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ppt/tags/tag133.xml" ContentType="application/vnd.openxmlformats-officedocument.presentationml.tags+xml"/>
  <Override PartName="/ppt/notesSlides/notesSlide132.xml" ContentType="application/vnd.openxmlformats-officedocument.presentationml.notesSlide+xml"/>
  <Override PartName="/ppt/tags/tag134.xml" ContentType="application/vnd.openxmlformats-officedocument.presentationml.tags+xml"/>
  <Override PartName="/ppt/notesSlides/notesSlide133.xml" ContentType="application/vnd.openxmlformats-officedocument.presentationml.notesSlide+xml"/>
  <Override PartName="/ppt/tags/tag135.xml" ContentType="application/vnd.openxmlformats-officedocument.presentationml.tags+xml"/>
  <Override PartName="/ppt/notesSlides/notesSlide134.xml" ContentType="application/vnd.openxmlformats-officedocument.presentationml.notesSlide+xml"/>
  <Override PartName="/ppt/tags/tag136.xml" ContentType="application/vnd.openxmlformats-officedocument.presentationml.tags+xml"/>
  <Override PartName="/ppt/notesSlides/notesSlide135.xml" ContentType="application/vnd.openxmlformats-officedocument.presentationml.notesSlide+xml"/>
  <Override PartName="/ppt/tags/tag137.xml" ContentType="application/vnd.openxmlformats-officedocument.presentationml.tags+xml"/>
  <Override PartName="/ppt/notesSlides/notesSlide136.xml" ContentType="application/vnd.openxmlformats-officedocument.presentationml.notesSlide+xml"/>
  <Override PartName="/ppt/tags/tag138.xml" ContentType="application/vnd.openxmlformats-officedocument.presentationml.tags+xml"/>
  <Override PartName="/ppt/notesSlides/notesSlide137.xml" ContentType="application/vnd.openxmlformats-officedocument.presentationml.notesSlide+xml"/>
  <Override PartName="/ppt/tags/tag139.xml" ContentType="application/vnd.openxmlformats-officedocument.presentationml.tags+xml"/>
  <Override PartName="/ppt/notesSlides/notesSlide138.xml" ContentType="application/vnd.openxmlformats-officedocument.presentationml.notesSlide+xml"/>
  <Override PartName="/ppt/tags/tag140.xml" ContentType="application/vnd.openxmlformats-officedocument.presentationml.tags+xml"/>
  <Override PartName="/ppt/notesSlides/notesSlide139.xml" ContentType="application/vnd.openxmlformats-officedocument.presentationml.notesSlide+xml"/>
  <Override PartName="/ppt/tags/tag141.xml" ContentType="application/vnd.openxmlformats-officedocument.presentationml.tags+xml"/>
  <Override PartName="/ppt/notesSlides/notesSlide140.xml" ContentType="application/vnd.openxmlformats-officedocument.presentationml.notesSlide+xml"/>
  <Override PartName="/ppt/tags/tag142.xml" ContentType="application/vnd.openxmlformats-officedocument.presentationml.tags+xml"/>
  <Override PartName="/ppt/notesSlides/notesSlide141.xml" ContentType="application/vnd.openxmlformats-officedocument.presentationml.notesSlide+xml"/>
  <Override PartName="/ppt/tags/tag143.xml" ContentType="application/vnd.openxmlformats-officedocument.presentationml.tags+xml"/>
  <Override PartName="/ppt/notesSlides/notesSlide142.xml" ContentType="application/vnd.openxmlformats-officedocument.presentationml.notesSlide+xml"/>
  <Override PartName="/ppt/tags/tag144.xml" ContentType="application/vnd.openxmlformats-officedocument.presentationml.tags+xml"/>
  <Override PartName="/ppt/notesSlides/notesSlide143.xml" ContentType="application/vnd.openxmlformats-officedocument.presentationml.notesSlide+xml"/>
  <Override PartName="/ppt/tags/tag145.xml" ContentType="application/vnd.openxmlformats-officedocument.presentationml.tags+xml"/>
  <Override PartName="/ppt/notesSlides/notesSlide144.xml" ContentType="application/vnd.openxmlformats-officedocument.presentationml.notesSlide+xml"/>
  <Override PartName="/ppt/tags/tag146.xml" ContentType="application/vnd.openxmlformats-officedocument.presentationml.tags+xml"/>
  <Override PartName="/ppt/notesSlides/notesSlide145.xml" ContentType="application/vnd.openxmlformats-officedocument.presentationml.notesSlide+xml"/>
  <Override PartName="/ppt/tags/tag147.xml" ContentType="application/vnd.openxmlformats-officedocument.presentationml.tags+xml"/>
  <Override PartName="/ppt/notesSlides/notesSlide146.xml" ContentType="application/vnd.openxmlformats-officedocument.presentationml.notesSlide+xml"/>
  <Override PartName="/ppt/tags/tag148.xml" ContentType="application/vnd.openxmlformats-officedocument.presentationml.tags+xml"/>
  <Override PartName="/ppt/notesSlides/notesSlide147.xml" ContentType="application/vnd.openxmlformats-officedocument.presentationml.notesSlide+xml"/>
  <Override PartName="/ppt/tags/tag149.xml" ContentType="application/vnd.openxmlformats-officedocument.presentationml.tags+xml"/>
  <Override PartName="/ppt/notesSlides/notesSlide148.xml" ContentType="application/vnd.openxmlformats-officedocument.presentationml.notesSlide+xml"/>
  <Override PartName="/ppt/tags/tag150.xml" ContentType="application/vnd.openxmlformats-officedocument.presentationml.tags+xml"/>
  <Override PartName="/ppt/notesSlides/notesSlide149.xml" ContentType="application/vnd.openxmlformats-officedocument.presentationml.notesSlide+xml"/>
  <Override PartName="/ppt/tags/tag151.xml" ContentType="application/vnd.openxmlformats-officedocument.presentationml.tags+xml"/>
  <Override PartName="/ppt/notesSlides/notesSlide150.xml" ContentType="application/vnd.openxmlformats-officedocument.presentationml.notesSlide+xml"/>
  <Override PartName="/ppt/tags/tag152.xml" ContentType="application/vnd.openxmlformats-officedocument.presentationml.tags+xml"/>
  <Override PartName="/ppt/notesSlides/notesSlide151.xml" ContentType="application/vnd.openxmlformats-officedocument.presentationml.notesSlide+xml"/>
  <Override PartName="/ppt/tags/tag153.xml" ContentType="application/vnd.openxmlformats-officedocument.presentationml.tags+xml"/>
  <Override PartName="/ppt/notesSlides/notesSlide152.xml" ContentType="application/vnd.openxmlformats-officedocument.presentationml.notesSlide+xml"/>
  <Override PartName="/ppt/tags/tag154.xml" ContentType="application/vnd.openxmlformats-officedocument.presentationml.tags+xml"/>
  <Override PartName="/ppt/notesSlides/notesSlide153.xml" ContentType="application/vnd.openxmlformats-officedocument.presentationml.notesSlide+xml"/>
  <Override PartName="/ppt/tags/tag155.xml" ContentType="application/vnd.openxmlformats-officedocument.presentationml.tags+xml"/>
  <Override PartName="/ppt/notesSlides/notesSlide154.xml" ContentType="application/vnd.openxmlformats-officedocument.presentationml.notesSlide+xml"/>
  <Override PartName="/ppt/tags/tag156.xml" ContentType="application/vnd.openxmlformats-officedocument.presentationml.tags+xml"/>
  <Override PartName="/ppt/notesSlides/notesSlide155.xml" ContentType="application/vnd.openxmlformats-officedocument.presentationml.notesSlide+xml"/>
  <Override PartName="/ppt/tags/tag157.xml" ContentType="application/vnd.openxmlformats-officedocument.presentationml.tags+xml"/>
  <Override PartName="/ppt/notesSlides/notesSlide156.xml" ContentType="application/vnd.openxmlformats-officedocument.presentationml.notesSlide+xml"/>
  <Override PartName="/ppt/tags/tag158.xml" ContentType="application/vnd.openxmlformats-officedocument.presentationml.tags+xml"/>
  <Override PartName="/ppt/notesSlides/notesSlide157.xml" ContentType="application/vnd.openxmlformats-officedocument.presentationml.notesSlide+xml"/>
  <Override PartName="/ppt/tags/tag159.xml" ContentType="application/vnd.openxmlformats-officedocument.presentationml.tags+xml"/>
  <Override PartName="/ppt/notesSlides/notesSlide158.xml" ContentType="application/vnd.openxmlformats-officedocument.presentationml.notesSlide+xml"/>
  <Override PartName="/ppt/tags/tag160.xml" ContentType="application/vnd.openxmlformats-officedocument.presentationml.tags+xml"/>
  <Override PartName="/ppt/notesSlides/notesSlide159.xml" ContentType="application/vnd.openxmlformats-officedocument.presentationml.notesSlide+xml"/>
  <Override PartName="/ppt/tags/tag161.xml" ContentType="application/vnd.openxmlformats-officedocument.presentationml.tags+xml"/>
  <Override PartName="/ppt/notesSlides/notesSlide160.xml" ContentType="application/vnd.openxmlformats-officedocument.presentationml.notesSlide+xml"/>
  <Override PartName="/ppt/tags/tag162.xml" ContentType="application/vnd.openxmlformats-officedocument.presentationml.tags+xml"/>
  <Override PartName="/ppt/notesSlides/notesSlide161.xml" ContentType="application/vnd.openxmlformats-officedocument.presentationml.notesSlide+xml"/>
  <Override PartName="/ppt/tags/tag163.xml" ContentType="application/vnd.openxmlformats-officedocument.presentationml.tags+xml"/>
  <Override PartName="/ppt/notesSlides/notesSlide162.xml" ContentType="application/vnd.openxmlformats-officedocument.presentationml.notesSlide+xml"/>
  <Override PartName="/ppt/tags/tag164.xml" ContentType="application/vnd.openxmlformats-officedocument.presentationml.tags+xml"/>
  <Override PartName="/ppt/notesSlides/notesSlide163.xml" ContentType="application/vnd.openxmlformats-officedocument.presentationml.notesSlide+xml"/>
  <Override PartName="/ppt/tags/tag165.xml" ContentType="application/vnd.openxmlformats-officedocument.presentationml.tags+xml"/>
  <Override PartName="/ppt/notesSlides/notesSlide164.xml" ContentType="application/vnd.openxmlformats-officedocument.presentationml.notesSlide+xml"/>
  <Override PartName="/ppt/tags/tag166.xml" ContentType="application/vnd.openxmlformats-officedocument.presentationml.tags+xml"/>
  <Override PartName="/ppt/notesSlides/notesSlide165.xml" ContentType="application/vnd.openxmlformats-officedocument.presentationml.notesSlide+xml"/>
  <Override PartName="/ppt/tags/tag167.xml" ContentType="application/vnd.openxmlformats-officedocument.presentationml.tags+xml"/>
  <Override PartName="/ppt/notesSlides/notesSlide166.xml" ContentType="application/vnd.openxmlformats-officedocument.presentationml.notesSlide+xml"/>
  <Override PartName="/ppt/tags/tag168.xml" ContentType="application/vnd.openxmlformats-officedocument.presentationml.tags+xml"/>
  <Override PartName="/ppt/notesSlides/notesSlide167.xml" ContentType="application/vnd.openxmlformats-officedocument.presentationml.notesSlide+xml"/>
  <Override PartName="/ppt/tags/tag169.xml" ContentType="application/vnd.openxmlformats-officedocument.presentationml.tags+xml"/>
  <Override PartName="/ppt/notesSlides/notesSlide168.xml" ContentType="application/vnd.openxmlformats-officedocument.presentationml.notesSlide+xml"/>
  <Override PartName="/ppt/tags/tag170.xml" ContentType="application/vnd.openxmlformats-officedocument.presentationml.tags+xml"/>
  <Override PartName="/ppt/notesSlides/notesSlide169.xml" ContentType="application/vnd.openxmlformats-officedocument.presentationml.notesSlide+xml"/>
  <Override PartName="/ppt/tags/tag171.xml" ContentType="application/vnd.openxmlformats-officedocument.presentationml.tags+xml"/>
  <Override PartName="/ppt/notesSlides/notesSlide170.xml" ContentType="application/vnd.openxmlformats-officedocument.presentationml.notesSlide+xml"/>
  <Override PartName="/ppt/tags/tag172.xml" ContentType="application/vnd.openxmlformats-officedocument.presentationml.tags+xml"/>
  <Override PartName="/ppt/notesSlides/notesSlide171.xml" ContentType="application/vnd.openxmlformats-officedocument.presentationml.notesSlide+xml"/>
  <Override PartName="/ppt/tags/tag173.xml" ContentType="application/vnd.openxmlformats-officedocument.presentationml.tags+xml"/>
  <Override PartName="/ppt/notesSlides/notesSlide172.xml" ContentType="application/vnd.openxmlformats-officedocument.presentationml.notesSlide+xml"/>
  <Override PartName="/ppt/tags/tag174.xml" ContentType="application/vnd.openxmlformats-officedocument.presentationml.tags+xml"/>
  <Override PartName="/ppt/notesSlides/notesSlide173.xml" ContentType="application/vnd.openxmlformats-officedocument.presentationml.notesSlide+xml"/>
  <Override PartName="/ppt/tags/tag175.xml" ContentType="application/vnd.openxmlformats-officedocument.presentationml.tags+xml"/>
  <Override PartName="/ppt/notesSlides/notesSlide174.xml" ContentType="application/vnd.openxmlformats-officedocument.presentationml.notesSlide+xml"/>
  <Override PartName="/ppt/tags/tag176.xml" ContentType="application/vnd.openxmlformats-officedocument.presentationml.tags+xml"/>
  <Override PartName="/ppt/notesSlides/notesSlide175.xml" ContentType="application/vnd.openxmlformats-officedocument.presentationml.notesSlide+xml"/>
  <Override PartName="/ppt/tags/tag177.xml" ContentType="application/vnd.openxmlformats-officedocument.presentationml.tags+xml"/>
  <Override PartName="/ppt/notesSlides/notesSlide176.xml" ContentType="application/vnd.openxmlformats-officedocument.presentationml.notesSlide+xml"/>
  <Override PartName="/ppt/tags/tag178.xml" ContentType="application/vnd.openxmlformats-officedocument.presentationml.tags+xml"/>
  <Override PartName="/ppt/notesSlides/notesSlide177.xml" ContentType="application/vnd.openxmlformats-officedocument.presentationml.notesSlide+xml"/>
  <Override PartName="/ppt/tags/tag179.xml" ContentType="application/vnd.openxmlformats-officedocument.presentationml.tags+xml"/>
  <Override PartName="/ppt/notesSlides/notesSlide178.xml" ContentType="application/vnd.openxmlformats-officedocument.presentationml.notesSlide+xml"/>
  <Override PartName="/ppt/tags/tag180.xml" ContentType="application/vnd.openxmlformats-officedocument.presentationml.tags+xml"/>
  <Override PartName="/ppt/notesSlides/notesSlide179.xml" ContentType="application/vnd.openxmlformats-officedocument.presentationml.notesSlide+xml"/>
  <Override PartName="/ppt/tags/tag181.xml" ContentType="application/vnd.openxmlformats-officedocument.presentationml.tags+xml"/>
  <Override PartName="/ppt/notesSlides/notesSlide180.xml" ContentType="application/vnd.openxmlformats-officedocument.presentationml.notesSlide+xml"/>
  <Override PartName="/ppt/tags/tag182.xml" ContentType="application/vnd.openxmlformats-officedocument.presentationml.tags+xml"/>
  <Override PartName="/ppt/notesSlides/notesSlide181.xml" ContentType="application/vnd.openxmlformats-officedocument.presentationml.notesSlide+xml"/>
  <Override PartName="/ppt/tags/tag183.xml" ContentType="application/vnd.openxmlformats-officedocument.presentationml.tags+xml"/>
  <Override PartName="/ppt/notesSlides/notesSlide182.xml" ContentType="application/vnd.openxmlformats-officedocument.presentationml.notesSlide+xml"/>
  <Override PartName="/ppt/tags/tag184.xml" ContentType="application/vnd.openxmlformats-officedocument.presentationml.tags+xml"/>
  <Override PartName="/ppt/notesSlides/notesSlide183.xml" ContentType="application/vnd.openxmlformats-officedocument.presentationml.notesSlide+xml"/>
  <Override PartName="/ppt/tags/tag185.xml" ContentType="application/vnd.openxmlformats-officedocument.presentationml.tags+xml"/>
  <Override PartName="/ppt/notesSlides/notesSlide184.xml" ContentType="application/vnd.openxmlformats-officedocument.presentationml.notesSlide+xml"/>
  <Override PartName="/ppt/tags/tag186.xml" ContentType="application/vnd.openxmlformats-officedocument.presentationml.tags+xml"/>
  <Override PartName="/ppt/notesSlides/notesSlide185.xml" ContentType="application/vnd.openxmlformats-officedocument.presentationml.notesSlide+xml"/>
  <Override PartName="/ppt/tags/tag187.xml" ContentType="application/vnd.openxmlformats-officedocument.presentationml.tags+xml"/>
  <Override PartName="/ppt/notesSlides/notesSlide186.xml" ContentType="application/vnd.openxmlformats-officedocument.presentationml.notesSlide+xml"/>
  <Override PartName="/ppt/tags/tag188.xml" ContentType="application/vnd.openxmlformats-officedocument.presentationml.tags+xml"/>
  <Override PartName="/ppt/notesSlides/notesSlide187.xml" ContentType="application/vnd.openxmlformats-officedocument.presentationml.notesSlide+xml"/>
  <Override PartName="/ppt/tags/tag189.xml" ContentType="application/vnd.openxmlformats-officedocument.presentationml.tags+xml"/>
  <Override PartName="/ppt/notesSlides/notesSlide188.xml" ContentType="application/vnd.openxmlformats-officedocument.presentationml.notesSlide+xml"/>
  <Override PartName="/ppt/tags/tag190.xml" ContentType="application/vnd.openxmlformats-officedocument.presentationml.tags+xml"/>
  <Override PartName="/ppt/notesSlides/notesSlide189.xml" ContentType="application/vnd.openxmlformats-officedocument.presentationml.notesSlide+xml"/>
  <Override PartName="/ppt/tags/tag191.xml" ContentType="application/vnd.openxmlformats-officedocument.presentationml.tags+xml"/>
  <Override PartName="/ppt/notesSlides/notesSlide190.xml" ContentType="application/vnd.openxmlformats-officedocument.presentationml.notesSlide+xml"/>
  <Override PartName="/ppt/tags/tag192.xml" ContentType="application/vnd.openxmlformats-officedocument.presentationml.tags+xml"/>
  <Override PartName="/ppt/notesSlides/notesSlide191.xml" ContentType="application/vnd.openxmlformats-officedocument.presentationml.notesSlide+xml"/>
  <Override PartName="/ppt/tags/tag193.xml" ContentType="application/vnd.openxmlformats-officedocument.presentationml.tags+xml"/>
  <Override PartName="/ppt/notesSlides/notesSlide192.xml" ContentType="application/vnd.openxmlformats-officedocument.presentationml.notesSlide+xml"/>
  <Override PartName="/ppt/tags/tag194.xml" ContentType="application/vnd.openxmlformats-officedocument.presentationml.tags+xml"/>
  <Override PartName="/ppt/notesSlides/notesSlide193.xml" ContentType="application/vnd.openxmlformats-officedocument.presentationml.notesSlide+xml"/>
  <Override PartName="/ppt/tags/tag195.xml" ContentType="application/vnd.openxmlformats-officedocument.presentationml.tags+xml"/>
  <Override PartName="/ppt/notesSlides/notesSlide194.xml" ContentType="application/vnd.openxmlformats-officedocument.presentationml.notesSlide+xml"/>
  <Override PartName="/ppt/tags/tag196.xml" ContentType="application/vnd.openxmlformats-officedocument.presentationml.tags+xml"/>
  <Override PartName="/ppt/notesSlides/notesSlide195.xml" ContentType="application/vnd.openxmlformats-officedocument.presentationml.notesSlide+xml"/>
  <Override PartName="/ppt/tags/tag197.xml" ContentType="application/vnd.openxmlformats-officedocument.presentationml.tags+xml"/>
  <Override PartName="/ppt/notesSlides/notesSlide196.xml" ContentType="application/vnd.openxmlformats-officedocument.presentationml.notesSlide+xml"/>
  <Override PartName="/ppt/tags/tag198.xml" ContentType="application/vnd.openxmlformats-officedocument.presentationml.tags+xml"/>
  <Override PartName="/ppt/notesSlides/notesSlide197.xml" ContentType="application/vnd.openxmlformats-officedocument.presentationml.notesSlide+xml"/>
  <Override PartName="/ppt/tags/tag199.xml" ContentType="application/vnd.openxmlformats-officedocument.presentationml.tags+xml"/>
  <Override PartName="/ppt/notesSlides/notesSlide198.xml" ContentType="application/vnd.openxmlformats-officedocument.presentationml.notesSlide+xml"/>
  <Override PartName="/ppt/tags/tag200.xml" ContentType="application/vnd.openxmlformats-officedocument.presentationml.tags+xml"/>
  <Override PartName="/ppt/notesSlides/notesSlide199.xml" ContentType="application/vnd.openxmlformats-officedocument.presentationml.notesSlide+xml"/>
  <Override PartName="/ppt/tags/tag201.xml" ContentType="application/vnd.openxmlformats-officedocument.presentationml.tags+xml"/>
  <Override PartName="/ppt/notesSlides/notesSlide200.xml" ContentType="application/vnd.openxmlformats-officedocument.presentationml.notesSlide+xml"/>
  <Override PartName="/ppt/tags/tag202.xml" ContentType="application/vnd.openxmlformats-officedocument.presentationml.tags+xml"/>
  <Override PartName="/ppt/notesSlides/notesSlide201.xml" ContentType="application/vnd.openxmlformats-officedocument.presentationml.notesSlide+xml"/>
  <Override PartName="/ppt/tags/tag203.xml" ContentType="application/vnd.openxmlformats-officedocument.presentationml.tags+xml"/>
  <Override PartName="/ppt/notesSlides/notesSlide202.xml" ContentType="application/vnd.openxmlformats-officedocument.presentationml.notesSlide+xml"/>
  <Override PartName="/ppt/tags/tag204.xml" ContentType="application/vnd.openxmlformats-officedocument.presentationml.tags+xml"/>
  <Override PartName="/ppt/notesSlides/notesSlide203.xml" ContentType="application/vnd.openxmlformats-officedocument.presentationml.notesSlide+xml"/>
  <Override PartName="/ppt/tags/tag205.xml" ContentType="application/vnd.openxmlformats-officedocument.presentationml.tags+xml"/>
  <Override PartName="/ppt/notesSlides/notesSlide204.xml" ContentType="application/vnd.openxmlformats-officedocument.presentationml.notesSlide+xml"/>
  <Override PartName="/ppt/tags/tag206.xml" ContentType="application/vnd.openxmlformats-officedocument.presentationml.tags+xml"/>
  <Override PartName="/ppt/notesSlides/notesSlide205.xml" ContentType="application/vnd.openxmlformats-officedocument.presentationml.notesSlide+xml"/>
  <Override PartName="/ppt/tags/tag207.xml" ContentType="application/vnd.openxmlformats-officedocument.presentationml.tags+xml"/>
  <Override PartName="/ppt/notesSlides/notesSlide206.xml" ContentType="application/vnd.openxmlformats-officedocument.presentationml.notesSlide+xml"/>
  <Override PartName="/ppt/tags/tag208.xml" ContentType="application/vnd.openxmlformats-officedocument.presentationml.tags+xml"/>
  <Override PartName="/ppt/notesSlides/notesSlide207.xml" ContentType="application/vnd.openxmlformats-officedocument.presentationml.notesSlide+xml"/>
  <Override PartName="/ppt/tags/tag209.xml" ContentType="application/vnd.openxmlformats-officedocument.presentationml.tags+xml"/>
  <Override PartName="/ppt/notesSlides/notesSlide208.xml" ContentType="application/vnd.openxmlformats-officedocument.presentationml.notesSlide+xml"/>
  <Override PartName="/ppt/tags/tag210.xml" ContentType="application/vnd.openxmlformats-officedocument.presentationml.tags+xml"/>
  <Override PartName="/ppt/notesSlides/notesSlide209.xml" ContentType="application/vnd.openxmlformats-officedocument.presentationml.notesSlide+xml"/>
  <Override PartName="/ppt/tags/tag211.xml" ContentType="application/vnd.openxmlformats-officedocument.presentationml.tags+xml"/>
  <Override PartName="/ppt/notesSlides/notesSlide210.xml" ContentType="application/vnd.openxmlformats-officedocument.presentationml.notesSlide+xml"/>
  <Override PartName="/ppt/tags/tag212.xml" ContentType="application/vnd.openxmlformats-officedocument.presentationml.tags+xml"/>
  <Override PartName="/ppt/notesSlides/notesSlide211.xml" ContentType="application/vnd.openxmlformats-officedocument.presentationml.notesSlide+xml"/>
  <Override PartName="/ppt/tags/tag213.xml" ContentType="application/vnd.openxmlformats-officedocument.presentationml.tags+xml"/>
  <Override PartName="/ppt/notesSlides/notesSlide212.xml" ContentType="application/vnd.openxmlformats-officedocument.presentationml.notesSlide+xml"/>
  <Override PartName="/ppt/tags/tag214.xml" ContentType="application/vnd.openxmlformats-officedocument.presentationml.tags+xml"/>
  <Override PartName="/ppt/notesSlides/notesSlide213.xml" ContentType="application/vnd.openxmlformats-officedocument.presentationml.notesSlide+xml"/>
  <Override PartName="/ppt/tags/tag215.xml" ContentType="application/vnd.openxmlformats-officedocument.presentationml.tags+xml"/>
  <Override PartName="/ppt/notesSlides/notesSlide214.xml" ContentType="application/vnd.openxmlformats-officedocument.presentationml.notesSlide+xml"/>
  <Override PartName="/ppt/tags/tag216.xml" ContentType="application/vnd.openxmlformats-officedocument.presentationml.tags+xml"/>
  <Override PartName="/ppt/notesSlides/notesSlide215.xml" ContentType="application/vnd.openxmlformats-officedocument.presentationml.notesSlide+xml"/>
  <Override PartName="/ppt/tags/tag217.xml" ContentType="application/vnd.openxmlformats-officedocument.presentationml.tags+xml"/>
  <Override PartName="/ppt/notesSlides/notesSlide216.xml" ContentType="application/vnd.openxmlformats-officedocument.presentationml.notesSlide+xml"/>
  <Override PartName="/ppt/tags/tag218.xml" ContentType="application/vnd.openxmlformats-officedocument.presentationml.tags+xml"/>
  <Override PartName="/ppt/notesSlides/notesSlide217.xml" ContentType="application/vnd.openxmlformats-officedocument.presentationml.notesSlide+xml"/>
  <Override PartName="/ppt/tags/tag219.xml" ContentType="application/vnd.openxmlformats-officedocument.presentationml.tags+xml"/>
  <Override PartName="/ppt/notesSlides/notesSlide218.xml" ContentType="application/vnd.openxmlformats-officedocument.presentationml.notesSlide+xml"/>
  <Override PartName="/ppt/tags/tag220.xml" ContentType="application/vnd.openxmlformats-officedocument.presentationml.tags+xml"/>
  <Override PartName="/ppt/notesSlides/notesSlide219.xml" ContentType="application/vnd.openxmlformats-officedocument.presentationml.notesSlide+xml"/>
  <Override PartName="/ppt/tags/tag221.xml" ContentType="application/vnd.openxmlformats-officedocument.presentationml.tags+xml"/>
  <Override PartName="/ppt/notesSlides/notesSlide220.xml" ContentType="application/vnd.openxmlformats-officedocument.presentationml.notesSlide+xml"/>
  <Override PartName="/ppt/tags/tag222.xml" ContentType="application/vnd.openxmlformats-officedocument.presentationml.tags+xml"/>
  <Override PartName="/ppt/notesSlides/notesSlide221.xml" ContentType="application/vnd.openxmlformats-officedocument.presentationml.notesSlide+xml"/>
  <Override PartName="/ppt/tags/tag223.xml" ContentType="application/vnd.openxmlformats-officedocument.presentationml.tags+xml"/>
  <Override PartName="/ppt/notesSlides/notesSlide222.xml" ContentType="application/vnd.openxmlformats-officedocument.presentationml.notesSlide+xml"/>
  <Override PartName="/ppt/tags/tag224.xml" ContentType="application/vnd.openxmlformats-officedocument.presentationml.tags+xml"/>
  <Override PartName="/ppt/notesSlides/notesSlide223.xml" ContentType="application/vnd.openxmlformats-officedocument.presentationml.notesSlide+xml"/>
  <Override PartName="/ppt/tags/tag225.xml" ContentType="application/vnd.openxmlformats-officedocument.presentationml.tags+xml"/>
  <Override PartName="/ppt/notesSlides/notesSlide224.xml" ContentType="application/vnd.openxmlformats-officedocument.presentationml.notesSlide+xml"/>
  <Override PartName="/ppt/tags/tag226.xml" ContentType="application/vnd.openxmlformats-officedocument.presentationml.tags+xml"/>
  <Override PartName="/ppt/notesSlides/notesSlide225.xml" ContentType="application/vnd.openxmlformats-officedocument.presentationml.notesSlide+xml"/>
  <Override PartName="/ppt/tags/tag227.xml" ContentType="application/vnd.openxmlformats-officedocument.presentationml.tags+xml"/>
  <Override PartName="/ppt/notesSlides/notesSlide226.xml" ContentType="application/vnd.openxmlformats-officedocument.presentationml.notesSlide+xml"/>
  <Override PartName="/ppt/tags/tag228.xml" ContentType="application/vnd.openxmlformats-officedocument.presentationml.tags+xml"/>
  <Override PartName="/ppt/notesSlides/notesSlide227.xml" ContentType="application/vnd.openxmlformats-officedocument.presentationml.notesSlide+xml"/>
  <Override PartName="/ppt/tags/tag229.xml" ContentType="application/vnd.openxmlformats-officedocument.presentationml.tags+xml"/>
  <Override PartName="/ppt/notesSlides/notesSlide228.xml" ContentType="application/vnd.openxmlformats-officedocument.presentationml.notesSlide+xml"/>
  <Override PartName="/ppt/tags/tag230.xml" ContentType="application/vnd.openxmlformats-officedocument.presentationml.tags+xml"/>
  <Override PartName="/ppt/notesSlides/notesSlide229.xml" ContentType="application/vnd.openxmlformats-officedocument.presentationml.notesSlide+xml"/>
  <Override PartName="/ppt/tags/tag231.xml" ContentType="application/vnd.openxmlformats-officedocument.presentationml.tags+xml"/>
  <Override PartName="/ppt/notesSlides/notesSlide230.xml" ContentType="application/vnd.openxmlformats-officedocument.presentationml.notesSlide+xml"/>
  <Override PartName="/ppt/tags/tag232.xml" ContentType="application/vnd.openxmlformats-officedocument.presentationml.tags+xml"/>
  <Override PartName="/ppt/notesSlides/notesSlide231.xml" ContentType="application/vnd.openxmlformats-officedocument.presentationml.notesSlide+xml"/>
  <Override PartName="/ppt/tags/tag233.xml" ContentType="application/vnd.openxmlformats-officedocument.presentationml.tags+xml"/>
  <Override PartName="/ppt/notesSlides/notesSlide232.xml" ContentType="application/vnd.openxmlformats-officedocument.presentationml.notesSlide+xml"/>
  <Override PartName="/ppt/tags/tag234.xml" ContentType="application/vnd.openxmlformats-officedocument.presentationml.tags+xml"/>
  <Override PartName="/ppt/notesSlides/notesSlide233.xml" ContentType="application/vnd.openxmlformats-officedocument.presentationml.notesSlide+xml"/>
  <Override PartName="/ppt/tags/tag235.xml" ContentType="application/vnd.openxmlformats-officedocument.presentationml.tags+xml"/>
  <Override PartName="/ppt/notesSlides/notesSlide234.xml" ContentType="application/vnd.openxmlformats-officedocument.presentationml.notesSlide+xml"/>
  <Override PartName="/ppt/tags/tag236.xml" ContentType="application/vnd.openxmlformats-officedocument.presentationml.tags+xml"/>
  <Override PartName="/ppt/notesSlides/notesSlide235.xml" ContentType="application/vnd.openxmlformats-officedocument.presentationml.notesSlide+xml"/>
  <Override PartName="/ppt/tags/tag237.xml" ContentType="application/vnd.openxmlformats-officedocument.presentationml.tags+xml"/>
  <Override PartName="/ppt/notesSlides/notesSlide236.xml" ContentType="application/vnd.openxmlformats-officedocument.presentationml.notesSlide+xml"/>
  <Override PartName="/ppt/tags/tag238.xml" ContentType="application/vnd.openxmlformats-officedocument.presentationml.tags+xml"/>
  <Override PartName="/ppt/notesSlides/notesSlide237.xml" ContentType="application/vnd.openxmlformats-officedocument.presentationml.notesSlide+xml"/>
  <Override PartName="/ppt/tags/tag239.xml" ContentType="application/vnd.openxmlformats-officedocument.presentationml.tags+xml"/>
  <Override PartName="/ppt/notesSlides/notesSlide238.xml" ContentType="application/vnd.openxmlformats-officedocument.presentationml.notesSlide+xml"/>
  <Override PartName="/ppt/tags/tag240.xml" ContentType="application/vnd.openxmlformats-officedocument.presentationml.tags+xml"/>
  <Override PartName="/ppt/notesSlides/notesSlide239.xml" ContentType="application/vnd.openxmlformats-officedocument.presentationml.notesSlide+xml"/>
  <Override PartName="/ppt/tags/tag241.xml" ContentType="application/vnd.openxmlformats-officedocument.presentationml.tags+xml"/>
  <Override PartName="/ppt/notesSlides/notesSlide240.xml" ContentType="application/vnd.openxmlformats-officedocument.presentationml.notesSlide+xml"/>
  <Override PartName="/ppt/tags/tag242.xml" ContentType="application/vnd.openxmlformats-officedocument.presentationml.tags+xml"/>
  <Override PartName="/ppt/notesSlides/notesSlide241.xml" ContentType="application/vnd.openxmlformats-officedocument.presentationml.notesSlide+xml"/>
  <Override PartName="/ppt/tags/tag243.xml" ContentType="application/vnd.openxmlformats-officedocument.presentationml.tags+xml"/>
  <Override PartName="/ppt/notesSlides/notesSlide242.xml" ContentType="application/vnd.openxmlformats-officedocument.presentationml.notesSlide+xml"/>
  <Override PartName="/ppt/tags/tag244.xml" ContentType="application/vnd.openxmlformats-officedocument.presentationml.tags+xml"/>
  <Override PartName="/ppt/notesSlides/notesSlide243.xml" ContentType="application/vnd.openxmlformats-officedocument.presentationml.notesSlide+xml"/>
  <Override PartName="/ppt/tags/tag245.xml" ContentType="application/vnd.openxmlformats-officedocument.presentationml.tags+xml"/>
  <Override PartName="/ppt/notesSlides/notesSlide244.xml" ContentType="application/vnd.openxmlformats-officedocument.presentationml.notesSlide+xml"/>
  <Override PartName="/ppt/tags/tag246.xml" ContentType="application/vnd.openxmlformats-officedocument.presentationml.tags+xml"/>
  <Override PartName="/ppt/notesSlides/notesSlide245.xml" ContentType="application/vnd.openxmlformats-officedocument.presentationml.notesSlide+xml"/>
  <Override PartName="/ppt/tags/tag247.xml" ContentType="application/vnd.openxmlformats-officedocument.presentationml.tags+xml"/>
  <Override PartName="/ppt/notesSlides/notesSlide246.xml" ContentType="application/vnd.openxmlformats-officedocument.presentationml.notesSlide+xml"/>
  <Override PartName="/ppt/tags/tag248.xml" ContentType="application/vnd.openxmlformats-officedocument.presentationml.tags+xml"/>
  <Override PartName="/ppt/notesSlides/notesSlide247.xml" ContentType="application/vnd.openxmlformats-officedocument.presentationml.notesSlide+xml"/>
  <Override PartName="/ppt/tags/tag249.xml" ContentType="application/vnd.openxmlformats-officedocument.presentationml.tags+xml"/>
  <Override PartName="/ppt/notesSlides/notesSlide248.xml" ContentType="application/vnd.openxmlformats-officedocument.presentationml.notesSlide+xml"/>
  <Override PartName="/ppt/tags/tag250.xml" ContentType="application/vnd.openxmlformats-officedocument.presentationml.tags+xml"/>
  <Override PartName="/ppt/notesSlides/notesSlide249.xml" ContentType="application/vnd.openxmlformats-officedocument.presentationml.notesSlide+xml"/>
  <Override PartName="/ppt/tags/tag251.xml" ContentType="application/vnd.openxmlformats-officedocument.presentationml.tags+xml"/>
  <Override PartName="/ppt/notesSlides/notesSlide250.xml" ContentType="application/vnd.openxmlformats-officedocument.presentationml.notesSlide+xml"/>
  <Override PartName="/ppt/tags/tag252.xml" ContentType="application/vnd.openxmlformats-officedocument.presentationml.tags+xml"/>
  <Override PartName="/ppt/notesSlides/notesSlide251.xml" ContentType="application/vnd.openxmlformats-officedocument.presentationml.notesSlide+xml"/>
  <Override PartName="/ppt/tags/tag253.xml" ContentType="application/vnd.openxmlformats-officedocument.presentationml.tags+xml"/>
  <Override PartName="/ppt/notesSlides/notesSlide252.xml" ContentType="application/vnd.openxmlformats-officedocument.presentationml.notesSlide+xml"/>
  <Override PartName="/ppt/tags/tag254.xml" ContentType="application/vnd.openxmlformats-officedocument.presentationml.tags+xml"/>
  <Override PartName="/ppt/notesSlides/notesSlide253.xml" ContentType="application/vnd.openxmlformats-officedocument.presentationml.notesSlide+xml"/>
  <Override PartName="/ppt/tags/tag255.xml" ContentType="application/vnd.openxmlformats-officedocument.presentationml.tags+xml"/>
  <Override PartName="/ppt/notesSlides/notesSlide254.xml" ContentType="application/vnd.openxmlformats-officedocument.presentationml.notesSlide+xml"/>
  <Override PartName="/ppt/tags/tag256.xml" ContentType="application/vnd.openxmlformats-officedocument.presentationml.tags+xml"/>
  <Override PartName="/ppt/notesSlides/notesSlide255.xml" ContentType="application/vnd.openxmlformats-officedocument.presentationml.notesSlide+xml"/>
  <Override PartName="/ppt/tags/tag257.xml" ContentType="application/vnd.openxmlformats-officedocument.presentationml.tags+xml"/>
  <Override PartName="/ppt/notesSlides/notesSlide256.xml" ContentType="application/vnd.openxmlformats-officedocument.presentationml.notesSlide+xml"/>
  <Override PartName="/ppt/tags/tag258.xml" ContentType="application/vnd.openxmlformats-officedocument.presentationml.tags+xml"/>
  <Override PartName="/ppt/notesSlides/notesSlide257.xml" ContentType="application/vnd.openxmlformats-officedocument.presentationml.notesSlide+xml"/>
  <Override PartName="/ppt/tags/tag259.xml" ContentType="application/vnd.openxmlformats-officedocument.presentationml.tags+xml"/>
  <Override PartName="/ppt/notesSlides/notesSlide258.xml" ContentType="application/vnd.openxmlformats-officedocument.presentationml.notesSlide+xml"/>
  <Override PartName="/ppt/tags/tag260.xml" ContentType="application/vnd.openxmlformats-officedocument.presentationml.tags+xml"/>
  <Override PartName="/ppt/notesSlides/notesSlide259.xml" ContentType="application/vnd.openxmlformats-officedocument.presentationml.notesSlide+xml"/>
  <Override PartName="/ppt/tags/tag261.xml" ContentType="application/vnd.openxmlformats-officedocument.presentationml.tags+xml"/>
  <Override PartName="/ppt/notesSlides/notesSlide260.xml" ContentType="application/vnd.openxmlformats-officedocument.presentationml.notesSlide+xml"/>
  <Override PartName="/ppt/tags/tag262.xml" ContentType="application/vnd.openxmlformats-officedocument.presentationml.tags+xml"/>
  <Override PartName="/ppt/notesSlides/notesSlide261.xml" ContentType="application/vnd.openxmlformats-officedocument.presentationml.notesSlide+xml"/>
  <Override PartName="/ppt/tags/tag263.xml" ContentType="application/vnd.openxmlformats-officedocument.presentationml.tags+xml"/>
  <Override PartName="/ppt/notesSlides/notesSlide262.xml" ContentType="application/vnd.openxmlformats-officedocument.presentationml.notesSlide+xml"/>
  <Override PartName="/ppt/tags/tag264.xml" ContentType="application/vnd.openxmlformats-officedocument.presentationml.tags+xml"/>
  <Override PartName="/ppt/notesSlides/notesSlide263.xml" ContentType="application/vnd.openxmlformats-officedocument.presentationml.notesSlide+xml"/>
  <Override PartName="/ppt/tags/tag265.xml" ContentType="application/vnd.openxmlformats-officedocument.presentationml.tags+xml"/>
  <Override PartName="/ppt/notesSlides/notesSlide264.xml" ContentType="application/vnd.openxmlformats-officedocument.presentationml.notesSlide+xml"/>
  <Override PartName="/ppt/tags/tag266.xml" ContentType="application/vnd.openxmlformats-officedocument.presentationml.tags+xml"/>
  <Override PartName="/ppt/notesSlides/notesSlide265.xml" ContentType="application/vnd.openxmlformats-officedocument.presentationml.notesSlide+xml"/>
  <Override PartName="/ppt/tags/tag267.xml" ContentType="application/vnd.openxmlformats-officedocument.presentationml.tags+xml"/>
  <Override PartName="/ppt/notesSlides/notesSlide266.xml" ContentType="application/vnd.openxmlformats-officedocument.presentationml.notesSlide+xml"/>
  <Override PartName="/ppt/tags/tag268.xml" ContentType="application/vnd.openxmlformats-officedocument.presentationml.tags+xml"/>
  <Override PartName="/ppt/notesSlides/notesSlide267.xml" ContentType="application/vnd.openxmlformats-officedocument.presentationml.notesSlide+xml"/>
  <Override PartName="/ppt/tags/tag269.xml" ContentType="application/vnd.openxmlformats-officedocument.presentationml.tags+xml"/>
  <Override PartName="/ppt/notesSlides/notesSlide268.xml" ContentType="application/vnd.openxmlformats-officedocument.presentationml.notesSlide+xml"/>
  <Override PartName="/ppt/tags/tag270.xml" ContentType="application/vnd.openxmlformats-officedocument.presentationml.tags+xml"/>
  <Override PartName="/ppt/notesSlides/notesSlide269.xml" ContentType="application/vnd.openxmlformats-officedocument.presentationml.notesSlide+xml"/>
  <Override PartName="/ppt/tags/tag271.xml" ContentType="application/vnd.openxmlformats-officedocument.presentationml.tags+xml"/>
  <Override PartName="/ppt/notesSlides/notesSlide270.xml" ContentType="application/vnd.openxmlformats-officedocument.presentationml.notesSlide+xml"/>
  <Override PartName="/ppt/tags/tag272.xml" ContentType="application/vnd.openxmlformats-officedocument.presentationml.tags+xml"/>
  <Override PartName="/ppt/notesSlides/notesSlide271.xml" ContentType="application/vnd.openxmlformats-officedocument.presentationml.notesSlide+xml"/>
  <Override PartName="/ppt/tags/tag273.xml" ContentType="application/vnd.openxmlformats-officedocument.presentationml.tags+xml"/>
  <Override PartName="/ppt/notesSlides/notesSlide272.xml" ContentType="application/vnd.openxmlformats-officedocument.presentationml.notesSlide+xml"/>
  <Override PartName="/ppt/tags/tag274.xml" ContentType="application/vnd.openxmlformats-officedocument.presentationml.tags+xml"/>
  <Override PartName="/ppt/notesSlides/notesSlide273.xml" ContentType="application/vnd.openxmlformats-officedocument.presentationml.notesSlide+xml"/>
  <Override PartName="/ppt/tags/tag275.xml" ContentType="application/vnd.openxmlformats-officedocument.presentationml.tags+xml"/>
  <Override PartName="/ppt/notesSlides/notesSlide274.xml" ContentType="application/vnd.openxmlformats-officedocument.presentationml.notesSlide+xml"/>
  <Override PartName="/ppt/tags/tag276.xml" ContentType="application/vnd.openxmlformats-officedocument.presentationml.tags+xml"/>
  <Override PartName="/ppt/notesSlides/notesSlide275.xml" ContentType="application/vnd.openxmlformats-officedocument.presentationml.notesSlide+xml"/>
  <Override PartName="/ppt/tags/tag277.xml" ContentType="application/vnd.openxmlformats-officedocument.presentationml.tags+xml"/>
  <Override PartName="/ppt/notesSlides/notesSlide276.xml" ContentType="application/vnd.openxmlformats-officedocument.presentationml.notesSlide+xml"/>
  <Override PartName="/ppt/tags/tag278.xml" ContentType="application/vnd.openxmlformats-officedocument.presentationml.tags+xml"/>
  <Override PartName="/ppt/notesSlides/notesSlide277.xml" ContentType="application/vnd.openxmlformats-officedocument.presentationml.notesSlide+xml"/>
  <Override PartName="/ppt/tags/tag279.xml" ContentType="application/vnd.openxmlformats-officedocument.presentationml.tags+xml"/>
  <Override PartName="/ppt/notesSlides/notesSlide278.xml" ContentType="application/vnd.openxmlformats-officedocument.presentationml.notesSlide+xml"/>
  <Override PartName="/ppt/tags/tag280.xml" ContentType="application/vnd.openxmlformats-officedocument.presentationml.tags+xml"/>
  <Override PartName="/ppt/notesSlides/notesSlide279.xml" ContentType="application/vnd.openxmlformats-officedocument.presentationml.notesSlide+xml"/>
  <Override PartName="/ppt/tags/tag281.xml" ContentType="application/vnd.openxmlformats-officedocument.presentationml.tags+xml"/>
  <Override PartName="/ppt/notesSlides/notesSlide280.xml" ContentType="application/vnd.openxmlformats-officedocument.presentationml.notesSlide+xml"/>
  <Override PartName="/ppt/tags/tag282.xml" ContentType="application/vnd.openxmlformats-officedocument.presentationml.tags+xml"/>
  <Override PartName="/ppt/notesSlides/notesSlide281.xml" ContentType="application/vnd.openxmlformats-officedocument.presentationml.notesSlide+xml"/>
  <Override PartName="/ppt/tags/tag283.xml" ContentType="application/vnd.openxmlformats-officedocument.presentationml.tags+xml"/>
  <Override PartName="/ppt/notesSlides/notesSlide282.xml" ContentType="application/vnd.openxmlformats-officedocument.presentationml.notesSlide+xml"/>
  <Override PartName="/ppt/tags/tag284.xml" ContentType="application/vnd.openxmlformats-officedocument.presentationml.tags+xml"/>
  <Override PartName="/ppt/notesSlides/notesSlide283.xml" ContentType="application/vnd.openxmlformats-officedocument.presentationml.notesSlide+xml"/>
  <Override PartName="/ppt/tags/tag285.xml" ContentType="application/vnd.openxmlformats-officedocument.presentationml.tags+xml"/>
  <Override PartName="/ppt/notesSlides/notesSlide284.xml" ContentType="application/vnd.openxmlformats-officedocument.presentationml.notesSlide+xml"/>
  <Override PartName="/ppt/tags/tag286.xml" ContentType="application/vnd.openxmlformats-officedocument.presentationml.tags+xml"/>
  <Override PartName="/ppt/notesSlides/notesSlide285.xml" ContentType="application/vnd.openxmlformats-officedocument.presentationml.notesSlide+xml"/>
  <Override PartName="/ppt/tags/tag287.xml" ContentType="application/vnd.openxmlformats-officedocument.presentationml.tags+xml"/>
  <Override PartName="/ppt/notesSlides/notesSlide286.xml" ContentType="application/vnd.openxmlformats-officedocument.presentationml.notesSlide+xml"/>
  <Override PartName="/ppt/tags/tag288.xml" ContentType="application/vnd.openxmlformats-officedocument.presentationml.tags+xml"/>
  <Override PartName="/ppt/notesSlides/notesSlide287.xml" ContentType="application/vnd.openxmlformats-officedocument.presentationml.notesSlide+xml"/>
  <Override PartName="/ppt/tags/tag289.xml" ContentType="application/vnd.openxmlformats-officedocument.presentationml.tags+xml"/>
  <Override PartName="/ppt/notesSlides/notesSlide288.xml" ContentType="application/vnd.openxmlformats-officedocument.presentationml.notesSlide+xml"/>
  <Override PartName="/ppt/tags/tag290.xml" ContentType="application/vnd.openxmlformats-officedocument.presentationml.tags+xml"/>
  <Override PartName="/ppt/notesSlides/notesSlide289.xml" ContentType="application/vnd.openxmlformats-officedocument.presentationml.notesSlide+xml"/>
  <Override PartName="/ppt/tags/tag291.xml" ContentType="application/vnd.openxmlformats-officedocument.presentationml.tags+xml"/>
  <Override PartName="/ppt/notesSlides/notesSlide2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2"/>
  </p:notesMasterIdLst>
  <p:sldIdLst>
    <p:sldId id="778" r:id="rId2"/>
    <p:sldId id="779" r:id="rId3"/>
    <p:sldId id="340" r:id="rId4"/>
    <p:sldId id="523" r:id="rId5"/>
    <p:sldId id="834" r:id="rId6"/>
    <p:sldId id="836" r:id="rId7"/>
    <p:sldId id="837" r:id="rId8"/>
    <p:sldId id="838" r:id="rId9"/>
    <p:sldId id="855" r:id="rId10"/>
    <p:sldId id="835" r:id="rId11"/>
    <p:sldId id="685" r:id="rId12"/>
    <p:sldId id="684" r:id="rId13"/>
    <p:sldId id="639" r:id="rId14"/>
    <p:sldId id="686" r:id="rId15"/>
    <p:sldId id="687" r:id="rId16"/>
    <p:sldId id="688" r:id="rId17"/>
    <p:sldId id="690" r:id="rId18"/>
    <p:sldId id="704" r:id="rId19"/>
    <p:sldId id="664" r:id="rId20"/>
    <p:sldId id="691" r:id="rId21"/>
    <p:sldId id="692" r:id="rId22"/>
    <p:sldId id="693" r:id="rId23"/>
    <p:sldId id="694" r:id="rId24"/>
    <p:sldId id="695" r:id="rId25"/>
    <p:sldId id="696" r:id="rId26"/>
    <p:sldId id="706" r:id="rId27"/>
    <p:sldId id="708" r:id="rId28"/>
    <p:sldId id="709" r:id="rId29"/>
    <p:sldId id="710" r:id="rId30"/>
    <p:sldId id="711" r:id="rId31"/>
    <p:sldId id="712" r:id="rId32"/>
    <p:sldId id="713" r:id="rId33"/>
    <p:sldId id="714" r:id="rId34"/>
    <p:sldId id="715" r:id="rId35"/>
    <p:sldId id="716" r:id="rId36"/>
    <p:sldId id="717" r:id="rId37"/>
    <p:sldId id="718" r:id="rId38"/>
    <p:sldId id="719" r:id="rId39"/>
    <p:sldId id="720" r:id="rId40"/>
    <p:sldId id="721" r:id="rId41"/>
    <p:sldId id="722" r:id="rId42"/>
    <p:sldId id="723" r:id="rId43"/>
    <p:sldId id="724" r:id="rId44"/>
    <p:sldId id="707" r:id="rId45"/>
    <p:sldId id="697" r:id="rId46"/>
    <p:sldId id="698" r:id="rId47"/>
    <p:sldId id="699" r:id="rId48"/>
    <p:sldId id="700" r:id="rId49"/>
    <p:sldId id="701" r:id="rId50"/>
    <p:sldId id="702" r:id="rId51"/>
    <p:sldId id="703" r:id="rId52"/>
    <p:sldId id="725" r:id="rId53"/>
    <p:sldId id="732" r:id="rId54"/>
    <p:sldId id="731" r:id="rId55"/>
    <p:sldId id="735" r:id="rId56"/>
    <p:sldId id="726" r:id="rId57"/>
    <p:sldId id="727" r:id="rId58"/>
    <p:sldId id="728" r:id="rId59"/>
    <p:sldId id="729" r:id="rId60"/>
    <p:sldId id="730" r:id="rId61"/>
    <p:sldId id="849" r:id="rId62"/>
    <p:sldId id="853" r:id="rId63"/>
    <p:sldId id="851" r:id="rId64"/>
    <p:sldId id="840" r:id="rId65"/>
    <p:sldId id="841" r:id="rId66"/>
    <p:sldId id="842" r:id="rId67"/>
    <p:sldId id="843" r:id="rId68"/>
    <p:sldId id="689" r:id="rId69"/>
    <p:sldId id="581" r:id="rId70"/>
    <p:sldId id="582" r:id="rId71"/>
    <p:sldId id="583" r:id="rId72"/>
    <p:sldId id="824" r:id="rId73"/>
    <p:sldId id="585" r:id="rId74"/>
    <p:sldId id="586" r:id="rId75"/>
    <p:sldId id="638" r:id="rId76"/>
    <p:sldId id="877" r:id="rId77"/>
    <p:sldId id="878" r:id="rId78"/>
    <p:sldId id="634" r:id="rId79"/>
    <p:sldId id="635" r:id="rId80"/>
    <p:sldId id="636" r:id="rId81"/>
    <p:sldId id="633" r:id="rId82"/>
    <p:sldId id="522" r:id="rId83"/>
    <p:sldId id="524" r:id="rId84"/>
    <p:sldId id="525" r:id="rId85"/>
    <p:sldId id="528" r:id="rId86"/>
    <p:sldId id="529" r:id="rId87"/>
    <p:sldId id="531" r:id="rId88"/>
    <p:sldId id="532" r:id="rId89"/>
    <p:sldId id="534" r:id="rId90"/>
    <p:sldId id="535" r:id="rId91"/>
    <p:sldId id="536" r:id="rId92"/>
    <p:sldId id="537" r:id="rId93"/>
    <p:sldId id="538" r:id="rId94"/>
    <p:sldId id="539" r:id="rId95"/>
    <p:sldId id="540" r:id="rId96"/>
    <p:sldId id="541" r:id="rId97"/>
    <p:sldId id="542" r:id="rId98"/>
    <p:sldId id="543" r:id="rId99"/>
    <p:sldId id="544" r:id="rId100"/>
    <p:sldId id="854" r:id="rId101"/>
    <p:sldId id="548" r:id="rId102"/>
    <p:sldId id="550" r:id="rId103"/>
    <p:sldId id="546" r:id="rId104"/>
    <p:sldId id="551" r:id="rId105"/>
    <p:sldId id="552" r:id="rId106"/>
    <p:sldId id="553" r:id="rId107"/>
    <p:sldId id="554" r:id="rId108"/>
    <p:sldId id="555" r:id="rId109"/>
    <p:sldId id="556" r:id="rId110"/>
    <p:sldId id="557" r:id="rId111"/>
    <p:sldId id="558" r:id="rId112"/>
    <p:sldId id="560" r:id="rId113"/>
    <p:sldId id="561" r:id="rId114"/>
    <p:sldId id="562" r:id="rId115"/>
    <p:sldId id="563" r:id="rId116"/>
    <p:sldId id="564" r:id="rId117"/>
    <p:sldId id="565" r:id="rId118"/>
    <p:sldId id="566" r:id="rId119"/>
    <p:sldId id="567" r:id="rId120"/>
    <p:sldId id="568" r:id="rId121"/>
    <p:sldId id="569" r:id="rId122"/>
    <p:sldId id="570" r:id="rId123"/>
    <p:sldId id="571" r:id="rId124"/>
    <p:sldId id="572" r:id="rId125"/>
    <p:sldId id="573" r:id="rId126"/>
    <p:sldId id="574" r:id="rId127"/>
    <p:sldId id="575" r:id="rId128"/>
    <p:sldId id="576" r:id="rId129"/>
    <p:sldId id="577" r:id="rId130"/>
    <p:sldId id="879" r:id="rId131"/>
    <p:sldId id="793" r:id="rId132"/>
    <p:sldId id="579" r:id="rId133"/>
    <p:sldId id="781" r:id="rId134"/>
    <p:sldId id="783" r:id="rId135"/>
    <p:sldId id="785" r:id="rId136"/>
    <p:sldId id="787" r:id="rId137"/>
    <p:sldId id="788" r:id="rId138"/>
    <p:sldId id="789" r:id="rId139"/>
    <p:sldId id="790" r:id="rId140"/>
    <p:sldId id="791" r:id="rId141"/>
    <p:sldId id="792" r:id="rId142"/>
    <p:sldId id="593" r:id="rId143"/>
    <p:sldId id="601" r:id="rId144"/>
    <p:sldId id="631" r:id="rId145"/>
    <p:sldId id="607" r:id="rId146"/>
    <p:sldId id="606" r:id="rId147"/>
    <p:sldId id="611" r:id="rId148"/>
    <p:sldId id="609" r:id="rId149"/>
    <p:sldId id="632" r:id="rId150"/>
    <p:sldId id="641" r:id="rId151"/>
    <p:sldId id="613" r:id="rId152"/>
    <p:sldId id="615" r:id="rId153"/>
    <p:sldId id="616" r:id="rId154"/>
    <p:sldId id="618" r:id="rId155"/>
    <p:sldId id="798" r:id="rId156"/>
    <p:sldId id="799" r:id="rId157"/>
    <p:sldId id="797" r:id="rId158"/>
    <p:sldId id="795" r:id="rId159"/>
    <p:sldId id="800" r:id="rId160"/>
    <p:sldId id="818" r:id="rId161"/>
    <p:sldId id="815" r:id="rId162"/>
    <p:sldId id="827" r:id="rId163"/>
    <p:sldId id="817" r:id="rId164"/>
    <p:sldId id="683" r:id="rId165"/>
    <p:sldId id="629" r:id="rId166"/>
    <p:sldId id="610" r:id="rId167"/>
    <p:sldId id="819" r:id="rId168"/>
    <p:sldId id="821" r:id="rId169"/>
    <p:sldId id="822" r:id="rId170"/>
    <p:sldId id="820" r:id="rId171"/>
    <p:sldId id="825" r:id="rId172"/>
    <p:sldId id="891" r:id="rId173"/>
    <p:sldId id="826" r:id="rId174"/>
    <p:sldId id="642" r:id="rId175"/>
    <p:sldId id="257" r:id="rId176"/>
    <p:sldId id="519" r:id="rId177"/>
    <p:sldId id="263" r:id="rId178"/>
    <p:sldId id="282" r:id="rId179"/>
    <p:sldId id="284" r:id="rId180"/>
    <p:sldId id="283" r:id="rId181"/>
    <p:sldId id="288" r:id="rId182"/>
    <p:sldId id="290" r:id="rId183"/>
    <p:sldId id="493" r:id="rId184"/>
    <p:sldId id="494" r:id="rId185"/>
    <p:sldId id="495" r:id="rId186"/>
    <p:sldId id="496" r:id="rId187"/>
    <p:sldId id="501" r:id="rId188"/>
    <p:sldId id="880" r:id="rId189"/>
    <p:sldId id="503" r:id="rId190"/>
    <p:sldId id="505" r:id="rId191"/>
    <p:sldId id="511" r:id="rId192"/>
    <p:sldId id="504" r:id="rId193"/>
    <p:sldId id="512" r:id="rId194"/>
    <p:sldId id="513" r:id="rId195"/>
    <p:sldId id="514" r:id="rId196"/>
    <p:sldId id="506" r:id="rId197"/>
    <p:sldId id="507" r:id="rId198"/>
    <p:sldId id="508" r:id="rId199"/>
    <p:sldId id="515" r:id="rId200"/>
    <p:sldId id="509" r:id="rId201"/>
    <p:sldId id="516" r:id="rId202"/>
    <p:sldId id="517" r:id="rId203"/>
    <p:sldId id="518" r:id="rId204"/>
    <p:sldId id="657" r:id="rId205"/>
    <p:sldId id="658" r:id="rId206"/>
    <p:sldId id="643" r:id="rId207"/>
    <p:sldId id="644" r:id="rId208"/>
    <p:sldId id="647" r:id="rId209"/>
    <p:sldId id="648" r:id="rId210"/>
    <p:sldId id="649" r:id="rId211"/>
    <p:sldId id="738" r:id="rId212"/>
    <p:sldId id="746" r:id="rId213"/>
    <p:sldId id="856" r:id="rId214"/>
    <p:sldId id="857" r:id="rId215"/>
    <p:sldId id="740" r:id="rId216"/>
    <p:sldId id="741" r:id="rId217"/>
    <p:sldId id="742" r:id="rId218"/>
    <p:sldId id="743" r:id="rId219"/>
    <p:sldId id="744" r:id="rId220"/>
    <p:sldId id="745" r:id="rId221"/>
    <p:sldId id="739" r:id="rId222"/>
    <p:sldId id="646" r:id="rId223"/>
    <p:sldId id="858" r:id="rId224"/>
    <p:sldId id="859" r:id="rId225"/>
    <p:sldId id="860" r:id="rId226"/>
    <p:sldId id="861" r:id="rId227"/>
    <p:sldId id="862" r:id="rId228"/>
    <p:sldId id="863" r:id="rId229"/>
    <p:sldId id="867" r:id="rId230"/>
    <p:sldId id="866" r:id="rId231"/>
    <p:sldId id="864" r:id="rId232"/>
    <p:sldId id="650" r:id="rId233"/>
    <p:sldId id="869" r:id="rId234"/>
    <p:sldId id="868" r:id="rId235"/>
    <p:sldId id="754" r:id="rId236"/>
    <p:sldId id="755" r:id="rId237"/>
    <p:sldId id="757" r:id="rId238"/>
    <p:sldId id="872" r:id="rId239"/>
    <p:sldId id="759" r:id="rId240"/>
    <p:sldId id="760" r:id="rId241"/>
    <p:sldId id="761" r:id="rId242"/>
    <p:sldId id="762" r:id="rId243"/>
    <p:sldId id="763" r:id="rId244"/>
    <p:sldId id="871" r:id="rId245"/>
    <p:sldId id="764" r:id="rId246"/>
    <p:sldId id="765" r:id="rId247"/>
    <p:sldId id="766" r:id="rId248"/>
    <p:sldId id="768" r:id="rId249"/>
    <p:sldId id="767" r:id="rId250"/>
    <p:sldId id="886" r:id="rId251"/>
    <p:sldId id="884" r:id="rId252"/>
    <p:sldId id="885" r:id="rId253"/>
    <p:sldId id="769" r:id="rId254"/>
    <p:sldId id="770" r:id="rId255"/>
    <p:sldId id="771" r:id="rId256"/>
    <p:sldId id="753" r:id="rId257"/>
    <p:sldId id="773" r:id="rId258"/>
    <p:sldId id="873" r:id="rId259"/>
    <p:sldId id="774" r:id="rId260"/>
    <p:sldId id="775" r:id="rId261"/>
    <p:sldId id="776" r:id="rId262"/>
    <p:sldId id="777" r:id="rId263"/>
    <p:sldId id="772" r:id="rId264"/>
    <p:sldId id="653" r:id="rId265"/>
    <p:sldId id="651" r:id="rId266"/>
    <p:sldId id="874" r:id="rId267"/>
    <p:sldId id="875" r:id="rId268"/>
    <p:sldId id="830" r:id="rId269"/>
    <p:sldId id="831" r:id="rId270"/>
    <p:sldId id="832" r:id="rId271"/>
    <p:sldId id="833" r:id="rId272"/>
    <p:sldId id="895" r:id="rId273"/>
    <p:sldId id="654" r:id="rId274"/>
    <p:sldId id="655" r:id="rId275"/>
    <p:sldId id="662" r:id="rId276"/>
    <p:sldId id="661" r:id="rId277"/>
    <p:sldId id="656" r:id="rId278"/>
    <p:sldId id="660" r:id="rId279"/>
    <p:sldId id="665" r:id="rId280"/>
    <p:sldId id="666" r:id="rId281"/>
    <p:sldId id="667" r:id="rId282"/>
    <p:sldId id="876" r:id="rId283"/>
    <p:sldId id="669" r:id="rId284"/>
    <p:sldId id="670" r:id="rId285"/>
    <p:sldId id="672" r:id="rId286"/>
    <p:sldId id="673" r:id="rId287"/>
    <p:sldId id="889" r:id="rId288"/>
    <p:sldId id="887" r:id="rId289"/>
    <p:sldId id="888" r:id="rId290"/>
    <p:sldId id="890" r:id="rId291"/>
  </p:sldIdLst>
  <p:sldSz cx="9144000" cy="6858000" type="screen4x3"/>
  <p:notesSz cx="6858000" cy="9144000"/>
  <p:embeddedFontLst>
    <p:embeddedFont>
      <p:font typeface="Calibri" panose="020F0502020204030204" pitchFamily="34" charset="0"/>
      <p:regular r:id="rId293"/>
      <p:bold r:id="rId294"/>
      <p:italic r:id="rId295"/>
      <p:boldItalic r:id="rId296"/>
    </p:embeddedFont>
  </p:embeddedFontLst>
  <p:custDataLst>
    <p:tags r:id="rId29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10E0"/>
    <a:srgbClr val="0C03BD"/>
    <a:srgbClr val="67FDFD"/>
    <a:srgbClr val="000000"/>
    <a:srgbClr val="D5FFE8"/>
    <a:srgbClr val="B9FFD9"/>
    <a:srgbClr val="FFD9EC"/>
    <a:srgbClr val="FFC5E2"/>
    <a:srgbClr val="FFFFCC"/>
    <a:srgbClr val="F5F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63" autoAdjust="0"/>
    <p:restoredTop sz="87246" autoAdjust="0"/>
  </p:normalViewPr>
  <p:slideViewPr>
    <p:cSldViewPr>
      <p:cViewPr varScale="1">
        <p:scale>
          <a:sx n="75" d="100"/>
          <a:sy n="75" d="100"/>
        </p:scale>
        <p:origin x="1325"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5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viewProps" Target="viewProps.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notesMaster" Target="notesMasters/notes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font" Target="fonts/font1.fntdata"/><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font" Target="fonts/font2.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font" Target="fonts/font3.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font" Target="fonts/font4.fntdata"/><Relationship Id="rId300"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tags" Target="tags/tag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AD0040-6706-4E87-8D3D-43961E4A39EC}" type="datetimeFigureOut">
              <a:rPr lang="en-US" smtClean="0"/>
              <a:pPr/>
              <a:t>2/10/2022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E7C917-D51A-4295-BE2A-DA9874990013}"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3" Type="http://schemas.openxmlformats.org/officeDocument/2006/relationships/hyperlink" Target="http://www.uniprot.org/" TargetMode="External"/><Relationship Id="rId7" Type="http://schemas.openxmlformats.org/officeDocument/2006/relationships/hyperlink" Target="http://www.uniprot.org/uniprot/P62799" TargetMode="External"/><Relationship Id="rId2" Type="http://schemas.openxmlformats.org/officeDocument/2006/relationships/slide" Target="../slides/slide264.xml"/><Relationship Id="rId1" Type="http://schemas.openxmlformats.org/officeDocument/2006/relationships/notesMaster" Target="../notesMasters/notesMaster1.xml"/><Relationship Id="rId6" Type="http://schemas.openxmlformats.org/officeDocument/2006/relationships/hyperlink" Target="http://www.uniprot.org/uniprot/P02302" TargetMode="External"/><Relationship Id="rId5" Type="http://schemas.openxmlformats.org/officeDocument/2006/relationships/hyperlink" Target="http://www.uniprot.org/uniprot/P02281" TargetMode="External"/><Relationship Id="rId4" Type="http://schemas.openxmlformats.org/officeDocument/2006/relationships/hyperlink" Target="http://www.uniprot.org/uniprot/P06897" TargetMode="Externa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a:t>
            </a:fld>
            <a:endParaRPr lang="en-US" dirty="0"/>
          </a:p>
        </p:txBody>
      </p:sp>
    </p:spTree>
    <p:extLst>
      <p:ext uri="{BB962C8B-B14F-4D97-AF65-F5344CB8AC3E}">
        <p14:creationId xmlns:p14="http://schemas.microsoft.com/office/powerpoint/2010/main" val="1675863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10</a:t>
            </a:fld>
            <a:endParaRPr lang="en-US" dirty="0"/>
          </a:p>
        </p:txBody>
      </p:sp>
    </p:spTree>
    <p:extLst>
      <p:ext uri="{BB962C8B-B14F-4D97-AF65-F5344CB8AC3E}">
        <p14:creationId xmlns:p14="http://schemas.microsoft.com/office/powerpoint/2010/main" val="22324339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66C467-8354-4152-B4AA-ECDEDBBE1B58}" type="slidenum">
              <a:rPr lang="en-US"/>
              <a:pPr/>
              <a:t>100</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sz="1200" kern="1200" dirty="0">
                <a:solidFill>
                  <a:schemeClr val="tx1"/>
                </a:solidFill>
                <a:latin typeface="+mn-lt"/>
                <a:ea typeface="+mn-ea"/>
                <a:cs typeface="+mn-cs"/>
              </a:rPr>
              <a:t>[&lt;Fig-4C.tif&gt;</a:t>
            </a:r>
          </a:p>
          <a:p>
            <a:r>
              <a:rPr lang="en-US" sz="1200" kern="1200" dirty="0">
                <a:solidFill>
                  <a:schemeClr val="tx1"/>
                </a:solidFill>
                <a:latin typeface="+mn-lt"/>
                <a:ea typeface="+mn-ea"/>
                <a:cs typeface="+mn-cs"/>
              </a:rPr>
              <a:t>	Here’s a different, non-axial view of our protamine structure.  This drawing schematically depicts the essence of the protamine-DNA complex.  The DNA base pairs are excluded for the moment, so that we can focus on charge interactions.  Note the perfect alignment between the positive charges on arginine guanidinium groups [ANIMATION], and the negative charges on DNA phosphate [ANIMATION].</a:t>
            </a:r>
          </a:p>
          <a:p>
            <a:r>
              <a:rPr lang="en-US" sz="1200" kern="1200" dirty="0">
                <a:solidFill>
                  <a:schemeClr val="tx1"/>
                </a:solidFill>
                <a:latin typeface="+mn-lt"/>
                <a:ea typeface="+mn-ea"/>
                <a:cs typeface="+mn-cs"/>
              </a:rPr>
              <a:t>	The only thing wrong with this structure is that the 7 Å spacing [ANIMATION] in the totally-flat protamine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is a bit large, and requires that the DNA base pairs be a bit too far apart.  So we have to adjust dihedral angles in both the protein and DNA.</a:t>
            </a:r>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46376AC6-6A52-4079-A2C1-FB8D1DB77A1F}" type="slidenum">
              <a:rPr lang="en-US" smtClean="0"/>
              <a:pPr/>
              <a:t>101</a:t>
            </a:fld>
            <a:endParaRPr lang="en-US"/>
          </a:p>
        </p:txBody>
      </p:sp>
      <p:sp>
        <p:nvSpPr>
          <p:cNvPr id="282627" name="Rectangle 2"/>
          <p:cNvSpPr>
            <a:spLocks noGrp="1" noRot="1" noChangeAspect="1" noChangeArrowheads="1" noTextEdit="1"/>
          </p:cNvSpPr>
          <p:nvPr>
            <p:ph type="sldImg"/>
          </p:nvPr>
        </p:nvSpPr>
        <p:spPr>
          <a:solidFill>
            <a:srgbClr val="FFFFFF"/>
          </a:solidFill>
          <a:ln/>
        </p:spPr>
      </p:sp>
      <p:sp>
        <p:nvSpPr>
          <p:cNvPr id="282628"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[NOW CONTAINS NEW &lt;beta-length-change.wmv&gt; FILE].  Movie of shrinking phi &amp; psi angles, from 180</a:t>
            </a:r>
            <a:r>
              <a:rPr lang="en-US" sz="1200" kern="1200" dirty="0">
                <a:solidFill>
                  <a:schemeClr val="tx1"/>
                </a:solidFill>
                <a:latin typeface="+mn-lt"/>
                <a:ea typeface="+mn-ea"/>
                <a:cs typeface="+mn-cs"/>
                <a:sym typeface="Wingdings"/>
              </a:rPr>
              <a:t></a:t>
            </a:r>
            <a:r>
              <a:rPr lang="en-US" sz="1200" kern="1200" dirty="0">
                <a:solidFill>
                  <a:schemeClr val="tx1"/>
                </a:solidFill>
                <a:latin typeface="+mn-lt"/>
                <a:ea typeface="+mn-ea"/>
                <a:cs typeface="+mn-cs"/>
              </a:rPr>
              <a:t> +/- 130.5 degrees.  Presumably opens with still image &lt;beta-length180.tif&gt;, but if so, it isn’t showing in the Selection Pane.  Final image presumably &lt;beta-length131.tif&gt;, but I think it’s actually just the end of the movie.</a:t>
            </a:r>
          </a:p>
          <a:p>
            <a:r>
              <a:rPr lang="en-US" sz="1200" kern="1200" dirty="0">
                <a:solidFill>
                  <a:schemeClr val="tx1"/>
                </a:solidFill>
                <a:latin typeface="+mn-lt"/>
                <a:ea typeface="+mn-ea"/>
                <a:cs typeface="+mn-cs"/>
              </a:rPr>
              <a:t>	By altering the phi and psi angles, we can contract the structure.</a:t>
            </a:r>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0A37F245-7664-4876-AD38-AB2D065A97D7}" type="slidenum">
              <a:rPr lang="en-US" smtClean="0"/>
              <a:pPr/>
              <a:t>102</a:t>
            </a:fld>
            <a:endParaRPr lang="en-US"/>
          </a:p>
        </p:txBody>
      </p:sp>
      <p:sp>
        <p:nvSpPr>
          <p:cNvPr id="284675" name="Rectangle 2"/>
          <p:cNvSpPr>
            <a:spLocks noGrp="1" noRot="1" noChangeAspect="1" noChangeArrowheads="1" noTextEdit="1"/>
          </p:cNvSpPr>
          <p:nvPr>
            <p:ph type="sldImg"/>
          </p:nvPr>
        </p:nvSpPr>
        <p:spPr>
          <a:solidFill>
            <a:srgbClr val="FFFFFF"/>
          </a:solidFill>
          <a:ln/>
        </p:spPr>
      </p:sp>
      <p:sp>
        <p:nvSpPr>
          <p:cNvPr id="28467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[Presumably &lt;beta-length131.tif&gt;].  130.5 degree beta-sheet, annotated.</a:t>
            </a:r>
          </a:p>
          <a:p>
            <a:r>
              <a:rPr lang="en-US" sz="1200" kern="1200" dirty="0">
                <a:solidFill>
                  <a:schemeClr val="tx1"/>
                </a:solidFill>
                <a:latin typeface="+mn-lt"/>
                <a:ea typeface="+mn-ea"/>
                <a:cs typeface="+mn-cs"/>
              </a:rPr>
              <a:t>	At psi and phi angles of approximately +/- 130.5º respectively, we get an R-group spacing of 6.8 Å, which, as we shall see, is perfect for DNA.</a:t>
            </a:r>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069E984E-8860-49A5-8E87-1E3EEF1F2560}" type="slidenum">
              <a:rPr lang="en-US" smtClean="0"/>
              <a:pPr/>
              <a:t>103</a:t>
            </a:fld>
            <a:endParaRPr lang="en-US"/>
          </a:p>
        </p:txBody>
      </p:sp>
      <p:sp>
        <p:nvSpPr>
          <p:cNvPr id="285699" name="Rectangle 2"/>
          <p:cNvSpPr>
            <a:spLocks noGrp="1" noRot="1" noChangeAspect="1" noChangeArrowheads="1" noTextEdit="1"/>
          </p:cNvSpPr>
          <p:nvPr>
            <p:ph type="sldImg"/>
          </p:nvPr>
        </p:nvSpPr>
        <p:spPr>
          <a:solidFill>
            <a:srgbClr val="FFFFFF"/>
          </a:solidFill>
          <a:ln/>
        </p:spPr>
      </p:sp>
      <p:sp>
        <p:nvSpPr>
          <p:cNvPr id="285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err="1"/>
              <a:t>Ramachandran</a:t>
            </a:r>
            <a:r>
              <a:rPr lang="en-US" dirty="0"/>
              <a:t> Plot, with blue star indicating phi=-130.5, psi=+130.5.</a:t>
            </a:r>
          </a:p>
          <a:p>
            <a:pPr eaLnBrk="1" hangingPunct="1"/>
            <a:endParaRPr lang="en-US" dirty="0"/>
          </a:p>
          <a:p>
            <a:pPr eaLnBrk="1" hangingPunct="1"/>
            <a:r>
              <a:rPr lang="en-US" dirty="0"/>
              <a:t>	These</a:t>
            </a:r>
            <a:r>
              <a:rPr lang="en-US" baseline="0" dirty="0"/>
              <a:t> angles place this </a:t>
            </a:r>
            <a:r>
              <a:rPr lang="en-US" baseline="0" dirty="0">
                <a:sym typeface="Symbol"/>
              </a:rPr>
              <a:t>-sheet in the most-favorable region of the </a:t>
            </a:r>
            <a:r>
              <a:rPr lang="en-US" baseline="0" dirty="0" err="1">
                <a:sym typeface="Symbol"/>
              </a:rPr>
              <a:t>Ramachandran</a:t>
            </a:r>
            <a:r>
              <a:rPr lang="en-US" baseline="0" dirty="0">
                <a:sym typeface="Symbol"/>
              </a:rPr>
              <a:t> Plot, as indicated by the blue star.</a:t>
            </a:r>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005B9486-1C6E-48D1-8EC3-6749580840CA}" type="slidenum">
              <a:rPr lang="en-US" smtClean="0"/>
              <a:pPr/>
              <a:t>104</a:t>
            </a:fld>
            <a:endParaRPr lang="en-US"/>
          </a:p>
        </p:txBody>
      </p:sp>
      <p:sp>
        <p:nvSpPr>
          <p:cNvPr id="299011" name="Rectangle 2"/>
          <p:cNvSpPr>
            <a:spLocks noGrp="1" noRot="1" noChangeAspect="1" noChangeArrowheads="1" noTextEdit="1"/>
          </p:cNvSpPr>
          <p:nvPr>
            <p:ph type="sldImg"/>
          </p:nvPr>
        </p:nvSpPr>
        <p:spPr>
          <a:solidFill>
            <a:srgbClr val="FFFFFF"/>
          </a:solidFill>
          <a:ln/>
        </p:spPr>
      </p:sp>
      <p:sp>
        <p:nvSpPr>
          <p:cNvPr id="29901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&lt;intercolate.avi&gt;  (Movie of intercalation of adjacent DNA duplex) </a:t>
            </a:r>
          </a:p>
          <a:p>
            <a:r>
              <a:rPr lang="en-US" sz="1200" kern="1200" dirty="0">
                <a:solidFill>
                  <a:schemeClr val="tx1"/>
                </a:solidFill>
                <a:latin typeface="+mn-lt"/>
                <a:ea typeface="+mn-ea"/>
                <a:cs typeface="+mn-cs"/>
              </a:rPr>
              <a:t>	To get the DNA base-pair spacing down to its preferred distance of 3.4 Å, we need to intercalate the DNA duplexes with neighboring ones, as shown in this partially-literal, partially-schematic movie.</a:t>
            </a:r>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93A7F6DB-1A5D-48A1-8E27-E1FBCF702E34}" type="slidenum">
              <a:rPr lang="en-US" smtClean="0"/>
              <a:pPr/>
              <a:t>105</a:t>
            </a:fld>
            <a:endParaRPr lang="en-US"/>
          </a:p>
        </p:txBody>
      </p:sp>
      <p:sp>
        <p:nvSpPr>
          <p:cNvPr id="357379" name="Rectangle 2"/>
          <p:cNvSpPr>
            <a:spLocks noGrp="1" noRot="1" noChangeAspect="1" noChangeArrowheads="1" noTextEdit="1"/>
          </p:cNvSpPr>
          <p:nvPr>
            <p:ph type="sldImg"/>
          </p:nvPr>
        </p:nvSpPr>
        <p:spPr>
          <a:solidFill>
            <a:srgbClr val="FFFFFF"/>
          </a:solidFill>
          <a:ln/>
        </p:spPr>
      </p:sp>
      <p:sp>
        <p:nvSpPr>
          <p:cNvPr id="357380"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&lt;complete-FOR-MOVE-0.jpg&gt;.  [Starting slide for movie showing bilateral whole-unit-cell intercalation].</a:t>
            </a:r>
          </a:p>
          <a:p>
            <a:r>
              <a:rPr lang="en-US" sz="1200" kern="1200" dirty="0">
                <a:solidFill>
                  <a:schemeClr val="tx1"/>
                </a:solidFill>
                <a:latin typeface="+mn-lt"/>
                <a:ea typeface="+mn-ea"/>
                <a:cs typeface="+mn-cs"/>
              </a:rPr>
              <a:t>	Here’s the entire structure; the complete P1-P2 dimer, binding approximately 59 base pairs of DNA.  Now let’s watch a </a:t>
            </a:r>
            <a:r>
              <a:rPr lang="en-US" sz="1200" i="1" kern="1200" dirty="0">
                <a:solidFill>
                  <a:schemeClr val="tx1"/>
                </a:solidFill>
                <a:latin typeface="+mn-lt"/>
                <a:ea typeface="+mn-ea"/>
                <a:cs typeface="+mn-cs"/>
              </a:rPr>
              <a:t>non</a:t>
            </a:r>
            <a:r>
              <a:rPr lang="en-US" sz="1200" kern="1200" dirty="0">
                <a:solidFill>
                  <a:schemeClr val="tx1"/>
                </a:solidFill>
                <a:latin typeface="+mn-lt"/>
                <a:ea typeface="+mn-ea"/>
                <a:cs typeface="+mn-cs"/>
              </a:rPr>
              <a:t>-schematic, atomically-accurate movie showing intercalation of adjacent protamine-DNA complexes:</a:t>
            </a:r>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6B769CA1-C972-4CC7-9FDA-97D13E81A827}" type="slidenum">
              <a:rPr lang="en-US" smtClean="0"/>
              <a:pPr/>
              <a:t>106</a:t>
            </a:fld>
            <a:endParaRPr lang="en-US"/>
          </a:p>
        </p:txBody>
      </p:sp>
      <p:sp>
        <p:nvSpPr>
          <p:cNvPr id="358403" name="Rectangle 2"/>
          <p:cNvSpPr>
            <a:spLocks noGrp="1" noRot="1" noChangeAspect="1" noChangeArrowheads="1" noTextEdit="1"/>
          </p:cNvSpPr>
          <p:nvPr>
            <p:ph type="sldImg"/>
          </p:nvPr>
        </p:nvSpPr>
        <p:spPr>
          <a:solidFill>
            <a:srgbClr val="FFFFFF"/>
          </a:solidFill>
          <a:ln/>
        </p:spPr>
      </p:sp>
      <p:sp>
        <p:nvSpPr>
          <p:cNvPr id="358404"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&lt;complete-FOR-MOVE.avi&gt;.</a:t>
            </a:r>
          </a:p>
          <a:p>
            <a:r>
              <a:rPr lang="en-US" sz="1200" kern="1200" dirty="0">
                <a:solidFill>
                  <a:schemeClr val="tx1"/>
                </a:solidFill>
                <a:latin typeface="+mn-lt"/>
                <a:ea typeface="+mn-ea"/>
                <a:cs typeface="+mn-cs"/>
              </a:rPr>
              <a:t>	This shows how the structure propagates along the x-axis, by mutual intercalation of base pairs.</a:t>
            </a:r>
          </a:p>
          <a:p>
            <a:r>
              <a:rPr lang="en-US" sz="1200" kern="1200">
                <a:solidFill>
                  <a:schemeClr val="tx1"/>
                </a:solidFill>
                <a:latin typeface="+mn-lt"/>
                <a:ea typeface="+mn-ea"/>
                <a:cs typeface="+mn-cs"/>
              </a:rPr>
              <a:t>	What </a:t>
            </a:r>
            <a:r>
              <a:rPr lang="en-US" sz="1200" kern="1200" dirty="0">
                <a:solidFill>
                  <a:schemeClr val="tx1"/>
                </a:solidFill>
                <a:latin typeface="+mn-lt"/>
                <a:ea typeface="+mn-ea"/>
                <a:cs typeface="+mn-cs"/>
              </a:rPr>
              <a:t>about the propagation in the z-axis direction, which, in this view, is either toward or away from your eyes?  To see this, we will have to tilt the complex forward:</a:t>
            </a:r>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A6C5E683-3467-45B1-B980-7497DDBC4491}" type="slidenum">
              <a:rPr lang="en-US" smtClean="0"/>
              <a:pPr/>
              <a:t>107</a:t>
            </a:fld>
            <a:endParaRPr lang="en-US"/>
          </a:p>
        </p:txBody>
      </p:sp>
      <p:sp>
        <p:nvSpPr>
          <p:cNvPr id="359427" name="Rectangle 2"/>
          <p:cNvSpPr>
            <a:spLocks noGrp="1" noRot="1" noChangeAspect="1" noChangeArrowheads="1" noTextEdit="1"/>
          </p:cNvSpPr>
          <p:nvPr>
            <p:ph type="sldImg"/>
          </p:nvPr>
        </p:nvSpPr>
        <p:spPr>
          <a:solidFill>
            <a:srgbClr val="FFFFFF"/>
          </a:solidFill>
          <a:ln/>
        </p:spPr>
      </p:sp>
      <p:sp>
        <p:nvSpPr>
          <p:cNvPr id="3594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&lt;rotate_to_top_A0.jpg&gt;.  Y-Z view with the adjacent intercalating unit cells of the above slide removed.</a:t>
            </a:r>
          </a:p>
          <a:p>
            <a:pPr eaLnBrk="1" hangingPunct="1"/>
            <a:r>
              <a:rPr lang="en-US" dirty="0"/>
              <a:t>(STARTING POINT FOR TIPPING OVER THE UNIT CELL TO REVEAL TOP VIEW).</a:t>
            </a:r>
          </a:p>
          <a:p>
            <a:pPr eaLnBrk="1" hangingPunct="1"/>
            <a:endParaRPr lang="en-US" dirty="0"/>
          </a:p>
          <a:p>
            <a:pPr eaLnBrk="1" hangingPunct="1"/>
            <a:r>
              <a:rPr lang="en-US" dirty="0"/>
              <a:t>	(NO AUDIO AT PRESENT)</a:t>
            </a:r>
          </a:p>
          <a:p>
            <a:pPr eaLnBrk="1" hangingPunct="1"/>
            <a:endParaRPr lang="en-US" dirty="0"/>
          </a:p>
          <a:p>
            <a:pPr eaLnBrk="1" hangingPunct="1"/>
            <a:r>
              <a:rPr lang="en-US" dirty="0"/>
              <a:t>	</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D58A3E5D-8B43-4EDB-8F83-53DDA0A89052}" type="slidenum">
              <a:rPr lang="en-US" smtClean="0"/>
              <a:pPr/>
              <a:t>108</a:t>
            </a:fld>
            <a:endParaRPr lang="en-US"/>
          </a:p>
        </p:txBody>
      </p:sp>
      <p:sp>
        <p:nvSpPr>
          <p:cNvPr id="360451" name="Rectangle 2"/>
          <p:cNvSpPr>
            <a:spLocks noGrp="1" noRot="1" noChangeAspect="1" noChangeArrowheads="1" noTextEdit="1"/>
          </p:cNvSpPr>
          <p:nvPr>
            <p:ph type="sldImg"/>
          </p:nvPr>
        </p:nvSpPr>
        <p:spPr>
          <a:solidFill>
            <a:srgbClr val="FFFFFF"/>
          </a:solidFill>
          <a:ln/>
        </p:spPr>
      </p:sp>
      <p:sp>
        <p:nvSpPr>
          <p:cNvPr id="360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&lt;rotate_to_top_A.avi&gt;.  Movie, unit cell rotating from Y-Z projection to X-Z projection.  Motion continued on next slide.</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495D0EAB-4288-42BF-AB50-3D28339CAC82}" type="slidenum">
              <a:rPr lang="en-US" smtClean="0"/>
              <a:pPr/>
              <a:t>109</a:t>
            </a:fld>
            <a:endParaRPr lang="en-US"/>
          </a:p>
        </p:txBody>
      </p:sp>
      <p:sp>
        <p:nvSpPr>
          <p:cNvPr id="361475" name="Rectangle 2"/>
          <p:cNvSpPr>
            <a:spLocks noGrp="1" noRot="1" noChangeAspect="1" noChangeArrowheads="1" noTextEdit="1"/>
          </p:cNvSpPr>
          <p:nvPr>
            <p:ph type="sldImg"/>
          </p:nvPr>
        </p:nvSpPr>
        <p:spPr>
          <a:solidFill>
            <a:srgbClr val="FFFFFF"/>
          </a:solidFill>
          <a:ln/>
        </p:spPr>
      </p:sp>
      <p:sp>
        <p:nvSpPr>
          <p:cNvPr id="36147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&lt;rotate_to_top_B.avi&gt;.  Movie, unit cell tipping over into top view.</a:t>
            </a:r>
          </a:p>
          <a:p>
            <a:r>
              <a:rPr lang="en-US" sz="1200" kern="1200" dirty="0">
                <a:solidFill>
                  <a:schemeClr val="tx1"/>
                </a:solidFill>
                <a:latin typeface="+mn-lt"/>
                <a:ea typeface="+mn-ea"/>
                <a:cs typeface="+mn-cs"/>
              </a:rPr>
              <a:t>	Here's the axial, or top view of the structure.  Let's enlarge this: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a:t>
            </a:r>
            <a:endParaRPr lang="en-US" baseline="0" dirty="0"/>
          </a:p>
          <a:p>
            <a:r>
              <a:rPr lang="en-US" baseline="0" dirty="0"/>
              <a:t>	Please t</a:t>
            </a:r>
            <a:r>
              <a:rPr lang="en-US" dirty="0"/>
              <a:t>ake a look now at those</a:t>
            </a:r>
            <a:r>
              <a:rPr lang="en-US" baseline="0" dirty="0"/>
              <a:t> unstructured arms, which we have now added back to the octamer core  [ANIMATION].  In the published structure, these arms are portrayed as meandering aimlessly in the </a:t>
            </a:r>
            <a:r>
              <a:rPr lang="en-US" baseline="0" dirty="0" err="1"/>
              <a:t>perinucleosomal</a:t>
            </a:r>
            <a:r>
              <a:rPr lang="en-US" baseline="0" dirty="0"/>
              <a:t> space.  The lengths of the arms are variable because this structure was determined by x-ray crystallography, the preparatory process for which results in variable degradation of the 8 N-termini, which therefore appear to be random coils of unpredictable length.  And yet those unstructured N-termini are precisely where most of the positive charges of the histone octamer lie.  Odd, is it not?  Everyone understands that DNA, in the cell nucleus, seeks out positively-charged proteins with which to interact, yet in this structure, the DNA has no interaction whatsoever, with the part of the protein where the majority of the positive charges lie.  When we add the DNA...</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7C5D2166-94E7-43FE-873D-D5B897ECE944}" type="slidenum">
              <a:rPr lang="en-US" smtClean="0"/>
              <a:pPr/>
              <a:t>110</a:t>
            </a:fld>
            <a:endParaRPr lang="en-US"/>
          </a:p>
        </p:txBody>
      </p:sp>
      <p:sp>
        <p:nvSpPr>
          <p:cNvPr id="362499" name="Rectangle 2"/>
          <p:cNvSpPr>
            <a:spLocks noGrp="1" noRot="1" noChangeAspect="1" noChangeArrowheads="1" noTextEdit="1"/>
          </p:cNvSpPr>
          <p:nvPr>
            <p:ph type="sldImg"/>
          </p:nvPr>
        </p:nvSpPr>
        <p:spPr>
          <a:solidFill>
            <a:srgbClr val="FFFFFF"/>
          </a:solidFill>
          <a:ln/>
        </p:spPr>
      </p:sp>
      <p:sp>
        <p:nvSpPr>
          <p:cNvPr id="362500"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&lt;fragment-top_view.jpg&gt;.  [Close-up, unit cell, top view (actually, bottom view, but the movie showed the top leaning toward the viewer, and it would be a great hardship to either do over the movie, or to expend 1000 words explaining how the thing looks almost exactly the same whether viewed from the top or the bottom)].</a:t>
            </a:r>
          </a:p>
          <a:p>
            <a:r>
              <a:rPr lang="en-US" sz="1200" kern="1200" dirty="0">
                <a:solidFill>
                  <a:schemeClr val="tx1"/>
                </a:solidFill>
                <a:latin typeface="+mn-lt"/>
                <a:ea typeface="+mn-ea"/>
                <a:cs typeface="+mn-cs"/>
              </a:rPr>
              <a:t>	Here’s a representative cross-section through the column of atoms, at a level where there are 4 consecutive </a:t>
            </a:r>
            <a:r>
              <a:rPr lang="en-US" sz="1200" kern="1200" dirty="0" err="1">
                <a:solidFill>
                  <a:schemeClr val="tx1"/>
                </a:solidFill>
                <a:latin typeface="+mn-lt"/>
                <a:ea typeface="+mn-ea"/>
                <a:cs typeface="+mn-cs"/>
              </a:rPr>
              <a:t>Arg</a:t>
            </a:r>
            <a:r>
              <a:rPr lang="en-US" sz="1200" kern="1200" dirty="0">
                <a:solidFill>
                  <a:schemeClr val="tx1"/>
                </a:solidFill>
                <a:latin typeface="+mn-lt"/>
                <a:ea typeface="+mn-ea"/>
                <a:cs typeface="+mn-cs"/>
              </a:rPr>
              <a:t> residues.  Let’s add some labels... </a:t>
            </a:r>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A22B4D97-9038-408A-BE58-8E408606AC17}" type="slidenum">
              <a:rPr lang="en-US" smtClean="0"/>
              <a:pPr/>
              <a:t>111</a:t>
            </a:fld>
            <a:endParaRPr lang="en-US"/>
          </a:p>
        </p:txBody>
      </p:sp>
      <p:sp>
        <p:nvSpPr>
          <p:cNvPr id="363523" name="Rectangle 2"/>
          <p:cNvSpPr>
            <a:spLocks noGrp="1" noRot="1" noChangeAspect="1" noChangeArrowheads="1" noTextEdit="1"/>
          </p:cNvSpPr>
          <p:nvPr>
            <p:ph type="sldImg"/>
          </p:nvPr>
        </p:nvSpPr>
        <p:spPr>
          <a:solidFill>
            <a:srgbClr val="FFFFFF"/>
          </a:solidFill>
          <a:ln/>
        </p:spPr>
      </p:sp>
      <p:sp>
        <p:nvSpPr>
          <p:cNvPr id="3635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&lt;fragment-top_view2.jpg&gt;.  Top view, annotated.</a:t>
            </a:r>
          </a:p>
          <a:p>
            <a:pPr eaLnBrk="1" hangingPunct="1"/>
            <a:endParaRPr lang="en-US" dirty="0"/>
          </a:p>
          <a:p>
            <a:pPr eaLnBrk="1" hangingPunct="1"/>
            <a:r>
              <a:rPr lang="en-US" dirty="0"/>
              <a:t>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528FE049-0AE8-4224-A427-C5CCC9A3E30A}" type="slidenum">
              <a:rPr lang="en-US" smtClean="0"/>
              <a:pPr/>
              <a:t>112</a:t>
            </a:fld>
            <a:endParaRPr lang="en-US"/>
          </a:p>
        </p:txBody>
      </p:sp>
      <p:sp>
        <p:nvSpPr>
          <p:cNvPr id="365571" name="Rectangle 2"/>
          <p:cNvSpPr>
            <a:spLocks noGrp="1" noRot="1" noChangeAspect="1" noChangeArrowheads="1" noTextEdit="1"/>
          </p:cNvSpPr>
          <p:nvPr>
            <p:ph type="sldImg"/>
          </p:nvPr>
        </p:nvSpPr>
        <p:spPr>
          <a:solidFill>
            <a:srgbClr val="FFFFFF"/>
          </a:solidFill>
          <a:ln/>
        </p:spPr>
      </p:sp>
      <p:sp>
        <p:nvSpPr>
          <p:cNvPr id="365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&lt;fragment-top_view2.jpg&gt;.  Top view, annotated.</a:t>
            </a:r>
          </a:p>
          <a:p>
            <a:pPr eaLnBrk="1" hangingPunct="1"/>
            <a:endParaRPr lang="en-US" dirty="0"/>
          </a:p>
          <a:p>
            <a:pPr eaLnBrk="1" hangingPunct="1"/>
            <a:r>
              <a:rPr lang="en-US" dirty="0"/>
              <a:t>	What we’re going to show next is an</a:t>
            </a:r>
            <a:r>
              <a:rPr lang="en-US" baseline="0" dirty="0"/>
              <a:t> extension of the structure through mutual intercalation of neighboring base pairs, exactly as we saw a few slides up, only this time from the axial perspective.  The protamine-DNA complex will increase in the di</a:t>
            </a:r>
            <a:r>
              <a:rPr lang="en-US" dirty="0"/>
              <a:t>rections</a:t>
            </a:r>
            <a:r>
              <a:rPr lang="en-US" baseline="0" dirty="0"/>
              <a:t> shown.</a:t>
            </a:r>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2373381F-1043-43DD-BF2A-848FE0954C0C}" type="slidenum">
              <a:rPr lang="en-US" smtClean="0"/>
              <a:pPr/>
              <a:t>113</a:t>
            </a:fld>
            <a:endParaRPr lang="en-US"/>
          </a:p>
        </p:txBody>
      </p:sp>
      <p:sp>
        <p:nvSpPr>
          <p:cNvPr id="366595" name="Rectangle 2"/>
          <p:cNvSpPr>
            <a:spLocks noGrp="1" noRot="1" noChangeAspect="1" noChangeArrowheads="1" noTextEdit="1"/>
          </p:cNvSpPr>
          <p:nvPr>
            <p:ph type="sldImg"/>
          </p:nvPr>
        </p:nvSpPr>
        <p:spPr>
          <a:solidFill>
            <a:srgbClr val="FFFFFF"/>
          </a:solidFill>
          <a:ln/>
        </p:spPr>
      </p:sp>
      <p:sp>
        <p:nvSpPr>
          <p:cNvPr id="3665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&lt;LARGE-top_view-1.jpg&gt;.  1</a:t>
            </a:r>
            <a:r>
              <a:rPr lang="en-US" baseline="30000" dirty="0"/>
              <a:t>st</a:t>
            </a:r>
            <a:r>
              <a:rPr lang="en-US" dirty="0"/>
              <a:t> slide of protein-DNA-protein-DNA-etc. longitudinal pattern.</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0D2FAD84-A836-4E07-BD83-A78F58FA9347}" type="slidenum">
              <a:rPr lang="en-US" smtClean="0"/>
              <a:pPr/>
              <a:t>114</a:t>
            </a:fld>
            <a:endParaRPr lang="en-US"/>
          </a:p>
        </p:txBody>
      </p:sp>
      <p:sp>
        <p:nvSpPr>
          <p:cNvPr id="367619" name="Rectangle 2"/>
          <p:cNvSpPr>
            <a:spLocks noGrp="1" noRot="1" noChangeAspect="1" noChangeArrowheads="1" noTextEdit="1"/>
          </p:cNvSpPr>
          <p:nvPr>
            <p:ph type="sldImg"/>
          </p:nvPr>
        </p:nvSpPr>
        <p:spPr>
          <a:solidFill>
            <a:srgbClr val="FFFFFF"/>
          </a:solidFill>
          <a:ln/>
        </p:spPr>
      </p:sp>
      <p:sp>
        <p:nvSpPr>
          <p:cNvPr id="3676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&lt;LARGE-top_view-2.jpg&gt;.  Add a DNA chain, </a:t>
            </a:r>
            <a:r>
              <a:rPr lang="en-US" dirty="0" err="1"/>
              <a:t>intercolated</a:t>
            </a:r>
            <a:r>
              <a:rPr lang="en-US" dirty="0"/>
              <a:t>.</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8A8E43E2-AB15-46CA-9BEC-E071997A4EE9}" type="slidenum">
              <a:rPr lang="en-US" smtClean="0"/>
              <a:pPr/>
              <a:t>115</a:t>
            </a:fld>
            <a:endParaRPr lang="en-US"/>
          </a:p>
        </p:txBody>
      </p:sp>
      <p:sp>
        <p:nvSpPr>
          <p:cNvPr id="368643" name="Rectangle 2"/>
          <p:cNvSpPr>
            <a:spLocks noGrp="1" noRot="1" noChangeAspect="1" noChangeArrowheads="1" noTextEdit="1"/>
          </p:cNvSpPr>
          <p:nvPr>
            <p:ph type="sldImg"/>
          </p:nvPr>
        </p:nvSpPr>
        <p:spPr>
          <a:solidFill>
            <a:srgbClr val="FFFFFF"/>
          </a:solidFill>
          <a:ln/>
        </p:spPr>
      </p:sp>
      <p:sp>
        <p:nvSpPr>
          <p:cNvPr id="3686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&lt;LARGE-top_view-3.jpg&gt;.  Add another DNA chain, </a:t>
            </a:r>
            <a:r>
              <a:rPr lang="en-US" dirty="0" err="1"/>
              <a:t>intercolated</a:t>
            </a:r>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EA9ACEB8-38AA-47E5-9D8E-27D7B59B4D55}" type="slidenum">
              <a:rPr lang="en-US" smtClean="0"/>
              <a:pPr/>
              <a:t>116</a:t>
            </a:fld>
            <a:endParaRPr lang="en-US"/>
          </a:p>
        </p:txBody>
      </p:sp>
      <p:sp>
        <p:nvSpPr>
          <p:cNvPr id="369667" name="Rectangle 2"/>
          <p:cNvSpPr>
            <a:spLocks noGrp="1" noRot="1" noChangeAspect="1" noChangeArrowheads="1" noTextEdit="1"/>
          </p:cNvSpPr>
          <p:nvPr>
            <p:ph type="sldImg"/>
          </p:nvPr>
        </p:nvSpPr>
        <p:spPr>
          <a:solidFill>
            <a:srgbClr val="FFFFFF"/>
          </a:solidFill>
          <a:ln/>
        </p:spPr>
      </p:sp>
      <p:sp>
        <p:nvSpPr>
          <p:cNvPr id="3696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&lt;LARGE-top_view-4.jpg&gt;.  Add a second protein dimer, yielding basic DNA-protein-DNA-protein (etc.) structure, which presumably repeats throughout “length” of sperm cell.</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7FCAEF1B-5336-4F6E-9E84-DB01C1115AC5}" type="slidenum">
              <a:rPr lang="en-US" smtClean="0"/>
              <a:pPr/>
              <a:t>117</a:t>
            </a:fld>
            <a:endParaRPr lang="en-US"/>
          </a:p>
        </p:txBody>
      </p:sp>
      <p:sp>
        <p:nvSpPr>
          <p:cNvPr id="370691" name="Rectangle 2"/>
          <p:cNvSpPr>
            <a:spLocks noGrp="1" noRot="1" noChangeAspect="1" noChangeArrowheads="1" noTextEdit="1"/>
          </p:cNvSpPr>
          <p:nvPr>
            <p:ph type="sldImg"/>
          </p:nvPr>
        </p:nvSpPr>
        <p:spPr>
          <a:solidFill>
            <a:srgbClr val="FFFFFF"/>
          </a:solidFill>
          <a:ln/>
        </p:spPr>
      </p:sp>
      <p:sp>
        <p:nvSpPr>
          <p:cNvPr id="3706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&lt;LARGE-top_view-4a.jpg&gt;.  Beginning of description of extension of this pattern through “length” of cell.</a:t>
            </a:r>
          </a:p>
          <a:p>
            <a:pPr eaLnBrk="1" hangingPunct="1"/>
            <a:r>
              <a:rPr lang="en-US" dirty="0"/>
              <a:t>	</a:t>
            </a:r>
            <a:r>
              <a:rPr lang="en-US" sz="1200" kern="1200" dirty="0">
                <a:solidFill>
                  <a:schemeClr val="tx1"/>
                </a:solidFill>
                <a:latin typeface="+mn-lt"/>
                <a:ea typeface="+mn-ea"/>
                <a:cs typeface="+mn-cs"/>
              </a:rPr>
              <a:t>The association of adjacent protamine-DNA complexes, through mutual intercalation of their DNA base pairs, establishes a pattern of alternating columns of DNA and protein:</a:t>
            </a:r>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FCDA3E83-366B-41DB-8B0F-5C54C9112411}" type="slidenum">
              <a:rPr lang="en-US" smtClean="0"/>
              <a:pPr/>
              <a:t>118</a:t>
            </a:fld>
            <a:endParaRPr lang="en-US"/>
          </a:p>
        </p:txBody>
      </p:sp>
      <p:sp>
        <p:nvSpPr>
          <p:cNvPr id="371715" name="Rectangle 2"/>
          <p:cNvSpPr>
            <a:spLocks noGrp="1" noRot="1" noChangeAspect="1" noChangeArrowheads="1" noTextEdit="1"/>
          </p:cNvSpPr>
          <p:nvPr>
            <p:ph type="sldImg"/>
          </p:nvPr>
        </p:nvSpPr>
        <p:spPr>
          <a:solidFill>
            <a:srgbClr val="FFFFFF"/>
          </a:solidFill>
          <a:ln/>
        </p:spPr>
      </p:sp>
      <p:sp>
        <p:nvSpPr>
          <p:cNvPr id="3717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&lt;LARGE-top_view-4b.jpg&gt;</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BCFB310A-4C53-4298-8482-FE01EC2057E3}" type="slidenum">
              <a:rPr lang="en-US" smtClean="0"/>
              <a:pPr/>
              <a:t>119</a:t>
            </a:fld>
            <a:endParaRPr lang="en-US"/>
          </a:p>
        </p:txBody>
      </p:sp>
      <p:sp>
        <p:nvSpPr>
          <p:cNvPr id="372739" name="Rectangle 2"/>
          <p:cNvSpPr>
            <a:spLocks noGrp="1" noRot="1" noChangeAspect="1" noChangeArrowheads="1" noTextEdit="1"/>
          </p:cNvSpPr>
          <p:nvPr>
            <p:ph type="sldImg"/>
          </p:nvPr>
        </p:nvSpPr>
        <p:spPr>
          <a:solidFill>
            <a:srgbClr val="FFFFFF"/>
          </a:solidFill>
          <a:ln/>
        </p:spPr>
      </p:sp>
      <p:sp>
        <p:nvSpPr>
          <p:cNvPr id="3727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&lt;LARGE-top_view-4c.jpg&gt;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&lt;1AOI-ribbons-DNA.png&gt; ...we get this picture, now found in almost every textbook of molecular biology on earth.  You can download the virtual structure file for this, by clicking the Protein Data Bank link at the top of the screen.</a:t>
            </a:r>
          </a:p>
          <a:p>
            <a:r>
              <a:rPr lang="en-US" sz="1200" kern="1200" dirty="0">
                <a:solidFill>
                  <a:schemeClr val="tx1"/>
                </a:solidFill>
                <a:latin typeface="+mn-lt"/>
                <a:ea typeface="+mn-ea"/>
                <a:cs typeface="+mn-cs"/>
              </a:rPr>
              <a:t>	You cannot see it from this flat, 2-dimensional perspective, but the DNA is </a:t>
            </a:r>
            <a:r>
              <a:rPr lang="en-US" sz="1200" i="1" kern="1200" dirty="0">
                <a:solidFill>
                  <a:schemeClr val="tx1"/>
                </a:solidFill>
                <a:latin typeface="+mn-lt"/>
                <a:ea typeface="+mn-ea"/>
                <a:cs typeface="+mn-cs"/>
              </a:rPr>
              <a:t>not </a:t>
            </a:r>
            <a:r>
              <a:rPr lang="en-US" sz="1200" kern="1200" dirty="0">
                <a:solidFill>
                  <a:schemeClr val="tx1"/>
                </a:solidFill>
                <a:latin typeface="+mn-lt"/>
                <a:ea typeface="+mn-ea"/>
                <a:cs typeface="+mn-cs"/>
              </a:rPr>
              <a:t>interacting with the unstructured N-terminal arms of the octamer, it’s merely obscuring our view of them.</a:t>
            </a:r>
          </a:p>
          <a:p>
            <a:r>
              <a:rPr lang="en-US" sz="1200" kern="1200" dirty="0">
                <a:solidFill>
                  <a:schemeClr val="tx1"/>
                </a:solidFill>
                <a:latin typeface="+mn-lt"/>
                <a:ea typeface="+mn-ea"/>
                <a:cs typeface="+mn-cs"/>
              </a:rPr>
              <a:t>	As we showed in exhausting detail in Part I of this series, this, our current concept of nucleosome structure, calls for the DNA to lie in a so-called “Superhelical Groove” or “Superhelical Ramp”, as it’s also called; a region of the octamer which is, in fact, well-endowed with positively-charged basic residues to hold DNA.  BUT... this Superhelical Ramp has substantially </a:t>
            </a:r>
            <a:r>
              <a:rPr lang="en-US" sz="1200" i="1" kern="1200" dirty="0">
                <a:solidFill>
                  <a:schemeClr val="tx1"/>
                </a:solidFill>
                <a:latin typeface="+mn-lt"/>
                <a:ea typeface="+mn-ea"/>
                <a:cs typeface="+mn-cs"/>
              </a:rPr>
              <a:t>fewer</a:t>
            </a:r>
            <a:r>
              <a:rPr lang="en-US" sz="1200" kern="1200" dirty="0">
                <a:solidFill>
                  <a:schemeClr val="tx1"/>
                </a:solidFill>
                <a:latin typeface="+mn-lt"/>
                <a:ea typeface="+mn-ea"/>
                <a:cs typeface="+mn-cs"/>
              </a:rPr>
              <a:t> basic residues than the N-termini, and, perhaps even more importantly, the charge-charge </a:t>
            </a:r>
            <a:r>
              <a:rPr lang="en-US" sz="1200" i="1" kern="1200" dirty="0">
                <a:solidFill>
                  <a:schemeClr val="tx1"/>
                </a:solidFill>
                <a:latin typeface="+mn-lt"/>
                <a:ea typeface="+mn-ea"/>
                <a:cs typeface="+mn-cs"/>
              </a:rPr>
              <a:t>alignment</a:t>
            </a:r>
            <a:r>
              <a:rPr lang="en-US" sz="1200" kern="1200" dirty="0">
                <a:solidFill>
                  <a:schemeClr val="tx1"/>
                </a:solidFill>
                <a:latin typeface="+mn-lt"/>
                <a:ea typeface="+mn-ea"/>
                <a:cs typeface="+mn-cs"/>
              </a:rPr>
              <a:t> between DNA phosphate groups and basic amino acid residue side-chains, in the superhelical ramp, is surprisingly poor.  This was also discussed in great detail in Part I of this series, and if you haven’t seen that, I again strongly recommend that you do so before proceeding.  For now, however, let’s look at the </a:t>
            </a:r>
            <a:r>
              <a:rPr lang="en-US" sz="1200" b="1" i="1" kern="1200" dirty="0">
                <a:solidFill>
                  <a:schemeClr val="tx1"/>
                </a:solidFill>
                <a:latin typeface="+mn-lt"/>
                <a:ea typeface="+mn-ea"/>
                <a:cs typeface="+mn-cs"/>
              </a:rPr>
              <a:t>number</a:t>
            </a:r>
            <a:r>
              <a:rPr lang="en-US" sz="1200" kern="1200" dirty="0">
                <a:solidFill>
                  <a:schemeClr val="tx1"/>
                </a:solidFill>
                <a:latin typeface="+mn-lt"/>
                <a:ea typeface="+mn-ea"/>
                <a:cs typeface="+mn-cs"/>
              </a:rPr>
              <a:t> of potentially-DNA-binding salt bridges in the N-termini, vs. the number in the Superhelical Ramp:</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3C1D7A00-6EF8-41D8-9660-A7CA91FB1472}" type="slidenum">
              <a:rPr lang="en-US" smtClean="0"/>
              <a:pPr/>
              <a:t>120</a:t>
            </a:fld>
            <a:endParaRPr lang="en-US"/>
          </a:p>
        </p:txBody>
      </p:sp>
      <p:sp>
        <p:nvSpPr>
          <p:cNvPr id="373763" name="Rectangle 2"/>
          <p:cNvSpPr>
            <a:spLocks noGrp="1" noRot="1" noChangeAspect="1" noChangeArrowheads="1" noTextEdit="1"/>
          </p:cNvSpPr>
          <p:nvPr>
            <p:ph type="sldImg"/>
          </p:nvPr>
        </p:nvSpPr>
        <p:spPr>
          <a:solidFill>
            <a:srgbClr val="FFFFFF"/>
          </a:solidFill>
          <a:ln/>
        </p:spPr>
      </p:sp>
      <p:sp>
        <p:nvSpPr>
          <p:cNvPr id="3737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&lt;LARGE-top_view-4d.jpg&gt;</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42749E79-A7F1-45FD-91C2-E7459CA6DE11}" type="slidenum">
              <a:rPr lang="en-US" smtClean="0"/>
              <a:pPr/>
              <a:t>121</a:t>
            </a:fld>
            <a:endParaRPr lang="en-US"/>
          </a:p>
        </p:txBody>
      </p:sp>
      <p:sp>
        <p:nvSpPr>
          <p:cNvPr id="374787" name="Rectangle 2"/>
          <p:cNvSpPr>
            <a:spLocks noGrp="1" noRot="1" noChangeAspect="1" noChangeArrowheads="1" noTextEdit="1"/>
          </p:cNvSpPr>
          <p:nvPr>
            <p:ph type="sldImg"/>
          </p:nvPr>
        </p:nvSpPr>
        <p:spPr>
          <a:solidFill>
            <a:srgbClr val="FFFFFF"/>
          </a:solidFill>
          <a:ln/>
        </p:spPr>
      </p:sp>
      <p:sp>
        <p:nvSpPr>
          <p:cNvPr id="374788"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&lt;LARGE-top_view-4e.jpg &gt;.</a:t>
            </a:r>
          </a:p>
          <a:p>
            <a:r>
              <a:rPr lang="en-US" sz="1200" kern="1200" dirty="0">
                <a:solidFill>
                  <a:schemeClr val="tx1"/>
                </a:solidFill>
                <a:latin typeface="+mn-lt"/>
                <a:ea typeface="+mn-ea"/>
                <a:cs typeface="+mn-cs"/>
              </a:rPr>
              <a:t>This pattern of alternating columns of DNA and protein establish a higher-order "row" of DNA &amp; protein  columns which continues for the ‘length’ of the cell nucleus.  But what about the rows of DNA and protein columns which presumably lie to the right and left of those shown here?  How will they fit into the structure?</a:t>
            </a:r>
          </a:p>
          <a:p>
            <a:r>
              <a:rPr lang="en-US" sz="1200" kern="1200" dirty="0">
                <a:solidFill>
                  <a:schemeClr val="tx1"/>
                </a:solidFill>
                <a:latin typeface="+mn-lt"/>
                <a:ea typeface="+mn-ea"/>
                <a:cs typeface="+mn-cs"/>
              </a:rPr>
              <a:t>	As I pointed out in 2005, in the accompanying slide show, "The probable structure of the protamine-DNA complex", when I began looking at protamine, I had no pre-existing plan to account for the growth of the structure in the directions which, in the present slide, would be properly-described as "to the right" or "to the left".</a:t>
            </a:r>
          </a:p>
          <a:p>
            <a:r>
              <a:rPr lang="en-US" sz="1200" kern="1200" dirty="0">
                <a:solidFill>
                  <a:schemeClr val="tx1"/>
                </a:solidFill>
                <a:latin typeface="+mn-lt"/>
                <a:ea typeface="+mn-ea"/>
                <a:cs typeface="+mn-cs"/>
              </a:rPr>
              <a:t>	As it turns out I didn't need a plan.  In what I can only account a stroke of divine good fortune, it turns out that when adjacent rows of DNA and protein columns are approximated…</a:t>
            </a:r>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508678C4-E9DE-481F-A95B-A10336A1C377}" type="slidenum">
              <a:rPr lang="en-US" smtClean="0"/>
              <a:pPr/>
              <a:t>122</a:t>
            </a:fld>
            <a:endParaRPr lang="en-US"/>
          </a:p>
        </p:txBody>
      </p:sp>
      <p:sp>
        <p:nvSpPr>
          <p:cNvPr id="375811" name="Rectangle 2"/>
          <p:cNvSpPr>
            <a:spLocks noGrp="1" noRot="1" noChangeAspect="1" noChangeArrowheads="1" noTextEdit="1"/>
          </p:cNvSpPr>
          <p:nvPr>
            <p:ph type="sldImg"/>
          </p:nvPr>
        </p:nvSpPr>
        <p:spPr>
          <a:solidFill>
            <a:srgbClr val="FFFFFF"/>
          </a:solidFill>
          <a:ln/>
        </p:spPr>
      </p:sp>
      <p:sp>
        <p:nvSpPr>
          <p:cNvPr id="37581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&lt;LARGE-move-1.jpg&gt;.  [First frame of "move" (</a:t>
            </a:r>
            <a:r>
              <a:rPr lang="en-US" sz="1200" i="1" kern="1200" dirty="0">
                <a:solidFill>
                  <a:schemeClr val="tx1"/>
                </a:solidFill>
                <a:latin typeface="+mn-lt"/>
                <a:ea typeface="+mn-ea"/>
                <a:cs typeface="+mn-cs"/>
              </a:rPr>
              <a:t>not </a:t>
            </a:r>
            <a:r>
              <a:rPr lang="en-US" sz="1200" kern="1200" dirty="0">
                <a:solidFill>
                  <a:schemeClr val="tx1"/>
                </a:solidFill>
                <a:latin typeface="+mn-lt"/>
                <a:ea typeface="+mn-ea"/>
                <a:cs typeface="+mn-cs"/>
              </a:rPr>
              <a:t>"movie") sequence]</a:t>
            </a:r>
          </a:p>
          <a:p>
            <a:r>
              <a:rPr lang="en-US" sz="1200" kern="1200" dirty="0">
                <a:solidFill>
                  <a:schemeClr val="tx1"/>
                </a:solidFill>
                <a:latin typeface="+mn-lt"/>
                <a:ea typeface="+mn-ea"/>
                <a:cs typeface="+mn-cs"/>
              </a:rPr>
              <a:t>	…and moved by a distance corresponding to ½ of the unit cell...</a:t>
            </a:r>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E785B0B9-9C77-400A-9AD8-6894A3D7CFA7}" type="slidenum">
              <a:rPr lang="en-US" smtClean="0"/>
              <a:pPr/>
              <a:t>123</a:t>
            </a:fld>
            <a:endParaRPr lang="en-US"/>
          </a:p>
        </p:txBody>
      </p:sp>
      <p:sp>
        <p:nvSpPr>
          <p:cNvPr id="376835" name="Rectangle 2"/>
          <p:cNvSpPr>
            <a:spLocks noGrp="1" noRot="1" noChangeAspect="1" noChangeArrowheads="1" noTextEdit="1"/>
          </p:cNvSpPr>
          <p:nvPr>
            <p:ph type="sldImg"/>
          </p:nvPr>
        </p:nvSpPr>
        <p:spPr>
          <a:solidFill>
            <a:srgbClr val="FFFFFF"/>
          </a:solidFill>
          <a:ln/>
        </p:spPr>
      </p:sp>
      <p:sp>
        <p:nvSpPr>
          <p:cNvPr id="37683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&lt;LARGE-move.avi&gt;.  [Movie of second row of DNA-Protein-DNA-Protein moving a length of ½ unit cell.]</a:t>
            </a:r>
          </a:p>
          <a:p>
            <a:r>
              <a:rPr lang="en-US" sz="1200" kern="1200" dirty="0">
                <a:solidFill>
                  <a:schemeClr val="tx1"/>
                </a:solidFill>
                <a:latin typeface="+mn-lt"/>
                <a:ea typeface="+mn-ea"/>
                <a:cs typeface="+mn-cs"/>
              </a:rPr>
              <a:t>	A square-array pattern of salt bridges appears, which is so wonderfully-favorable that it is impossible to believe, by any stretch of the imagination, that it is a mere modeling coincidence, with no correlate in real life.  Rather, it must be that this is, in fact, the actual structure of DNA and protein in the sperm nucleus.</a:t>
            </a:r>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C6028FF9-4DA4-423A-8D79-856329AE744C}" type="slidenum">
              <a:rPr lang="en-US" smtClean="0"/>
              <a:pPr/>
              <a:t>124</a:t>
            </a:fld>
            <a:endParaRPr lang="en-US"/>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r>
              <a:rPr lang="en-US" sz="1200" kern="1200" dirty="0">
                <a:solidFill>
                  <a:schemeClr val="tx1"/>
                </a:solidFill>
                <a:latin typeface="+mn-lt"/>
                <a:ea typeface="+mn-ea"/>
                <a:cs typeface="+mn-cs"/>
              </a:rPr>
              <a:t>fig-6_w_unit_cell.jpg</a:t>
            </a:r>
          </a:p>
          <a:p>
            <a:r>
              <a:rPr lang="en-US" sz="1200" kern="1200" dirty="0">
                <a:solidFill>
                  <a:schemeClr val="tx1"/>
                </a:solidFill>
                <a:latin typeface="+mn-lt"/>
                <a:ea typeface="+mn-ea"/>
                <a:cs typeface="+mn-cs"/>
              </a:rPr>
              <a:t>	Here's a slightly-displaced view of the same structure.</a:t>
            </a:r>
          </a:p>
          <a:p>
            <a:r>
              <a:rPr lang="en-US" sz="1200" kern="1200" dirty="0">
                <a:solidFill>
                  <a:schemeClr val="tx1"/>
                </a:solidFill>
                <a:latin typeface="+mn-lt"/>
                <a:ea typeface="+mn-ea"/>
                <a:cs typeface="+mn-cs"/>
              </a:rPr>
              <a:t>	The purple box shows one way to define the repeating unit of the protamine-DNA complex.  We could also move the box up or down, but this position will suffice for now.  If we call this the “unit cell”, then the position of the column on the right may be said to be offset by ½ unit cell.  This gives rise to the extraordinarily fortuitous array of salt bridges that are highlighted by the small gray squares... </a:t>
            </a:r>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8EBF41C7-B859-4406-9560-3606706EDE37}" type="slidenum">
              <a:rPr lang="en-US" smtClean="0"/>
              <a:pPr/>
              <a:t>125</a:t>
            </a:fld>
            <a:endParaRPr lang="en-US"/>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r>
              <a:rPr lang="en-US" dirty="0"/>
              <a:t>fig-6-no_labels.jpg</a:t>
            </a:r>
          </a:p>
          <a:p>
            <a:pPr eaLnBrk="1" hangingPunct="1"/>
            <a:endParaRPr lang="en-US" dirty="0"/>
          </a:p>
          <a:p>
            <a:pPr eaLnBrk="1" hangingPunct="1"/>
            <a:r>
              <a:rPr lang="en-US" dirty="0"/>
              <a:t>	...now highlighted in purple.  Let’s look more closely:</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78011272-B5B5-4552-AEE0-13E93D16C27F}" type="slidenum">
              <a:rPr lang="en-US" smtClean="0"/>
              <a:pPr/>
              <a:t>126</a:t>
            </a:fld>
            <a:endParaRPr lang="en-US"/>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r>
              <a:rPr lang="en-US" sz="1200" kern="1200" dirty="0">
                <a:solidFill>
                  <a:schemeClr val="tx1"/>
                </a:solidFill>
                <a:latin typeface="+mn-lt"/>
                <a:ea typeface="+mn-ea"/>
                <a:cs typeface="+mn-cs"/>
              </a:rPr>
              <a:t>fig-6-close_up.jpg</a:t>
            </a:r>
          </a:p>
          <a:p>
            <a:r>
              <a:rPr lang="en-US" sz="1200" kern="1200" dirty="0">
                <a:solidFill>
                  <a:schemeClr val="tx1"/>
                </a:solidFill>
                <a:latin typeface="+mn-lt"/>
                <a:ea typeface="+mn-ea"/>
                <a:cs typeface="+mn-cs"/>
              </a:rPr>
              <a:t>	What we see, everywhere that DNA and protein meet, is a perfect square-array of charge interactions [ANIMATION; -CHARGES] [ANIMATION; + CHARGES].  I had no idea I would find this when I began working on protamine-DNA structure in 2005.  I don't wish to belabor the point excessively, but I must reiterate that it is inconceivable to me that this is a mere coincidence. </a:t>
            </a:r>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DEB6F006-9DC7-4AF9-8014-8586C7CFD171}" type="slidenum">
              <a:rPr lang="en-US" smtClean="0"/>
              <a:pPr/>
              <a:t>127</a:t>
            </a:fld>
            <a:endParaRPr lang="en-US"/>
          </a:p>
        </p:txBody>
      </p:sp>
      <p:sp>
        <p:nvSpPr>
          <p:cNvPr id="380931" name="Rectangle 2"/>
          <p:cNvSpPr>
            <a:spLocks noGrp="1" noRot="1" noChangeAspect="1" noChangeArrowheads="1" noTextEdit="1"/>
          </p:cNvSpPr>
          <p:nvPr>
            <p:ph type="sldImg"/>
          </p:nvPr>
        </p:nvSpPr>
        <p:spPr>
          <a:solidFill>
            <a:srgbClr val="FFFFFF"/>
          </a:solidFill>
          <a:ln/>
        </p:spPr>
      </p:sp>
      <p:sp>
        <p:nvSpPr>
          <p:cNvPr id="38093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fig-6-close_up.jpg</a:t>
            </a:r>
          </a:p>
          <a:p>
            <a:r>
              <a:rPr lang="en-US" sz="1200" kern="1200" dirty="0">
                <a:solidFill>
                  <a:schemeClr val="tx1"/>
                </a:solidFill>
                <a:latin typeface="+mn-lt"/>
                <a:ea typeface="+mn-ea"/>
                <a:cs typeface="+mn-cs"/>
              </a:rPr>
              <a:t>	If you're like me, then when you look at the square array, you'll be impressed by the obvious charge attractions, highlighted here, but...</a:t>
            </a:r>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E6625A41-57C8-4C12-92CF-F7DC76C3D6A0}" type="slidenum">
              <a:rPr lang="en-US" smtClean="0"/>
              <a:pPr/>
              <a:t>128</a:t>
            </a:fld>
            <a:endParaRPr lang="en-US"/>
          </a:p>
        </p:txBody>
      </p:sp>
      <p:sp>
        <p:nvSpPr>
          <p:cNvPr id="381955" name="Rectangle 2"/>
          <p:cNvSpPr>
            <a:spLocks noGrp="1" noRot="1" noChangeAspect="1" noChangeArrowheads="1" noTextEdit="1"/>
          </p:cNvSpPr>
          <p:nvPr>
            <p:ph type="sldImg"/>
          </p:nvPr>
        </p:nvSpPr>
        <p:spPr>
          <a:solidFill>
            <a:srgbClr val="FFFFFF"/>
          </a:solidFill>
          <a:ln/>
        </p:spPr>
      </p:sp>
      <p:sp>
        <p:nvSpPr>
          <p:cNvPr id="38195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fig-6-close_up.jpg</a:t>
            </a:r>
          </a:p>
          <a:p>
            <a:r>
              <a:rPr lang="en-US" sz="1200" kern="1200" dirty="0">
                <a:solidFill>
                  <a:schemeClr val="tx1"/>
                </a:solidFill>
                <a:latin typeface="+mn-lt"/>
                <a:ea typeface="+mn-ea"/>
                <a:cs typeface="+mn-cs"/>
              </a:rPr>
              <a:t>	...you may wonder about the charge repulsions at the diagonals [ANIMATION].  But the diagonal of a square is 1.41x the sides in length [ANIMATION], and, since the strength of an electrostatic attraction is related to the </a:t>
            </a:r>
            <a:r>
              <a:rPr lang="en-US" sz="1200" i="1" kern="1200" dirty="0">
                <a:solidFill>
                  <a:schemeClr val="tx1"/>
                </a:solidFill>
                <a:latin typeface="+mn-lt"/>
                <a:ea typeface="+mn-ea"/>
                <a:cs typeface="+mn-cs"/>
              </a:rPr>
              <a:t>square </a:t>
            </a:r>
            <a:r>
              <a:rPr lang="en-US" sz="1200" kern="1200" dirty="0">
                <a:solidFill>
                  <a:schemeClr val="tx1"/>
                </a:solidFill>
                <a:latin typeface="+mn-lt"/>
                <a:ea typeface="+mn-ea"/>
                <a:cs typeface="+mn-cs"/>
              </a:rPr>
              <a:t>of the distance [ANIMATION], we see that the attractive forces in the sides of this charge-array are fully </a:t>
            </a:r>
            <a:r>
              <a:rPr lang="en-US" sz="1200" i="1" kern="1200" dirty="0">
                <a:solidFill>
                  <a:schemeClr val="tx1"/>
                </a:solidFill>
                <a:latin typeface="+mn-lt"/>
                <a:ea typeface="+mn-ea"/>
                <a:cs typeface="+mn-cs"/>
              </a:rPr>
              <a:t>twice </a:t>
            </a:r>
            <a:r>
              <a:rPr lang="en-US" sz="1200" kern="1200" dirty="0">
                <a:solidFill>
                  <a:schemeClr val="tx1"/>
                </a:solidFill>
                <a:latin typeface="+mn-lt"/>
                <a:ea typeface="+mn-ea"/>
                <a:cs typeface="+mn-cs"/>
              </a:rPr>
              <a:t>as strong as the repulsive forces at the diagonals, wherefore we may rest assured that this is a </a:t>
            </a:r>
            <a:r>
              <a:rPr lang="en-US" sz="1200" i="1" kern="1200" dirty="0">
                <a:solidFill>
                  <a:schemeClr val="tx1"/>
                </a:solidFill>
                <a:latin typeface="+mn-lt"/>
                <a:ea typeface="+mn-ea"/>
                <a:cs typeface="+mn-cs"/>
              </a:rPr>
              <a:t>very </a:t>
            </a:r>
            <a:r>
              <a:rPr lang="en-US" sz="1200" kern="1200" dirty="0">
                <a:solidFill>
                  <a:schemeClr val="tx1"/>
                </a:solidFill>
                <a:latin typeface="+mn-lt"/>
                <a:ea typeface="+mn-ea"/>
                <a:cs typeface="+mn-cs"/>
              </a:rPr>
              <a:t>stable structure.</a:t>
            </a:r>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Helicists</a:t>
            </a:r>
            <a:r>
              <a:rPr lang="en-US" sz="1200" kern="1200" dirty="0">
                <a:solidFill>
                  <a:schemeClr val="tx1"/>
                </a:solidFill>
                <a:latin typeface="+mn-lt"/>
                <a:ea typeface="+mn-ea"/>
                <a:cs typeface="+mn-cs"/>
              </a:rPr>
              <a:t>”, as I have come to call them, never tire of teaching people that DNA absolutely </a:t>
            </a:r>
            <a:r>
              <a:rPr lang="en-US" sz="1200" i="1" kern="1200" dirty="0">
                <a:solidFill>
                  <a:schemeClr val="tx1"/>
                </a:solidFill>
                <a:latin typeface="+mn-lt"/>
                <a:ea typeface="+mn-ea"/>
                <a:cs typeface="+mn-cs"/>
              </a:rPr>
              <a:t>must</a:t>
            </a:r>
            <a:r>
              <a:rPr lang="en-US" sz="1200" kern="1200" dirty="0">
                <a:solidFill>
                  <a:schemeClr val="tx1"/>
                </a:solidFill>
                <a:latin typeface="+mn-lt"/>
                <a:ea typeface="+mn-ea"/>
                <a:cs typeface="+mn-cs"/>
              </a:rPr>
              <a:t> be twisted, </a:t>
            </a:r>
            <a:r>
              <a:rPr lang="en-US" sz="1200" kern="1200" dirty="0" err="1">
                <a:solidFill>
                  <a:schemeClr val="tx1"/>
                </a:solidFill>
                <a:latin typeface="+mn-lt"/>
                <a:ea typeface="+mn-ea"/>
                <a:cs typeface="+mn-cs"/>
              </a:rPr>
              <a:t>supertwisted</a:t>
            </a:r>
            <a:r>
              <a:rPr lang="en-US" sz="1200" kern="1200" dirty="0">
                <a:solidFill>
                  <a:schemeClr val="tx1"/>
                </a:solidFill>
                <a:latin typeface="+mn-lt"/>
                <a:ea typeface="+mn-ea"/>
                <a:cs typeface="+mn-cs"/>
              </a:rPr>
              <a:t>, and subjected to even higher-order contortions, if it is to fit into the nuclear space.  Really?  Let's see what percentage of the available space, in the sperm nucleus, is consumed by our non-helical protamine-DNA complex.  We see here that the size of the sperm nucleus is about 40-50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m</a:t>
            </a:r>
            <a:r>
              <a:rPr lang="en-US" sz="1200" b="1" kern="1200" baseline="30000" dirty="0">
                <a:solidFill>
                  <a:schemeClr val="tx1"/>
                </a:solidFill>
                <a:latin typeface="+mn-lt"/>
                <a:ea typeface="+mn-ea"/>
                <a:cs typeface="+mn-cs"/>
              </a:rPr>
              <a:t>3</a:t>
            </a:r>
            <a:r>
              <a:rPr lang="en-US" sz="1200" kern="1200" dirty="0">
                <a:solidFill>
                  <a:schemeClr val="tx1"/>
                </a:solidFill>
                <a:latin typeface="+mn-lt"/>
                <a:ea typeface="+mn-ea"/>
                <a:cs typeface="+mn-cs"/>
              </a:rPr>
              <a:t>.  Will our structure fit?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Here’s a table showing the positive charge counts.  First, some definitions.  The superhelical ramp consists of Helix I of each of the 8 histone subunits, plus the so-called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-bridges which form between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1 of each subunit &amp;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2 of its adjacent partner subunit.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a:t>
            </a:fld>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579265BC-4C57-464D-8FF5-EFDB453C1DF0}" type="slidenum">
              <a:rPr lang="en-US" smtClean="0"/>
              <a:pPr/>
              <a:t>130</a:t>
            </a:fld>
            <a:endParaRPr lang="en-US"/>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r>
              <a:rPr lang="en-US" sz="1200" kern="1200" dirty="0">
                <a:solidFill>
                  <a:schemeClr val="tx1"/>
                </a:solidFill>
                <a:latin typeface="+mn-lt"/>
                <a:ea typeface="+mn-ea"/>
                <a:cs typeface="+mn-cs"/>
              </a:rPr>
              <a:t>&lt;complete-NO_NUM.jpg&gt;</a:t>
            </a:r>
          </a:p>
          <a:p>
            <a:r>
              <a:rPr lang="en-US" sz="1200" kern="1200" dirty="0">
                <a:solidFill>
                  <a:schemeClr val="tx1"/>
                </a:solidFill>
                <a:latin typeface="+mn-lt"/>
                <a:ea typeface="+mn-ea"/>
                <a:cs typeface="+mn-cs"/>
              </a:rPr>
              <a:t>	Here's a calculation I went through line-by-line in the accompanying slide presentation on protamine-DNA structure, so there's no need to do that again here.  The numbers are all here on the slide, and what they show is that if this unit cell of protamine-DNA structure, consisting of a single instance of the P1-P2 dimer plus its approximately 59 base-pairs of associated DNA, is extrapolated to the haploid amount of DNA found in a germ cell, it consumes only about 10% of the available space!</a:t>
            </a:r>
          </a:p>
          <a:p>
            <a:r>
              <a:rPr lang="en-US" sz="1200" kern="1200" dirty="0">
                <a:solidFill>
                  <a:schemeClr val="tx1"/>
                </a:solidFill>
                <a:latin typeface="+mn-lt"/>
                <a:ea typeface="+mn-ea"/>
                <a:cs typeface="+mn-cs"/>
              </a:rPr>
              <a:t>	This suggests that in a diploid somatic cell, with twice the DNA, a structure like this will take up only 20% of the available space.  We shall, in fact, be doing a comparable calculation for the histone-DNA complex shortly.</a:t>
            </a:r>
          </a:p>
          <a:p>
            <a:r>
              <a:rPr lang="en-US" sz="1200" kern="1200" dirty="0">
                <a:solidFill>
                  <a:schemeClr val="tx1"/>
                </a:solidFill>
                <a:latin typeface="+mn-lt"/>
                <a:ea typeface="+mn-ea"/>
                <a:cs typeface="+mn-cs"/>
              </a:rPr>
              <a:t>	I think you can see that the allegation, that DNA must be twisted in order to fit into the available space, is not very well grounded in anything you would want to call "science".</a:t>
            </a:r>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pointed</a:t>
            </a:r>
            <a:r>
              <a:rPr lang="en-US" baseline="0" dirty="0"/>
              <a:t> out above, I modeled the strands of the protamine heterodimer as parallel, to optimize the alignment of the disulfide bonds.  Recently, and ingenious scientist at the Pasteur Institute, Prof. Jean-Luc </a:t>
            </a:r>
            <a:r>
              <a:rPr lang="en-US" baseline="0" dirty="0" err="1"/>
              <a:t>Jestin</a:t>
            </a:r>
            <a:r>
              <a:rPr lang="en-US" baseline="0" dirty="0"/>
              <a:t>, showed me how to model the strands as anti-parallel, and get even better alignment of the cysteine residues at the same time.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[Derived from &lt;prot-DNA-antiparallel.pdf&gt;, or perhaps MS Word file.  I think, however, that this slide was actually typed out as</a:t>
            </a:r>
            <a:r>
              <a:rPr lang="en-US" baseline="0" dirty="0"/>
              <a:t> PP text boxes].</a:t>
            </a:r>
          </a:p>
          <a:p>
            <a:r>
              <a:rPr lang="en-US" baseline="0" dirty="0"/>
              <a:t>	Say:  “This is my original model.  Note that the strands are parallel, and that the 4</a:t>
            </a:r>
            <a:r>
              <a:rPr lang="en-US" baseline="30000" dirty="0"/>
              <a:t>th</a:t>
            </a:r>
            <a:r>
              <a:rPr lang="en-US" baseline="0" dirty="0"/>
              <a:t> disulfide bond on the right is of poor quality.  Justin suggested rotating the P2 strand at Arg42, which is colored orange in this slide.  Let’s center the picture about the orange flip point”.  [NO ANIMATION – SLIDE CHANGE]</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P2 line was extracted and overlaid on the original, in preparation for spinning</a:t>
            </a:r>
            <a:r>
              <a:rPr lang="en-US" baseline="0" dirty="0"/>
              <a:t>].  TECHNICAL:  The flip point, at first, was S36, which is, in fact, precisely the middle of the text box.  We’ll have to enlarge the text box to the right, until R42 is the center.</a:t>
            </a:r>
          </a:p>
          <a:p>
            <a:endParaRPr lang="en-US" baseline="0" dirty="0"/>
          </a:p>
          <a:p>
            <a:r>
              <a:rPr lang="en-US" baseline="0" dirty="0"/>
              <a:t>	Say:  “Now let’s spin.”</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copy of P2 was permanently flipped, and the original removed.  THIS IS EQUIVALENT TO BEING THE “LAST FRAME” OF THE ABOVE SLIDE.</a:t>
            </a:r>
          </a:p>
          <a:p>
            <a:r>
              <a:rPr lang="en-US" baseline="0" dirty="0"/>
              <a:t>	Say:  “OK, we’ve now inverted P2.  The labels are a bit hard to read upside-down, so let’s re-label the drawing.”</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Duplicate of above Slide, with Justin data inserted.</a:t>
            </a:r>
          </a:p>
          <a:p>
            <a:endParaRPr lang="en-US" baseline="0" dirty="0"/>
          </a:p>
          <a:p>
            <a:r>
              <a:rPr lang="en-US" baseline="0" dirty="0"/>
              <a:t>	Say:  “There, that’s better.  Now we have a pair of anti-parallel </a:t>
            </a:r>
            <a:r>
              <a:rPr lang="en-US" baseline="0" dirty="0">
                <a:sym typeface="Symbol"/>
              </a:rPr>
              <a:t>-strands.  Let’s bring in the next pair of protamine monomers.”</a:t>
            </a:r>
            <a:endParaRPr lang="en-US" baseline="0"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Duplicate of above Slide, with 2</a:t>
            </a:r>
            <a:r>
              <a:rPr lang="en-US" baseline="30000" dirty="0"/>
              <a:t>nd</a:t>
            </a:r>
            <a:r>
              <a:rPr lang="en-US" baseline="0" dirty="0"/>
              <a:t> (BLUE) histone dimer brought in [ANIMATION].</a:t>
            </a:r>
          </a:p>
          <a:p>
            <a:endParaRPr lang="en-US" baseline="0" dirty="0"/>
          </a:p>
          <a:p>
            <a:r>
              <a:rPr lang="en-US" baseline="0" dirty="0"/>
              <a:t>	(Commentary on next slide)</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136</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Duplicate of above Slide, with 4</a:t>
            </a:r>
            <a:r>
              <a:rPr lang="en-US" sz="1200" kern="1200" baseline="30000" dirty="0">
                <a:solidFill>
                  <a:schemeClr val="tx1"/>
                </a:solidFill>
                <a:latin typeface="+mn-lt"/>
                <a:ea typeface="+mn-ea"/>
                <a:cs typeface="+mn-cs"/>
              </a:rPr>
              <a:t>th</a:t>
            </a:r>
            <a:r>
              <a:rPr lang="en-US" sz="1200" kern="1200" dirty="0">
                <a:solidFill>
                  <a:schemeClr val="tx1"/>
                </a:solidFill>
                <a:latin typeface="+mn-lt"/>
                <a:ea typeface="+mn-ea"/>
                <a:cs typeface="+mn-cs"/>
              </a:rPr>
              <a:t> “perfect” S-S bond written in, and [ANIMATION] pointing to it.</a:t>
            </a:r>
          </a:p>
          <a:p>
            <a:r>
              <a:rPr lang="en-US" sz="1200" kern="1200" dirty="0">
                <a:solidFill>
                  <a:schemeClr val="tx1"/>
                </a:solidFill>
                <a:latin typeface="+mn-lt"/>
                <a:ea typeface="+mn-ea"/>
                <a:cs typeface="+mn-cs"/>
              </a:rPr>
              <a:t>	Now we have 4 perfect S-S bonds, and an anti-parallel structure.  Since the </a:t>
            </a:r>
            <a:r>
              <a:rPr lang="en-US" sz="1200" kern="1200" dirty="0" err="1">
                <a:solidFill>
                  <a:schemeClr val="tx1"/>
                </a:solidFill>
                <a:latin typeface="+mn-lt"/>
                <a:ea typeface="+mn-ea"/>
                <a:cs typeface="+mn-cs"/>
              </a:rPr>
              <a:t>antiparallel</a:t>
            </a:r>
            <a:r>
              <a:rPr lang="en-US" sz="1200" kern="1200" dirty="0">
                <a:solidFill>
                  <a:schemeClr val="tx1"/>
                </a:solidFill>
                <a:latin typeface="+mn-lt"/>
                <a:ea typeface="+mn-ea"/>
                <a:cs typeface="+mn-cs"/>
              </a:rPr>
              <a:t>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has better H-bond alignment than the parallel type, this model may be better than my original.  But both models have one small drawback, namely that there's a small, 6-residue-lengthed gap between P1 molecules.  If we wanted to, and if we were prepared to pay the modeling price, we could get rid of that also, as shown on the next slide.</a:t>
            </a:r>
            <a:endParaRPr lang="en-US" baseline="0"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From original</a:t>
            </a:r>
            <a:r>
              <a:rPr lang="en-US" baseline="0" dirty="0"/>
              <a:t> graphic source slide, probably written in Courier/PowerPoint.</a:t>
            </a:r>
          </a:p>
          <a:p>
            <a:endParaRPr lang="en-US" baseline="0" dirty="0"/>
          </a:p>
          <a:p>
            <a:r>
              <a:rPr lang="en-US" dirty="0"/>
              <a:t>	Say:  “Here’s my</a:t>
            </a:r>
            <a:r>
              <a:rPr lang="en-US" baseline="0" dirty="0"/>
              <a:t> original parallel structure.  Let’s remove the annotation...”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[Annotation removed]...</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&lt;H3-H4_rotate_0.png&gt;  We’d better take a quick time-out and look</a:t>
            </a:r>
            <a:r>
              <a:rPr lang="en-US" baseline="0" dirty="0"/>
              <a:t> back at these structures.  </a:t>
            </a:r>
            <a:r>
              <a:rPr lang="en-US" dirty="0"/>
              <a:t>Because I myself find it hard to visualize these things, even</a:t>
            </a:r>
            <a:r>
              <a:rPr lang="en-US" baseline="0" dirty="0"/>
              <a:t> after a year of living with them night and day, I presume a quick review would be useful to you also. 	Here, as an illustrative example, is the quadrant of the histone core structure containing H3, the “[a]” subunit of which has been colored white in </a:t>
            </a:r>
            <a:r>
              <a:rPr lang="en-US" i="1" baseline="0" dirty="0"/>
              <a:t>all</a:t>
            </a:r>
            <a:r>
              <a:rPr lang="en-US" baseline="0" dirty="0"/>
              <a:t> of our slides, and H4, which we have always colored red.  The small arrows show their respective Helix I </a:t>
            </a:r>
            <a:r>
              <a:rPr lang="en-US" baseline="0" dirty="0">
                <a:sym typeface="Symbol"/>
              </a:rPr>
              <a:t>-helices, </a:t>
            </a:r>
            <a:r>
              <a:rPr lang="en-US" baseline="0" dirty="0"/>
              <a:t>and the two </a:t>
            </a:r>
            <a:r>
              <a:rPr lang="en-US" baseline="0" dirty="0">
                <a:sym typeface="Symbol"/>
              </a:rPr>
              <a:t>-bridges.  The large yellow arrow indicates the direction that DNA travels around this quadrant of the Superhelical Ramp.  It passes over Helix I and its associated -bridges, but steers clear of Helices II and III [ANIMATION], which are well-recessed into the octamer core.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move it over a bit.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[&lt;wu-cdef-168-pixels.gif&gt; </a:t>
            </a:r>
            <a:r>
              <a:rPr lang="en-US" sz="1200" kern="1200" dirty="0">
                <a:solidFill>
                  <a:schemeClr val="tx1"/>
                </a:solidFill>
                <a:latin typeface="+mn-lt"/>
                <a:ea typeface="+mn-ea"/>
                <a:cs typeface="+mn-cs"/>
              </a:rPr>
              <a:t> &amp; combined, shrunken Slide 100 added at end.]</a:t>
            </a:r>
          </a:p>
          <a:p>
            <a:r>
              <a:rPr lang="en-US" dirty="0"/>
              <a:t>	Now we can bring in a second protamine P1-P2 dimer [ANIMATION], this one totally inverted, and move it close to the first one, whereupon we eliminate the gap.  The next P1-P2</a:t>
            </a:r>
            <a:r>
              <a:rPr lang="en-US" baseline="0" dirty="0"/>
              <a:t> dimer will have the original orientation [ANIMATION]...and so on.  The modeling price we pay for this is that every other protamine P1-P2 dimer must have its orientation reversed.  Is that too hard for the cell to do?  I doubt it, but who knows which alternative structure is correct.</a:t>
            </a:r>
          </a:p>
          <a:p>
            <a:r>
              <a:rPr lang="en-US" baseline="0" dirty="0"/>
              <a:t>	THE POINT IS, THE PROTAMINE-DNA MODEL I AM PROPOSING IS NOT A SINGLE, UNIQUE STRUCTURE, BUT RATHER A </a:t>
            </a:r>
            <a:r>
              <a:rPr lang="en-US" i="1" baseline="0" dirty="0"/>
              <a:t>TYPE</a:t>
            </a:r>
            <a:r>
              <a:rPr lang="en-US" baseline="0" dirty="0"/>
              <a:t> OF STRUCTURE, WITH NUMEROUS POSSIBLE VARIATIONS.  THE ONLY INVARIABLE ASPECTS OF IT ARE THAT THE DNA MUST BE A NON-HELICAL TETRAPLEX, AND THE ARG/LYS RESIDUES OF THE P1-P2 DIMER MUST ALIGN WITH THE DNA PHOSPHATE GROUPS.  These are the attributes we shall seek in </a:t>
            </a:r>
            <a:r>
              <a:rPr lang="en-US" baseline="0" dirty="0" err="1"/>
              <a:t>histones</a:t>
            </a:r>
            <a:r>
              <a:rPr lang="en-US" baseline="0" dirty="0"/>
              <a: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142</a:t>
            </a:fld>
            <a:endParaRPr lang="en-US" dirty="0"/>
          </a:p>
        </p:txBody>
      </p:sp>
    </p:spTree>
    <p:extLst>
      <p:ext uri="{BB962C8B-B14F-4D97-AF65-F5344CB8AC3E}">
        <p14:creationId xmlns:p14="http://schemas.microsoft.com/office/powerpoint/2010/main" val="329027161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SLIDE 64</a:t>
            </a:r>
          </a:p>
        </p:txBody>
      </p:sp>
      <p:sp>
        <p:nvSpPr>
          <p:cNvPr id="4" name="Slide Number Placeholder 3"/>
          <p:cNvSpPr>
            <a:spLocks noGrp="1"/>
          </p:cNvSpPr>
          <p:nvPr>
            <p:ph type="sldNum" sz="quarter" idx="10"/>
          </p:nvPr>
        </p:nvSpPr>
        <p:spPr/>
        <p:txBody>
          <a:bodyPr/>
          <a:lstStyle/>
          <a:p>
            <a:fld id="{B26C25C0-A3E6-4257-9F06-7B98BAD43776}" type="slidenum">
              <a:rPr lang="en-US" smtClean="0"/>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&lt;Large_clipped_beta-annotat.jpg&gt;  Let’s review the spacings in protamine.  In</a:t>
            </a:r>
            <a:r>
              <a:rPr lang="en-US" baseline="0" dirty="0"/>
              <a:t> this slide we see an axial view of the protamine-DNA complex in sperm cells.  This slide shows a small portion of the sperm nucleus containing 4 protamine P1-P2 dimers [ANIMATION] and 4 DNA tetraplexes [ANIMATION].  </a:t>
            </a:r>
            <a:r>
              <a:rPr lang="en-US" dirty="0"/>
              <a:t>Notice that</a:t>
            </a:r>
            <a:r>
              <a:rPr lang="en-US" baseline="0" dirty="0"/>
              <a:t> the spacing between protamine dimers, necessary to accommodate the DNA, is in the range of 15 </a:t>
            </a:r>
            <a:r>
              <a:rPr lang="en-US" sz="1200" kern="1200" dirty="0">
                <a:solidFill>
                  <a:schemeClr val="tx1"/>
                </a:solidFill>
                <a:latin typeface="+mn-lt"/>
                <a:ea typeface="+mn-ea"/>
                <a:cs typeface="+mn-cs"/>
              </a:rPr>
              <a:t>Å.  That is the critical spacing between protein components</a:t>
            </a:r>
            <a:r>
              <a:rPr lang="en-US" sz="1200" kern="1200" baseline="0" dirty="0">
                <a:solidFill>
                  <a:schemeClr val="tx1"/>
                </a:solidFill>
                <a:latin typeface="+mn-lt"/>
                <a:ea typeface="+mn-ea"/>
                <a:cs typeface="+mn-cs"/>
              </a:rPr>
              <a:t> that we shall be </a:t>
            </a:r>
            <a:r>
              <a:rPr lang="en-US" sz="1200" kern="1200" dirty="0">
                <a:solidFill>
                  <a:schemeClr val="tx1"/>
                </a:solidFill>
                <a:latin typeface="+mn-lt"/>
                <a:ea typeface="+mn-ea"/>
                <a:cs typeface="+mn-cs"/>
              </a:rPr>
              <a:t>seeking </a:t>
            </a:r>
            <a:r>
              <a:rPr lang="en-US" sz="1200" kern="1200" baseline="0" dirty="0">
                <a:solidFill>
                  <a:schemeClr val="tx1"/>
                </a:solidFill>
                <a:latin typeface="+mn-lt"/>
                <a:ea typeface="+mn-ea"/>
                <a:cs typeface="+mn-cs"/>
              </a:rPr>
              <a:t>in the histone octamer, and we shall, in fact, find it.  But before we do, there are some preliminary points which must be made, concerning certain spacings and configurations which are not going to be exactly the same in histone as they were in protamine</a:t>
            </a:r>
            <a:r>
              <a:rPr lang="en-US" sz="1200" i="0"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D59C4EF5-FCB3-4A57-B12C-619204885373}" type="slidenum">
              <a:rPr lang="en-US" smtClean="0"/>
              <a:pPr/>
              <a:t>145</a:t>
            </a:fld>
            <a:endParaRPr lang="en-US"/>
          </a:p>
        </p:txBody>
      </p:sp>
      <p:sp>
        <p:nvSpPr>
          <p:cNvPr id="309251" name="Rectangle 2"/>
          <p:cNvSpPr>
            <a:spLocks noGrp="1" noRot="1" noChangeAspect="1" noChangeArrowheads="1" noTextEdit="1"/>
          </p:cNvSpPr>
          <p:nvPr>
            <p:ph type="sldImg"/>
          </p:nvPr>
        </p:nvSpPr>
        <p:spPr>
          <a:solidFill>
            <a:srgbClr val="FFFFFF"/>
          </a:solidFill>
          <a:ln/>
        </p:spPr>
      </p:sp>
      <p:sp>
        <p:nvSpPr>
          <p:cNvPr id="309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&lt;arg-and-disulfide.tif&gt;  Say:  “</a:t>
            </a:r>
            <a:r>
              <a:rPr lang="en-US" sz="1200" dirty="0">
                <a:latin typeface="Times New Roman" pitchFamily="18" charset="0"/>
                <a:cs typeface="Times New Roman" pitchFamily="18" charset="0"/>
              </a:rPr>
              <a:t>First of all, in the protamine-DNA complex there was an approximately  14 </a:t>
            </a:r>
            <a:r>
              <a:rPr lang="en-US" sz="1200" dirty="0"/>
              <a:t>Å spacing between adjacent arginine guanidinium groups, this distance being in part determined by the length of a standard disulfide bond.  There are going to be three differences in histone:  (1) Whereas protamine mainly Arg, histone mainly Lys,</a:t>
            </a:r>
            <a:r>
              <a:rPr lang="en-US" sz="1200" baseline="0" dirty="0"/>
              <a:t> w spacing ~13 </a:t>
            </a:r>
            <a:r>
              <a:rPr lang="en-US" sz="1200" kern="1200" dirty="0">
                <a:solidFill>
                  <a:schemeClr val="tx1"/>
                </a:solidFill>
                <a:latin typeface="+mn-lt"/>
                <a:ea typeface="+mn-ea"/>
                <a:cs typeface="+mn-cs"/>
              </a:rPr>
              <a:t>Å.  (2)</a:t>
            </a:r>
            <a:r>
              <a:rPr lang="en-US" sz="1200" kern="1200" baseline="0" dirty="0">
                <a:solidFill>
                  <a:schemeClr val="tx1"/>
                </a:solidFill>
                <a:latin typeface="+mn-lt"/>
                <a:ea typeface="+mn-ea"/>
                <a:cs typeface="+mn-cs"/>
              </a:rPr>
              <a:t>  Secondly, there are </a:t>
            </a:r>
            <a:r>
              <a:rPr lang="en-US" sz="1200" kern="1200" dirty="0">
                <a:solidFill>
                  <a:schemeClr val="tx1"/>
                </a:solidFill>
                <a:latin typeface="+mn-lt"/>
                <a:ea typeface="+mn-ea"/>
                <a:cs typeface="+mn-cs"/>
              </a:rPr>
              <a:t>no disulfide bonds in histone.</a:t>
            </a:r>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6C25C0-A3E6-4257-9F06-7B98BAD43776}" type="slidenum">
              <a:rPr lang="en-US" smtClean="0"/>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&lt;LARGE-Amira-rotate0.jpg&gt;</a:t>
            </a:r>
          </a:p>
          <a:p>
            <a:r>
              <a:rPr lang="en-US" sz="1200" kern="1200" dirty="0">
                <a:solidFill>
                  <a:schemeClr val="tx1"/>
                </a:solidFill>
                <a:latin typeface="+mn-lt"/>
                <a:ea typeface="+mn-ea"/>
                <a:cs typeface="+mn-cs"/>
              </a:rPr>
              <a:t>	Here yet again is the old protamine-DNA axial view.  Let’s put back the labels showing the 20 Å spacing between DNA phosphate groups, which, in the presence of a 14 Å spacing between arginine guanidinium groups, makes for a good 3 Å salt bridge.  For completeness, I’ve also added the 3 Å spacing between protamine chains P1 and P2, which, in human protamine, is enforced by disulfide bridges.  In histone, any such spacing will have to be maintained by H-bonding of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backbones only, because of the lack of cysteine.</a:t>
            </a:r>
          </a:p>
          <a:p>
            <a:r>
              <a:rPr lang="en-US" sz="1200" kern="1200" dirty="0">
                <a:solidFill>
                  <a:schemeClr val="tx1"/>
                </a:solidFill>
                <a:latin typeface="+mn-lt"/>
                <a:ea typeface="+mn-ea"/>
                <a:cs typeface="+mn-cs"/>
              </a:rPr>
              <a:t>	But the purpose of this slide is to show something entirely different.  Please note that the P1-P2 dimer, in axial view, is approximately square shaped (ANIMATION:  squares fly in).  Therefore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dimer will have approximately the same relationship with DNA phosphates even if it is rotated 90º...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&lt;LARGE-Amira-rotate0,15,30,45,60,75,90.jpg&gt;</a:t>
            </a:r>
          </a:p>
          <a:p>
            <a:r>
              <a:rPr lang="en-US" sz="1200" kern="1200" dirty="0">
                <a:solidFill>
                  <a:schemeClr val="tx1"/>
                </a:solidFill>
                <a:latin typeface="+mn-lt"/>
                <a:ea typeface="+mn-ea"/>
                <a:cs typeface="+mn-cs"/>
              </a:rPr>
              <a:t>	Note that after a 90º rotation, the 3 Å spacing between the negative phosphates and the positive guanidinium groups is essentially preserved, simply requiring minor adjustments of the side chain.  In histones, therefore, we are going to have to decide between these two rotational states.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&lt;LARGE-Amira-rotate0.jpg&gt;  (NO ANIMATION). OK, let’s restore</a:t>
            </a:r>
            <a:r>
              <a:rPr lang="en-US" baseline="0" dirty="0"/>
              <a:t> the original</a:t>
            </a:r>
            <a:r>
              <a:rPr lang="en-US" dirty="0"/>
              <a:t> protein</a:t>
            </a:r>
            <a:r>
              <a:rPr lang="en-US" baseline="0" dirty="0"/>
              <a:t> rotation.  </a:t>
            </a:r>
            <a:r>
              <a:rPr lang="en-US" sz="1200" dirty="0">
                <a:latin typeface="Times New Roman" pitchFamily="18" charset="0"/>
                <a:cs typeface="Times New Roman" pitchFamily="18" charset="0"/>
              </a:rPr>
              <a:t>What we learn from this is that we are going to have a number of distinct</a:t>
            </a:r>
            <a:r>
              <a:rPr lang="en-US" sz="1200" baseline="0" dirty="0">
                <a:latin typeface="Times New Roman" pitchFamily="18" charset="0"/>
                <a:cs typeface="Times New Roman" pitchFamily="18" charset="0"/>
              </a:rPr>
              <a:t> </a:t>
            </a:r>
            <a:r>
              <a:rPr lang="en-US" sz="1200" dirty="0">
                <a:latin typeface="Times New Roman" pitchFamily="18" charset="0"/>
                <a:cs typeface="Times New Roman" pitchFamily="18" charset="0"/>
              </a:rPr>
              <a:t>structural options available to us, when we try to apply this type of</a:t>
            </a:r>
            <a:r>
              <a:rPr lang="en-US" sz="1200" baseline="0" dirty="0">
                <a:latin typeface="Times New Roman" pitchFamily="18" charset="0"/>
                <a:cs typeface="Times New Roman" pitchFamily="18" charset="0"/>
              </a:rPr>
              <a:t> structural arrangement to histones</a:t>
            </a:r>
            <a:r>
              <a:rPr lang="en-US" sz="1200" dirty="0">
                <a:latin typeface="Times New Roman" pitchFamily="18" charset="0"/>
                <a:cs typeface="Times New Roman" pitchFamily="18" charset="0"/>
              </a:rPr>
              <a:t>.  The </a:t>
            </a:r>
            <a:r>
              <a:rPr lang="en-US" sz="1200" dirty="0">
                <a:latin typeface="Times New Roman" pitchFamily="18" charset="0"/>
                <a:cs typeface="Times New Roman" pitchFamily="18" charset="0"/>
                <a:sym typeface="Symbol"/>
              </a:rPr>
              <a:t>-sheet dimers</a:t>
            </a:r>
            <a:r>
              <a:rPr lang="en-US" sz="1200" dirty="0">
                <a:latin typeface="Times New Roman" pitchFamily="18" charset="0"/>
                <a:cs typeface="Times New Roman" pitchFamily="18" charset="0"/>
              </a:rPr>
              <a:t>, we just saw</a:t>
            </a:r>
            <a:r>
              <a:rPr lang="en-US" sz="1200" baseline="0" dirty="0">
                <a:latin typeface="Times New Roman" pitchFamily="18" charset="0"/>
                <a:cs typeface="Times New Roman" pitchFamily="18" charset="0"/>
              </a:rPr>
              <a:t>,</a:t>
            </a:r>
            <a:r>
              <a:rPr lang="en-US" sz="1200" dirty="0">
                <a:latin typeface="Times New Roman" pitchFamily="18" charset="0"/>
                <a:cs typeface="Times New Roman" pitchFamily="18" charset="0"/>
              </a:rPr>
              <a:t> can be rotated 90º wrt the</a:t>
            </a:r>
            <a:r>
              <a:rPr lang="en-US" sz="1200" baseline="0" dirty="0">
                <a:latin typeface="Times New Roman" pitchFamily="18" charset="0"/>
                <a:cs typeface="Times New Roman" pitchFamily="18" charset="0"/>
              </a:rPr>
              <a:t> DNA</a:t>
            </a:r>
            <a:r>
              <a:rPr lang="en-US" sz="1200" dirty="0">
                <a:latin typeface="Times New Roman" pitchFamily="18" charset="0"/>
                <a:cs typeface="Times New Roman" pitchFamily="18" charset="0"/>
              </a:rPr>
              <a:t>, giving</a:t>
            </a:r>
            <a:r>
              <a:rPr lang="en-US" sz="1200" baseline="0" dirty="0">
                <a:latin typeface="Times New Roman" pitchFamily="18" charset="0"/>
                <a:cs typeface="Times New Roman" pitchFamily="18" charset="0"/>
              </a:rPr>
              <a:t> at least 2 alternative protein orientations.  Please note now that the DNA, likewise, can, and </a:t>
            </a:r>
            <a:r>
              <a:rPr lang="en-US" sz="1200" i="1" baseline="0" dirty="0">
                <a:latin typeface="Times New Roman" pitchFamily="18" charset="0"/>
                <a:cs typeface="Times New Roman" pitchFamily="18" charset="0"/>
              </a:rPr>
              <a:t>does</a:t>
            </a:r>
            <a:r>
              <a:rPr lang="en-US" sz="1200" baseline="0" dirty="0">
                <a:latin typeface="Times New Roman" pitchFamily="18" charset="0"/>
                <a:cs typeface="Times New Roman" pitchFamily="18" charset="0"/>
              </a:rPr>
              <a:t> have two different orientations in its charged-based interaction with the protein; here’s the first (ANIMATION:  2 stars fly in), where the DNA phosphate groups are a little farther apart than the basic amino acid residue side-chain termini; and here’s the second (ANIMATION), where the DNA phosphate groups are a little closer together than the basic residue side-chain termini.  As was the case with the protein, these DNA positions are also related to one another by a 90º rotation.</a:t>
            </a:r>
          </a:p>
          <a:p>
            <a:r>
              <a:rPr lang="en-US" sz="1200" baseline="0" dirty="0">
                <a:latin typeface="Times New Roman" pitchFamily="18" charset="0"/>
                <a:cs typeface="Times New Roman" pitchFamily="18" charset="0"/>
              </a:rPr>
              <a:t>      If there are 2 possible protein orientations, and 2 possible DNA orientations, then we are going to have to adjudicate between 2x2, or </a:t>
            </a:r>
            <a:r>
              <a:rPr lang="en-US" sz="1200" i="1" baseline="0" dirty="0">
                <a:latin typeface="Times New Roman" pitchFamily="18" charset="0"/>
                <a:cs typeface="Times New Roman" pitchFamily="18" charset="0"/>
              </a:rPr>
              <a:t>4</a:t>
            </a:r>
            <a:r>
              <a:rPr lang="en-US" sz="1200" baseline="0" dirty="0">
                <a:latin typeface="Times New Roman" pitchFamily="18" charset="0"/>
                <a:cs typeface="Times New Roman" pitchFamily="18" charset="0"/>
              </a:rPr>
              <a:t> different DNA-protein structures, and decide which one, or which </a:t>
            </a:r>
            <a:r>
              <a:rPr lang="en-US" sz="1200" i="1" baseline="0" dirty="0">
                <a:latin typeface="Times New Roman" pitchFamily="18" charset="0"/>
                <a:cs typeface="Times New Roman" pitchFamily="18" charset="0"/>
              </a:rPr>
              <a:t>ones, </a:t>
            </a:r>
            <a:r>
              <a:rPr lang="en-US" sz="1200" i="0" baseline="0" dirty="0">
                <a:latin typeface="Times New Roman" pitchFamily="18" charset="0"/>
                <a:cs typeface="Times New Roman" pitchFamily="18" charset="0"/>
              </a:rPr>
              <a:t>are correct for histones</a:t>
            </a:r>
            <a:r>
              <a:rPr lang="en-US" sz="1200" i="1" baseline="0" dirty="0">
                <a:latin typeface="Times New Roman" pitchFamily="18" charset="0"/>
                <a:cs typeface="Times New Roman" pitchFamily="18" charset="0"/>
              </a:rPr>
              <a:t>.</a:t>
            </a:r>
            <a:r>
              <a:rPr lang="en-US" sz="1200" baseline="0" dirty="0">
                <a:latin typeface="Times New Roman" pitchFamily="18" charset="0"/>
                <a:cs typeface="Times New Roman" pitchFamily="18" charset="0"/>
              </a:rPr>
              <a:t> </a:t>
            </a:r>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AE7C917-D51A-4295-BE2A-DA9874990013}" type="slidenum">
              <a:rPr lang="en-US" smtClean="0"/>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Back to our chart:  Now that we’ve refreshed our memories concerning the structure</a:t>
            </a:r>
            <a:r>
              <a:rPr lang="en-US" baseline="0" dirty="0"/>
              <a:t> of the su</a:t>
            </a:r>
            <a:r>
              <a:rPr lang="en-US" dirty="0"/>
              <a:t>perhelical ramp, let’s compare its DNA-binding power to that of the N-terminal region of the histone octamer.  This latter region</a:t>
            </a:r>
            <a:r>
              <a:rPr lang="en-US" baseline="0" dirty="0"/>
              <a:t> is defined</a:t>
            </a:r>
            <a:r>
              <a:rPr lang="en-US" dirty="0"/>
              <a:t> simply</a:t>
            </a:r>
            <a:r>
              <a:rPr lang="en-US" baseline="0" dirty="0"/>
              <a:t> as everything N-ward of Helix I; namely those aimlessly-meandering 8 strands we just looked at a few minutes ago</a:t>
            </a:r>
            <a:r>
              <a:rPr lang="en-US" dirty="0"/>
              <a:t>.  Let’s start our comparison by looking at the superhelical ramp:  This is said to bind about</a:t>
            </a:r>
            <a:r>
              <a:rPr lang="en-US" baseline="0" dirty="0"/>
              <a:t> 146 bps of DNA [ANIMATION], which means twice that many phosphate groups, </a:t>
            </a:r>
            <a:r>
              <a:rPr lang="en-US" i="1" baseline="0" dirty="0"/>
              <a:t>i.e.,</a:t>
            </a:r>
            <a:r>
              <a:rPr lang="en-US" baseline="0" dirty="0"/>
              <a:t> 292 phosphate groups in all [MOTION PATH].  There are about 212 amino acids in the superhelical ramp structures [NO ANIMATION], of which 56 [MOTION PATH] are basic, mainly lysine [MOTION PATH].  By the way, if you watched Part I of this series, you may recall I gave this number as “60” there, but only “56” here.  That’s because we’re not counting His here.  Histidine is rather short compared to Lys and </a:t>
            </a:r>
            <a:r>
              <a:rPr lang="en-US" baseline="0" dirty="0" err="1"/>
              <a:t>Arg</a:t>
            </a:r>
            <a:r>
              <a:rPr lang="en-US" baseline="0" dirty="0"/>
              <a:t>, and furthermore, its positive charge is somewhere between “weak” and “nonexistent”.  As for the longer and more powerfully-charged Lys and </a:t>
            </a:r>
            <a:r>
              <a:rPr lang="en-US" baseline="0" dirty="0" err="1"/>
              <a:t>Arg</a:t>
            </a:r>
            <a:r>
              <a:rPr lang="en-US" baseline="0" dirty="0"/>
              <a:t> residues in the Superhelical ramp, their numbers are sufficient to neutralize only 19% [MOTION PATH] of the phosphate group negative charges in DNA.  Moreover, as we showed in Part I, the alignment between these positive and negative charges is surprisingly poor.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15</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150</a:t>
            </a:fld>
            <a:endParaRPr lang="en-US" dirty="0"/>
          </a:p>
        </p:txBody>
      </p:sp>
    </p:spTree>
    <p:extLst>
      <p:ext uri="{BB962C8B-B14F-4D97-AF65-F5344CB8AC3E}">
        <p14:creationId xmlns:p14="http://schemas.microsoft.com/office/powerpoint/2010/main" val="269372677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&lt;LARGE-Amira-rotate0.jpg&gt;</a:t>
            </a:r>
          </a:p>
          <a:p>
            <a:r>
              <a:rPr lang="en-US" sz="1200" kern="1200" dirty="0">
                <a:solidFill>
                  <a:schemeClr val="tx1"/>
                </a:solidFill>
                <a:latin typeface="+mn-lt"/>
                <a:ea typeface="+mn-ea"/>
                <a:cs typeface="+mn-cs"/>
              </a:rPr>
              <a:t>	Let us put the protamine structure in the setting of the histone octamer, so that we can review the possible rotational states for the DNA and protein chains in the most general sense [BRING IN OCTAMER CORE].  	We’re going to play a little modeling game now.  We’re going to pretend that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of the protamine P1 and P2 chains are N-termini of histone core proteins, and try to figure out what the rotational states of the protamine chains might be, and how they might connect to the histone core.</a:t>
            </a:r>
          </a:p>
          <a:p>
            <a:r>
              <a:rPr lang="en-US" sz="1200" kern="1200" dirty="0">
                <a:solidFill>
                  <a:schemeClr val="tx1"/>
                </a:solidFill>
                <a:latin typeface="+mn-lt"/>
                <a:ea typeface="+mn-ea"/>
                <a:cs typeface="+mn-cs"/>
              </a:rPr>
              <a:t>	We have three bodies of data to guide us:  (1)  The protein and DNA relationships established in the protamine-DNA complex, (2) the spatial relationships and other characteristics of the Luger </a:t>
            </a:r>
            <a:r>
              <a:rPr lang="en-US" sz="1200" i="1" kern="1200" dirty="0">
                <a:solidFill>
                  <a:schemeClr val="tx1"/>
                </a:solidFill>
                <a:latin typeface="+mn-lt"/>
                <a:ea typeface="+mn-ea"/>
                <a:cs typeface="+mn-cs"/>
              </a:rPr>
              <a:t>et al </a:t>
            </a:r>
            <a:r>
              <a:rPr lang="en-US" sz="1200" kern="1200" dirty="0">
                <a:solidFill>
                  <a:schemeClr val="tx1"/>
                </a:solidFill>
                <a:latin typeface="+mn-lt"/>
                <a:ea typeface="+mn-ea"/>
                <a:cs typeface="+mn-cs"/>
              </a:rPr>
              <a:t>crystal structure for the histone octamer core, and (3) the conditions imposed by the requirement that whatever structure we come up with, it be at least possible to incorporate it into some sort of plausible 30 nm fiber, the next step up in chromatin structure, for which there are no currently-agreed-upon models.  So, how might the histone core structure connect to these protamine chains?</a:t>
            </a:r>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AE7C917-D51A-4295-BE2A-DA9874990013}" type="slidenum">
              <a:rPr lang="en-US" smtClean="0"/>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&lt;LARGE-Amira-rotate0.jpg&gt;</a:t>
            </a:r>
          </a:p>
          <a:p>
            <a:r>
              <a:rPr lang="en-US" sz="1200" kern="1200" dirty="0">
                <a:solidFill>
                  <a:schemeClr val="tx1"/>
                </a:solidFill>
                <a:latin typeface="+mn-lt"/>
                <a:ea typeface="+mn-ea"/>
                <a:cs typeface="+mn-cs"/>
              </a:rPr>
              <a:t>	Well, each of the 8 histone octamer subunits ends in an N-terminal strand, all of which, in the current model of histone structure, are portrayed as being disordered.  Let us presume that 2 of those N-termini are configured as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[ANIMATION], and that they give rise to two of the protamine-like chains, as shown here, very, very schematically, each arrow representing a short polypeptide link between the body of one of the subunits of the histone octamer core, and that subunit’s N-terminal strand, which we are going to represent, for the moment, as if it was identical in structure to a strand from the protamine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shown.</a:t>
            </a:r>
          </a:p>
          <a:p>
            <a:r>
              <a:rPr lang="en-US" sz="1200" kern="1200" dirty="0">
                <a:solidFill>
                  <a:schemeClr val="tx1"/>
                </a:solidFill>
                <a:latin typeface="+mn-lt"/>
                <a:ea typeface="+mn-ea"/>
                <a:cs typeface="+mn-cs"/>
              </a:rPr>
              <a:t>	This, however, is problematical.  If the N-termini of the two histone subunits are to eventually be involved in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structures, as suggested by the second set of arrows coming in now [ANIMATION], with backbone-to-backbone H-bonding, </a:t>
            </a:r>
            <a:r>
              <a:rPr lang="en-US" sz="1200" i="1" kern="1200" dirty="0">
                <a:solidFill>
                  <a:schemeClr val="tx1"/>
                </a:solidFill>
                <a:latin typeface="+mn-lt"/>
                <a:ea typeface="+mn-ea"/>
                <a:cs typeface="+mn-cs"/>
              </a:rPr>
              <a:t>where</a:t>
            </a:r>
            <a:r>
              <a:rPr lang="en-US" sz="1200" kern="1200" dirty="0">
                <a:solidFill>
                  <a:schemeClr val="tx1"/>
                </a:solidFill>
                <a:latin typeface="+mn-lt"/>
                <a:ea typeface="+mn-ea"/>
                <a:cs typeface="+mn-cs"/>
              </a:rPr>
              <a:t> will those other 2 strands come from?  There’s no geometrically possible way for the other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to come from the single octamer shown; therefore they must come from a 2</a:t>
            </a:r>
            <a:r>
              <a:rPr lang="en-US" sz="1200" kern="1200" baseline="30000" dirty="0">
                <a:solidFill>
                  <a:schemeClr val="tx1"/>
                </a:solidFill>
                <a:latin typeface="+mn-lt"/>
                <a:ea typeface="+mn-ea"/>
                <a:cs typeface="+mn-cs"/>
              </a:rPr>
              <a:t>nd</a:t>
            </a:r>
            <a:r>
              <a:rPr lang="en-US" sz="1200" kern="1200" dirty="0">
                <a:solidFill>
                  <a:schemeClr val="tx1"/>
                </a:solidFill>
                <a:latin typeface="+mn-lt"/>
                <a:ea typeface="+mn-ea"/>
                <a:cs typeface="+mn-cs"/>
              </a:rPr>
              <a:t> octamer... [DO NOT ALTER THIS NARRATIVE TRANSITION; IT'S CORRECT]</a:t>
            </a:r>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AE7C917-D51A-4295-BE2A-DA9874990013}" type="slidenum">
              <a:rPr lang="en-US" smtClean="0"/>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&lt;LARGE-Amira-rotate0.jpg&gt;  [There’s an invisible white shape covering the 2</a:t>
            </a:r>
            <a:r>
              <a:rPr lang="en-US" sz="1200" kern="1200" baseline="30000" dirty="0">
                <a:solidFill>
                  <a:schemeClr val="tx1"/>
                </a:solidFill>
                <a:latin typeface="+mn-lt"/>
                <a:ea typeface="+mn-ea"/>
                <a:cs typeface="+mn-cs"/>
              </a:rPr>
              <a:t>nd</a:t>
            </a:r>
            <a:r>
              <a:rPr lang="en-US" sz="1200" kern="1200" dirty="0">
                <a:solidFill>
                  <a:schemeClr val="tx1"/>
                </a:solidFill>
                <a:latin typeface="+mn-lt"/>
                <a:ea typeface="+mn-ea"/>
                <a:cs typeface="+mn-cs"/>
              </a:rPr>
              <a:t> column of DNA-protein]</a:t>
            </a:r>
          </a:p>
          <a:p>
            <a:r>
              <a:rPr lang="en-US" sz="1200" kern="1200" dirty="0">
                <a:solidFill>
                  <a:schemeClr val="tx1"/>
                </a:solidFill>
                <a:latin typeface="+mn-lt"/>
                <a:ea typeface="+mn-ea"/>
                <a:cs typeface="+mn-cs"/>
              </a:rPr>
              <a:t>	..., giving rise to this sort of structure, where each octamer provides half of a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and where the resulting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-sheets provide a scaffolding for DNA.  Since such a structure would be copiously-provided with a huge number of well-positioned salt bridges and backbone hydrogen bonds, one could argue that it is energetically-favorable, and I would so argue.  But I doubt this structure exists, because it has what I would regard as a fatal flaw.</a:t>
            </a:r>
          </a:p>
          <a:p>
            <a:r>
              <a:rPr lang="en-US" sz="1200" kern="1200" dirty="0">
                <a:solidFill>
                  <a:schemeClr val="tx1"/>
                </a:solidFill>
                <a:latin typeface="+mn-lt"/>
                <a:ea typeface="+mn-ea"/>
                <a:cs typeface="+mn-cs"/>
              </a:rPr>
              <a:t>	To see the flaw, we need to focus on the DNA.  Let’s remove the upper DNA tetraplex in this slide, which is not involved in the current consideration, and focus on the lower DNA tetraplex.</a:t>
            </a:r>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AE7C917-D51A-4295-BE2A-DA9874990013}" type="slidenum">
              <a:rPr lang="en-US" smtClean="0"/>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&lt;LARGE-Amira-rotate0.jpg&gt;</a:t>
            </a:r>
          </a:p>
          <a:p>
            <a:r>
              <a:rPr lang="en-US" sz="1200" kern="1200" dirty="0">
                <a:solidFill>
                  <a:schemeClr val="tx1"/>
                </a:solidFill>
                <a:latin typeface="+mn-lt"/>
                <a:ea typeface="+mn-ea"/>
                <a:cs typeface="+mn-cs"/>
              </a:rPr>
              <a:t>	Assuming, as I must, that the DNA structure is the same as that which must, logically, exist in the presence of protamine, we are then dealing with a tetraplex, consisting of two mutually-intercalated duplexes.</a:t>
            </a:r>
          </a:p>
          <a:p>
            <a:r>
              <a:rPr lang="en-US" sz="1200" kern="1200" dirty="0">
                <a:solidFill>
                  <a:schemeClr val="tx1"/>
                </a:solidFill>
                <a:latin typeface="+mn-lt"/>
                <a:ea typeface="+mn-ea"/>
                <a:cs typeface="+mn-cs"/>
              </a:rPr>
              <a:t>	Let’s define the DNA base pairs, so that we can more thoughtfully consider the merits of this structure.  Suppose that it’s A-T on top, G-C on the bottom.  Note that the LH member of each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“belongs”, so-to-speak, to the octamer on the left-hand side of the slide, by virtue of its salt bridges to the adjacent </a:t>
            </a:r>
            <a:r>
              <a:rPr lang="en-US" sz="1200" kern="1200" dirty="0" err="1">
                <a:solidFill>
                  <a:schemeClr val="tx1"/>
                </a:solidFill>
                <a:latin typeface="+mn-lt"/>
                <a:ea typeface="+mn-ea"/>
                <a:cs typeface="+mn-cs"/>
              </a:rPr>
              <a:t>Arg</a:t>
            </a:r>
            <a:r>
              <a:rPr lang="en-US" sz="1200" kern="1200" dirty="0">
                <a:solidFill>
                  <a:schemeClr val="tx1"/>
                </a:solidFill>
                <a:latin typeface="+mn-lt"/>
                <a:ea typeface="+mn-ea"/>
                <a:cs typeface="+mn-cs"/>
              </a:rPr>
              <a:t> or Lys R-chains, [ANIMATION] now highlighted by yellow stars.  But the </a:t>
            </a:r>
            <a:r>
              <a:rPr lang="en-US" sz="1200" kern="1200" dirty="0" err="1">
                <a:solidFill>
                  <a:schemeClr val="tx1"/>
                </a:solidFill>
                <a:latin typeface="+mn-lt"/>
                <a:ea typeface="+mn-ea"/>
                <a:cs typeface="+mn-cs"/>
              </a:rPr>
              <a:t>RH’d</a:t>
            </a:r>
            <a:r>
              <a:rPr lang="en-US" sz="1200" kern="1200" dirty="0">
                <a:solidFill>
                  <a:schemeClr val="tx1"/>
                </a:solidFill>
                <a:latin typeface="+mn-lt"/>
                <a:ea typeface="+mn-ea"/>
                <a:cs typeface="+mn-cs"/>
              </a:rPr>
              <a:t> member of each base pair “belongs”, so-to-speak, to the octamer on the right.  Well, whatever possibilities there are for such structures in special situations of some sort, this cannot be a structure for long-term storage of DNA in the resting state, and here’s why: </a:t>
            </a:r>
          </a:p>
          <a:p>
            <a:r>
              <a:rPr lang="en-US" sz="1200" kern="1200" dirty="0">
                <a:solidFill>
                  <a:schemeClr val="tx1"/>
                </a:solidFill>
                <a:latin typeface="+mn-lt"/>
                <a:ea typeface="+mn-ea"/>
                <a:cs typeface="+mn-cs"/>
              </a:rPr>
              <a:t>	Based upon what we already know about the dynamic aspects of histone function, it is a certainty that in real life, histone octamers are in no way static, lifeless crystalline objects.  Considering all that goes on in a cell, it must be the case that histone octamers are extremely dynamic objects, undergoing conformational changes on a regular basis.  But if either of </a:t>
            </a:r>
            <a:r>
              <a:rPr lang="en-US" sz="1200" i="1" kern="1200" dirty="0">
                <a:solidFill>
                  <a:schemeClr val="tx1"/>
                </a:solidFill>
                <a:latin typeface="+mn-lt"/>
                <a:ea typeface="+mn-ea"/>
                <a:cs typeface="+mn-cs"/>
              </a:rPr>
              <a:t>these </a:t>
            </a:r>
            <a:r>
              <a:rPr lang="en-US" sz="1200" kern="1200" dirty="0">
                <a:solidFill>
                  <a:schemeClr val="tx1"/>
                </a:solidFill>
                <a:latin typeface="+mn-lt"/>
                <a:ea typeface="+mn-ea"/>
                <a:cs typeface="+mn-cs"/>
              </a:rPr>
              <a:t>octamers so much as hiccups, the base pairs will be torn apart!  [CHANGE SLIDE; NEXT SLIDE SHOWS THIS].</a:t>
            </a:r>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AE7C917-D51A-4295-BE2A-DA9874990013}" type="slidenum">
              <a:rPr lang="en-US" smtClean="0"/>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latin typeface="+mn-lt"/>
                <a:ea typeface="+mn-ea"/>
                <a:cs typeface="+mn-cs"/>
              </a:rPr>
              <a:t>TECH NOTE:  Original JPEGs replaced with &lt;LARGE-</a:t>
            </a:r>
            <a:r>
              <a:rPr lang="en-US" sz="1200" kern="1200" dirty="0" err="1">
                <a:solidFill>
                  <a:schemeClr val="tx1"/>
                </a:solidFill>
                <a:latin typeface="+mn-lt"/>
                <a:ea typeface="+mn-ea"/>
                <a:cs typeface="+mn-cs"/>
              </a:rPr>
              <a:t>Amira</a:t>
            </a:r>
            <a:r>
              <a:rPr lang="en-US" sz="1200" kern="1200" dirty="0">
                <a:solidFill>
                  <a:schemeClr val="tx1"/>
                </a:solidFill>
                <a:latin typeface="+mn-lt"/>
                <a:ea typeface="+mn-ea"/>
                <a:cs typeface="+mn-cs"/>
              </a:rPr>
              <a:t>-split-LEFT{and RIGHT}.jpg&gt;.  This slide is now for the purpose of dramatizing the tearing apart of the base pairs. [ANIMATION – MOTION PATH – RH OCTAMER MOVES TO RIGHT].</a:t>
            </a:r>
          </a:p>
          <a:p>
            <a:r>
              <a:rPr lang="en-US" sz="1200" kern="1200" dirty="0">
                <a:solidFill>
                  <a:schemeClr val="tx1"/>
                </a:solidFill>
                <a:latin typeface="+mn-lt"/>
                <a:ea typeface="+mn-ea"/>
                <a:cs typeface="+mn-cs"/>
              </a:rPr>
              <a:t>	This model cannot be said to be without merit, because, whatever its weaknesses, it does one thing well, namely it provides an exposed surface for reading of the base sequence by polymerases.  Even there, however, there are at least two serious problems.  The first one is this:  Although the correct, hydrogen-bonding faces of the bases are properly exposed by the separation shown here, there are </a:t>
            </a:r>
            <a:r>
              <a:rPr lang="en-US" sz="1200" i="1" kern="1200" dirty="0">
                <a:solidFill>
                  <a:schemeClr val="tx1"/>
                </a:solidFill>
                <a:latin typeface="+mn-lt"/>
                <a:ea typeface="+mn-ea"/>
                <a:cs typeface="+mn-cs"/>
              </a:rPr>
              <a:t>two</a:t>
            </a:r>
            <a:r>
              <a:rPr lang="en-US" sz="1200" kern="1200" dirty="0">
                <a:solidFill>
                  <a:schemeClr val="tx1"/>
                </a:solidFill>
                <a:latin typeface="+mn-lt"/>
                <a:ea typeface="+mn-ea"/>
                <a:cs typeface="+mn-cs"/>
              </a:rPr>
              <a:t> DNA duplexes here, with mutually-intercalated bases.  Although that is not visually evident in this axial view, you can quickly bring it back to mind by returning to Slides 104-106.  With respect to the subject matter of the current slide, this intercalation has the result that every-other-base in the polymerase's reading frame is from the </a:t>
            </a:r>
            <a:r>
              <a:rPr lang="en-US" sz="1200" i="1" kern="1200" dirty="0">
                <a:solidFill>
                  <a:schemeClr val="tx1"/>
                </a:solidFill>
                <a:latin typeface="+mn-lt"/>
                <a:ea typeface="+mn-ea"/>
                <a:cs typeface="+mn-cs"/>
              </a:rPr>
              <a:t>wrong </a:t>
            </a:r>
            <a:r>
              <a:rPr lang="en-US" sz="1200" kern="1200" dirty="0">
                <a:solidFill>
                  <a:schemeClr val="tx1"/>
                </a:solidFill>
                <a:latin typeface="+mn-lt"/>
                <a:ea typeface="+mn-ea"/>
                <a:cs typeface="+mn-cs"/>
              </a:rPr>
              <a:t>DNA chain.  That means that the polymerases would have to be capable of reading every-other-base, which strikes me as being hugely unlikely.</a:t>
            </a:r>
          </a:p>
          <a:p>
            <a:r>
              <a:rPr lang="en-US" sz="1200" kern="1200" dirty="0">
                <a:solidFill>
                  <a:schemeClr val="tx1"/>
                </a:solidFill>
                <a:latin typeface="+mn-lt"/>
                <a:ea typeface="+mn-ea"/>
                <a:cs typeface="+mn-cs"/>
              </a:rPr>
              <a:t>	My second objection is that this opening up of the reading frame for polymerases requires the </a:t>
            </a:r>
            <a:r>
              <a:rPr lang="en-US" sz="1200" i="1" kern="1200" dirty="0">
                <a:solidFill>
                  <a:schemeClr val="tx1"/>
                </a:solidFill>
                <a:latin typeface="+mn-lt"/>
                <a:ea typeface="+mn-ea"/>
                <a:cs typeface="+mn-cs"/>
              </a:rPr>
              <a:t>joint activity</a:t>
            </a:r>
            <a:r>
              <a:rPr lang="en-US" sz="1200" kern="1200" dirty="0">
                <a:solidFill>
                  <a:schemeClr val="tx1"/>
                </a:solidFill>
                <a:latin typeface="+mn-lt"/>
                <a:ea typeface="+mn-ea"/>
                <a:cs typeface="+mn-cs"/>
              </a:rPr>
              <a:t> of these two adjacent histone octamers, which means that they are, so-to-speak, a "team", and must always stay together, and must always either remain frozen in place together, or else move together in perfect concert.  Since each octamer has other histone neighbors, with whom such relationships would presumably also exist, the implication is that the entire cell nucleus' multitude of histone octamers are all marching in lock-step.  Although this cannot be logically ruled out, it nevertheless strikes me as sufficiently </a:t>
            </a:r>
            <a:r>
              <a:rPr lang="en-US" sz="1200" i="1" kern="1200" dirty="0">
                <a:solidFill>
                  <a:schemeClr val="tx1"/>
                </a:solidFill>
                <a:latin typeface="+mn-lt"/>
                <a:ea typeface="+mn-ea"/>
                <a:cs typeface="+mn-cs"/>
              </a:rPr>
              <a:t>unlikely </a:t>
            </a:r>
            <a:r>
              <a:rPr lang="en-US" sz="1200" kern="1200" dirty="0">
                <a:solidFill>
                  <a:schemeClr val="tx1"/>
                </a:solidFill>
                <a:latin typeface="+mn-lt"/>
                <a:ea typeface="+mn-ea"/>
                <a:cs typeface="+mn-cs"/>
              </a:rPr>
              <a:t>that I have opted to not waste any more time on this model.</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&lt;LARGE-Amira-rotate0.jpg&gt;  DUPLICATE – TO END SEPARATION MOVIE.  THESE ARE APPARENTLY ORIGINAL DRAWINGS – DO NOT DISCARD!  [This slide simply returns the octamers to their former position in Slide 147]. </a:t>
            </a:r>
          </a:p>
          <a:p>
            <a:r>
              <a:rPr lang="en-US" sz="1200" kern="1200" dirty="0">
                <a:solidFill>
                  <a:schemeClr val="tx1"/>
                </a:solidFill>
                <a:latin typeface="+mn-lt"/>
                <a:ea typeface="+mn-ea"/>
                <a:cs typeface="+mn-cs"/>
              </a:rPr>
              <a:t>	Say: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Might rotating the DNA give us a better structure?”</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[ANIMATIONS; 3 MOTION PATHS].  Let's find out.  We'll need to move the protein a bit, then we can rotate the DNA 90º.  Now let's move our polypeptide connection to the octamer core.  [THE POLYPEPTIDE LINKS TO THE HISTONE OCTAMER ARE MOVED VIA SLIDE CHANGE, NOT ANIMATION].</a:t>
            </a:r>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AE7C917-D51A-4295-BE2A-DA9874990013}" type="slidenum">
              <a:rPr lang="en-US" smtClean="0"/>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 files:  &lt;LARGE-</a:t>
            </a:r>
            <a:r>
              <a:rPr lang="en-US" dirty="0" err="1"/>
              <a:t>Amira</a:t>
            </a:r>
            <a:r>
              <a:rPr lang="en-US" dirty="0"/>
              <a:t>-rotate-{TOP,MID,BOTT} PART.jpg&gt;. </a:t>
            </a:r>
            <a:r>
              <a:rPr lang="en-US" baseline="0" dirty="0"/>
              <a:t>DUPLICATE OF THE LAST FRAME OF THE ABOVE MOTION PATHS.</a:t>
            </a:r>
          </a:p>
          <a:p>
            <a:r>
              <a:rPr lang="en-US" sz="1200" kern="1200" dirty="0">
                <a:solidFill>
                  <a:schemeClr val="tx1"/>
                </a:solidFill>
                <a:latin typeface="+mn-lt"/>
                <a:ea typeface="+mn-ea"/>
                <a:cs typeface="+mn-cs"/>
              </a:rPr>
              <a:t>	Now we have a new structure with complete base pairs uniquely-associated with either the octamer on the left, or the octamer on the right.  Is this a viable model?</a:t>
            </a:r>
          </a:p>
          <a:p>
            <a:r>
              <a:rPr lang="en-US" sz="1200" kern="1200" dirty="0">
                <a:solidFill>
                  <a:schemeClr val="tx1"/>
                </a:solidFill>
                <a:latin typeface="+mn-lt"/>
                <a:ea typeface="+mn-ea"/>
                <a:cs typeface="+mn-cs"/>
              </a:rPr>
              <a:t>I would opine not.  Although we've removed the problem of base-pairs being violently torn asunder, we've replaced it with a new but similar problem:  If either histone octamer so much as hiccups, base stacking will be disrupted:</a:t>
            </a:r>
            <a:endParaRPr lang="en-US" dirty="0"/>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[Original JPEGs replaced with &lt;LARGE-Amira2-split-LEFT{and RIGHT}.jpg&gt;.  This slide is now for the purpose of dramatizing the disrupting of mutual intercalation of base pairs. [ANIMATION – MOTION PATH – RH OCTAMER MOVES TO RIGHT].</a:t>
            </a:r>
          </a:p>
          <a:p>
            <a:r>
              <a:rPr lang="en-US" sz="1200" kern="1200" dirty="0">
                <a:solidFill>
                  <a:schemeClr val="tx1"/>
                </a:solidFill>
                <a:latin typeface="+mn-lt"/>
                <a:ea typeface="+mn-ea"/>
                <a:cs typeface="+mn-cs"/>
              </a:rPr>
              <a:t>Although, once again, we still can't see it in this axial view, the separation of the </a:t>
            </a:r>
            <a:r>
              <a:rPr lang="en-US" sz="1200" kern="1200" dirty="0" err="1">
                <a:solidFill>
                  <a:schemeClr val="tx1"/>
                </a:solidFill>
                <a:latin typeface="+mn-lt"/>
                <a:ea typeface="+mn-ea"/>
                <a:cs typeface="+mn-cs"/>
              </a:rPr>
              <a:t>tetraplex</a:t>
            </a:r>
            <a:r>
              <a:rPr lang="en-US" sz="1200" kern="1200" dirty="0">
                <a:solidFill>
                  <a:schemeClr val="tx1"/>
                </a:solidFill>
                <a:latin typeface="+mn-lt"/>
                <a:ea typeface="+mn-ea"/>
                <a:cs typeface="+mn-cs"/>
              </a:rPr>
              <a:t> into two duplexes leaves both columns of DNA with 6.8 Å base spacing, which is not a stable configuration.  One might conjecture that this sort of separation  would only be transient, limited to the time it takes for polymerases to pass by the reading frame.  There are several problems, however.  First of all, this once again requires that two adjacent octamers function as a single unit, either both remaining frozen, or both moving in perfect concert, which strikes me as unlikely...  [CHANGE SLIDE]</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[Mainly duplicate of previous slide, only with altered motion paths].</a:t>
            </a:r>
          </a:p>
          <a:p>
            <a:r>
              <a:rPr lang="en-US" sz="1200" kern="1200" dirty="0">
                <a:solidFill>
                  <a:schemeClr val="tx1"/>
                </a:solidFill>
                <a:latin typeface="+mn-lt"/>
                <a:ea typeface="+mn-ea"/>
                <a:cs typeface="+mn-cs"/>
              </a:rPr>
              <a:t>Now let’s look at the comparable statistics for the N-terminal region of the octamer.  In the new histone model I’m going to show you today, there are slightly fewer DNA bps, namely 124,  than in the current model, and, of course, two times that number of phosphate groups, </a:t>
            </a:r>
            <a:r>
              <a:rPr lang="en-US" sz="1200" i="1" kern="1200" dirty="0">
                <a:solidFill>
                  <a:schemeClr val="tx1"/>
                </a:solidFill>
                <a:latin typeface="+mn-lt"/>
                <a:ea typeface="+mn-ea"/>
                <a:cs typeface="+mn-cs"/>
              </a:rPr>
              <a:t>i.e., </a:t>
            </a:r>
            <a:r>
              <a:rPr lang="en-US" sz="1200" kern="1200" dirty="0">
                <a:solidFill>
                  <a:schemeClr val="tx1"/>
                </a:solidFill>
                <a:latin typeface="+mn-lt"/>
                <a:ea typeface="+mn-ea"/>
                <a:cs typeface="+mn-cs"/>
              </a:rPr>
              <a:t>248 phosphate groups [MOTION PATH].  Note, however, that of the total of 202 amino acid residues in the eight N-termini, </a:t>
            </a:r>
            <a:r>
              <a:rPr lang="en-US" sz="1200" i="1" kern="1200" dirty="0">
                <a:solidFill>
                  <a:schemeClr val="tx1"/>
                </a:solidFill>
                <a:latin typeface="+mn-lt"/>
                <a:ea typeface="+mn-ea"/>
                <a:cs typeface="+mn-cs"/>
              </a:rPr>
              <a:t>basic</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aa</a:t>
            </a:r>
            <a:r>
              <a:rPr lang="en-US" sz="1200" kern="1200" dirty="0">
                <a:solidFill>
                  <a:schemeClr val="tx1"/>
                </a:solidFill>
                <a:latin typeface="+mn-lt"/>
                <a:ea typeface="+mn-ea"/>
                <a:cs typeface="+mn-cs"/>
              </a:rPr>
              <a:t> residues account for fully </a:t>
            </a:r>
            <a:r>
              <a:rPr lang="en-US" sz="1200" i="1" kern="1200" dirty="0">
                <a:solidFill>
                  <a:schemeClr val="tx1"/>
                </a:solidFill>
                <a:latin typeface="+mn-lt"/>
                <a:ea typeface="+mn-ea"/>
                <a:cs typeface="+mn-cs"/>
              </a:rPr>
              <a:t>80 </a:t>
            </a:r>
            <a:r>
              <a:rPr lang="en-US" sz="1200" kern="1200" dirty="0">
                <a:solidFill>
                  <a:schemeClr val="tx1"/>
                </a:solidFill>
                <a:latin typeface="+mn-lt"/>
                <a:ea typeface="+mn-ea"/>
                <a:cs typeface="+mn-cs"/>
              </a:rPr>
              <a:t>of them [MOTION PATH], meaning that 32% [MOTION PATH] of the phosphate negative charges are neutralized.  That’s a lot more than the cognate 21% figure for the superhelical ramp structure and, moreover, as we shall see shortly, the </a:t>
            </a:r>
            <a:r>
              <a:rPr lang="en-US" sz="1200" i="1" kern="1200" dirty="0">
                <a:solidFill>
                  <a:schemeClr val="tx1"/>
                </a:solidFill>
                <a:latin typeface="+mn-lt"/>
                <a:ea typeface="+mn-ea"/>
                <a:cs typeface="+mn-cs"/>
              </a:rPr>
              <a:t>quality</a:t>
            </a:r>
            <a:r>
              <a:rPr lang="en-US" sz="1200" kern="1200" dirty="0">
                <a:solidFill>
                  <a:schemeClr val="tx1"/>
                </a:solidFill>
                <a:latin typeface="+mn-lt"/>
                <a:ea typeface="+mn-ea"/>
                <a:cs typeface="+mn-cs"/>
              </a:rPr>
              <a:t> of the salt bridges in our new N-terminal DNA-binding model is going to be extremely high, each one being nearly perfect, at about 3 angstroms.  You’d be hard pressed to find any large number of 3-angstrom salt bridge in the superhelical ramp; in my 2006 protamine slide show I glibly asserted that there are </a:t>
            </a:r>
            <a:r>
              <a:rPr lang="en-US" sz="1200" i="1" kern="1200" dirty="0">
                <a:solidFill>
                  <a:schemeClr val="tx1"/>
                </a:solidFill>
                <a:latin typeface="+mn-lt"/>
                <a:ea typeface="+mn-ea"/>
                <a:cs typeface="+mn-cs"/>
              </a:rPr>
              <a:t>none, </a:t>
            </a:r>
            <a:r>
              <a:rPr lang="en-US" sz="1200" kern="1200" dirty="0">
                <a:solidFill>
                  <a:schemeClr val="tx1"/>
                </a:solidFill>
                <a:latin typeface="+mn-lt"/>
                <a:ea typeface="+mn-ea"/>
                <a:cs typeface="+mn-cs"/>
              </a:rPr>
              <a:t>which, as it turns out, is not entirely correct, but the number is, nevertheless, rather small.  Most of the so-called ‘salt bridges’ in the superhelical ramp are in the 5-10 Å range, hardly a ‘salt bridge’ at all.</a:t>
            </a:r>
          </a:p>
          <a:p>
            <a:r>
              <a:rPr lang="en-US" sz="1200" kern="1200" dirty="0">
                <a:solidFill>
                  <a:schemeClr val="tx1"/>
                </a:solidFill>
                <a:latin typeface="+mn-lt"/>
                <a:ea typeface="+mn-ea"/>
                <a:cs typeface="+mn-cs"/>
              </a:rPr>
              <a:t>	Ask yourselves this anthropomorphic question:  “What reason would DNA have, to be </a:t>
            </a:r>
            <a:r>
              <a:rPr lang="en-US" sz="1200" kern="1200" dirty="0" err="1">
                <a:solidFill>
                  <a:schemeClr val="tx1"/>
                </a:solidFill>
                <a:latin typeface="+mn-lt"/>
                <a:ea typeface="+mn-ea"/>
                <a:cs typeface="+mn-cs"/>
              </a:rPr>
              <a:t>entropically</a:t>
            </a:r>
            <a:r>
              <a:rPr lang="en-US" sz="1200" kern="1200" dirty="0">
                <a:solidFill>
                  <a:schemeClr val="tx1"/>
                </a:solidFill>
                <a:latin typeface="+mn-lt"/>
                <a:ea typeface="+mn-ea"/>
                <a:cs typeface="+mn-cs"/>
              </a:rPr>
              <a:t>-content to dwell in the Superhelical Ramp, where only 21% of its negative charges are neutralized, and only partially so at best, when it can dwell instead in the N-termini of the octamer, where </a:t>
            </a:r>
            <a:r>
              <a:rPr lang="en-US" sz="1200" i="1" kern="1200" dirty="0">
                <a:solidFill>
                  <a:schemeClr val="tx1"/>
                </a:solidFill>
                <a:latin typeface="+mn-lt"/>
                <a:ea typeface="+mn-ea"/>
                <a:cs typeface="+mn-cs"/>
              </a:rPr>
              <a:t>32%</a:t>
            </a:r>
            <a:r>
              <a:rPr lang="en-US" sz="1200" kern="1200" dirty="0">
                <a:solidFill>
                  <a:schemeClr val="tx1"/>
                </a:solidFill>
                <a:latin typeface="+mn-lt"/>
                <a:ea typeface="+mn-ea"/>
                <a:cs typeface="+mn-cs"/>
              </a:rPr>
              <a:t> of its negative charges can be neutralized, and </a:t>
            </a:r>
            <a:r>
              <a:rPr lang="en-US" sz="1200" i="1" kern="1200" dirty="0">
                <a:solidFill>
                  <a:schemeClr val="tx1"/>
                </a:solidFill>
                <a:latin typeface="+mn-lt"/>
                <a:ea typeface="+mn-ea"/>
                <a:cs typeface="+mn-cs"/>
              </a:rPr>
              <a:t>perfectly</a:t>
            </a:r>
            <a:r>
              <a:rPr lang="en-US" sz="1200" kern="1200" dirty="0">
                <a:solidFill>
                  <a:schemeClr val="tx1"/>
                </a:solidFill>
                <a:latin typeface="+mn-lt"/>
                <a:ea typeface="+mn-ea"/>
                <a:cs typeface="+mn-cs"/>
              </a:rPr>
              <a:t> so?</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a:t>
            </a:fld>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[DUPLICATE OF SLIDE 152, FROZEN ON LAST FRAME OF MOTION PATH].</a:t>
            </a:r>
          </a:p>
          <a:p>
            <a:r>
              <a:rPr lang="en-US" sz="1200" kern="1200" dirty="0">
                <a:solidFill>
                  <a:schemeClr val="tx1"/>
                </a:solidFill>
                <a:latin typeface="+mn-lt"/>
                <a:ea typeface="+mn-ea"/>
                <a:cs typeface="+mn-cs"/>
              </a:rPr>
              <a:t>...Secondly, as we can see if we mark the H-bonds of the base pairs [ANIMATION],the polymerases [ANIMATION] would be reading the base sequence from the non-hydrogen-bonding side of the DNA, which is believed to be possible, but not, to the best of my knowledge, proven.</a:t>
            </a:r>
          </a:p>
          <a:p>
            <a:r>
              <a:rPr lang="en-US" sz="1200" kern="1200" dirty="0">
                <a:solidFill>
                  <a:schemeClr val="tx1"/>
                </a:solidFill>
                <a:latin typeface="+mn-lt"/>
                <a:ea typeface="+mn-ea"/>
                <a:cs typeface="+mn-cs"/>
              </a:rPr>
              <a:t>	And finally, there is the matter of devising a model for a 30-nm fiber [CHANGE SLIDE].</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160</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&lt;alt histone 1.jpg&gt;  This model is essentially identical to the one we have been looking at, differing only in minor details concerning the mode of connection between the subunit N-termini and the octamer core.  For graphic clarity, the core is here represented as a mere skeleton, with only the Helix I's showing.  The important thing is that, as we shall see presently, all protamine-based histone models wind up placing a DNA </a:t>
            </a:r>
            <a:r>
              <a:rPr lang="en-US" sz="1200" kern="1200" dirty="0" err="1">
                <a:solidFill>
                  <a:schemeClr val="tx1"/>
                </a:solidFill>
                <a:latin typeface="+mn-lt"/>
                <a:ea typeface="+mn-ea"/>
                <a:cs typeface="+mn-cs"/>
              </a:rPr>
              <a:t>tetraplex</a:t>
            </a:r>
            <a:r>
              <a:rPr lang="en-US" sz="1200" kern="1200" dirty="0">
                <a:solidFill>
                  <a:schemeClr val="tx1"/>
                </a:solidFill>
                <a:latin typeface="+mn-lt"/>
                <a:ea typeface="+mn-ea"/>
                <a:cs typeface="+mn-cs"/>
              </a:rPr>
              <a:t> at each of the 4 corners of the histone octamer [ANIMATION].  In this model, however, we have attributed each instance of mutual intercalation of base pairs to </a:t>
            </a:r>
            <a:r>
              <a:rPr lang="en-US" sz="1200" i="1" kern="1200" dirty="0">
                <a:solidFill>
                  <a:schemeClr val="tx1"/>
                </a:solidFill>
                <a:latin typeface="+mn-lt"/>
                <a:ea typeface="+mn-ea"/>
                <a:cs typeface="+mn-cs"/>
              </a:rPr>
              <a:t>two </a:t>
            </a:r>
            <a:r>
              <a:rPr lang="en-US" sz="1200" kern="1200" dirty="0">
                <a:solidFill>
                  <a:schemeClr val="tx1"/>
                </a:solidFill>
                <a:latin typeface="+mn-lt"/>
                <a:ea typeface="+mn-ea"/>
                <a:cs typeface="+mn-cs"/>
              </a:rPr>
              <a:t>adjacent histone octamers, and since the fundamental motif shown here is only one of those two, we see therefore an octamer core with 4 DNA </a:t>
            </a:r>
            <a:r>
              <a:rPr lang="en-US" sz="1200" i="1" kern="1200" dirty="0">
                <a:solidFill>
                  <a:schemeClr val="tx1"/>
                </a:solidFill>
                <a:latin typeface="+mn-lt"/>
                <a:ea typeface="+mn-ea"/>
                <a:cs typeface="+mn-cs"/>
              </a:rPr>
              <a:t>duplexes,</a:t>
            </a:r>
            <a:r>
              <a:rPr lang="en-US" sz="1200" kern="1200" dirty="0">
                <a:solidFill>
                  <a:schemeClr val="tx1"/>
                </a:solidFill>
                <a:latin typeface="+mn-lt"/>
                <a:ea typeface="+mn-ea"/>
                <a:cs typeface="+mn-cs"/>
              </a:rPr>
              <a:t> not </a:t>
            </a:r>
            <a:r>
              <a:rPr lang="en-US" sz="1200" kern="1200" dirty="0" err="1">
                <a:solidFill>
                  <a:schemeClr val="tx1"/>
                </a:solidFill>
                <a:latin typeface="+mn-lt"/>
                <a:ea typeface="+mn-ea"/>
                <a:cs typeface="+mn-cs"/>
              </a:rPr>
              <a:t>tetraplexes</a:t>
            </a:r>
            <a:r>
              <a:rPr lang="en-US" sz="1200" kern="1200" dirty="0">
                <a:solidFill>
                  <a:schemeClr val="tx1"/>
                </a:solidFill>
                <a:latin typeface="+mn-lt"/>
                <a:ea typeface="+mn-ea"/>
                <a:cs typeface="+mn-cs"/>
              </a:rPr>
              <a:t>, at the corners, each duplex impossibly stacked at 6.8 Å.  These only become </a:t>
            </a:r>
            <a:r>
              <a:rPr lang="en-US" sz="1200" kern="1200" dirty="0" err="1">
                <a:solidFill>
                  <a:schemeClr val="tx1"/>
                </a:solidFill>
                <a:latin typeface="+mn-lt"/>
                <a:ea typeface="+mn-ea"/>
                <a:cs typeface="+mn-cs"/>
              </a:rPr>
              <a:t>tetraplexes</a:t>
            </a:r>
            <a:r>
              <a:rPr lang="en-US" sz="1200" kern="1200" dirty="0">
                <a:solidFill>
                  <a:schemeClr val="tx1"/>
                </a:solidFill>
                <a:latin typeface="+mn-lt"/>
                <a:ea typeface="+mn-ea"/>
                <a:cs typeface="+mn-cs"/>
              </a:rPr>
              <a:t> when other octamers are brought in and intercalated...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161</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&lt;alt histone 1-{TOP,BOTTOM,RIGHT,LEFT}.jpg&gt;  </a:t>
            </a:r>
          </a:p>
          <a:p>
            <a:r>
              <a:rPr lang="en-US" dirty="0"/>
              <a:t>	We can satisfy the requirement for 3.4 </a:t>
            </a:r>
            <a:r>
              <a:rPr lang="en-US" sz="1200" kern="1200" dirty="0">
                <a:solidFill>
                  <a:schemeClr val="tx1"/>
                </a:solidFill>
                <a:latin typeface="+mn-lt"/>
                <a:ea typeface="+mn-ea"/>
                <a:cs typeface="+mn-cs"/>
              </a:rPr>
              <a:t>Å base-pair spacing, and simultaneously</a:t>
            </a:r>
            <a:r>
              <a:rPr lang="en-US" dirty="0"/>
              <a:t> build up larger</a:t>
            </a:r>
            <a:r>
              <a:rPr lang="en-US" baseline="0" dirty="0"/>
              <a:t> structures through intercalation of bases.  Watch at the yellow arrow.  (PAUSE after the first ANIMATION, to explain that this was done with Photoshop, so that the intercalated duplexes don’t fit together as nicely as they would had this image been created with virtual modeling software).  (Then add 2 more </a:t>
            </a:r>
            <a:r>
              <a:rPr lang="en-US" baseline="0" dirty="0" err="1"/>
              <a:t>octamers</a:t>
            </a:r>
            <a:r>
              <a:rPr lang="en-US" baseline="0" dirty="0"/>
              <a:t>).  But look!  Lo-and-behold, this tetramer-of-</a:t>
            </a:r>
            <a:r>
              <a:rPr lang="en-US" baseline="0" dirty="0" err="1"/>
              <a:t>octamers</a:t>
            </a:r>
            <a:r>
              <a:rPr lang="en-US" baseline="0" dirty="0"/>
              <a:t> has a diameter of about 30 nm!  Isn’t that </a:t>
            </a:r>
            <a:r>
              <a:rPr lang="en-US" i="1" baseline="0" dirty="0"/>
              <a:t>wonderful!  </a:t>
            </a:r>
            <a:r>
              <a:rPr lang="en-US" i="0" baseline="0" dirty="0"/>
              <a:t>So perfect, so symmetrical.  BUT...</a:t>
            </a:r>
            <a:r>
              <a:rPr lang="en-US" baseline="0" dirty="0"/>
              <a:t> as was the case with the first octamer in this quartet of </a:t>
            </a:r>
            <a:r>
              <a:rPr lang="en-US" baseline="0" dirty="0" err="1"/>
              <a:t>octamers</a:t>
            </a:r>
            <a:r>
              <a:rPr lang="en-US" baseline="0" dirty="0"/>
              <a:t>, the outer DNA duplexes, 8 in number, are all 6.8 </a:t>
            </a:r>
            <a:r>
              <a:rPr lang="en-US" sz="1200" kern="1200" dirty="0">
                <a:solidFill>
                  <a:schemeClr val="tx1"/>
                </a:solidFill>
                <a:latin typeface="+mn-lt"/>
                <a:ea typeface="+mn-ea"/>
                <a:cs typeface="+mn-cs"/>
              </a:rPr>
              <a:t>Å-spaced.  So we got rid of 4 badly-spaced</a:t>
            </a:r>
            <a:r>
              <a:rPr lang="en-US" sz="1200" kern="1200" baseline="0" dirty="0">
                <a:solidFill>
                  <a:schemeClr val="tx1"/>
                </a:solidFill>
                <a:latin typeface="+mn-lt"/>
                <a:ea typeface="+mn-ea"/>
                <a:cs typeface="+mn-cs"/>
              </a:rPr>
              <a:t> DNA duplexes, only to generate </a:t>
            </a:r>
            <a:r>
              <a:rPr lang="en-US" sz="1200" i="1" kern="1200" baseline="0" dirty="0">
                <a:solidFill>
                  <a:schemeClr val="tx1"/>
                </a:solidFill>
                <a:latin typeface="+mn-lt"/>
                <a:ea typeface="+mn-ea"/>
                <a:cs typeface="+mn-cs"/>
              </a:rPr>
              <a:t>8 more!</a:t>
            </a:r>
            <a:r>
              <a:rPr lang="en-US" sz="1200" kern="1200" baseline="0" dirty="0">
                <a:solidFill>
                  <a:schemeClr val="tx1"/>
                </a:solidFill>
                <a:latin typeface="+mn-lt"/>
                <a:ea typeface="+mn-ea"/>
                <a:cs typeface="+mn-cs"/>
              </a:rPr>
              <a:t> Hey, this is getting worse instead of better.  And we also now have 8 </a:t>
            </a:r>
            <a:r>
              <a:rPr lang="en-US" sz="1200" kern="1200" baseline="0" dirty="0">
                <a:solidFill>
                  <a:schemeClr val="tx1"/>
                </a:solidFill>
                <a:latin typeface="+mn-lt"/>
                <a:ea typeface="+mn-ea"/>
                <a:cs typeface="+mn-cs"/>
                <a:sym typeface="Symbol"/>
              </a:rPr>
              <a:t>-strands without H-bonded partners with which to form sheets.  This is terrible; what are we going to do?  </a:t>
            </a:r>
            <a:r>
              <a:rPr lang="en-US" sz="1200" kern="1200" baseline="0" dirty="0">
                <a:solidFill>
                  <a:schemeClr val="tx1"/>
                </a:solidFill>
                <a:latin typeface="+mn-lt"/>
                <a:ea typeface="+mn-ea"/>
                <a:cs typeface="+mn-cs"/>
              </a:rPr>
              <a:t>The only way out of this predicament is to DISALLOW THE 30 NM FIBER!  (i.e., allow continuous extension of this structure throughout the nucleus, and to assume that the 30-nm fiber is merely an EM artifact) (see next slide).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162</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&lt;30-nm-reject-EXTENDED.jpg&gt;  ...and in principle we could fill the </a:t>
            </a:r>
            <a:r>
              <a:rPr lang="en-US" sz="1200" i="1" kern="1200" dirty="0">
                <a:solidFill>
                  <a:schemeClr val="tx1"/>
                </a:solidFill>
                <a:latin typeface="+mn-lt"/>
                <a:ea typeface="+mn-ea"/>
                <a:cs typeface="+mn-cs"/>
              </a:rPr>
              <a:t>entire </a:t>
            </a:r>
            <a:r>
              <a:rPr lang="en-US" sz="1200" kern="1200" dirty="0">
                <a:solidFill>
                  <a:schemeClr val="tx1"/>
                </a:solidFill>
                <a:latin typeface="+mn-lt"/>
                <a:ea typeface="+mn-ea"/>
                <a:cs typeface="+mn-cs"/>
              </a:rPr>
              <a:t>cell nucleus with these things.  But there will </a:t>
            </a:r>
            <a:r>
              <a:rPr lang="en-US" sz="1200" i="1" kern="1200" dirty="0">
                <a:solidFill>
                  <a:schemeClr val="tx1"/>
                </a:solidFill>
                <a:latin typeface="+mn-lt"/>
                <a:ea typeface="+mn-ea"/>
                <a:cs typeface="+mn-cs"/>
              </a:rPr>
              <a:t>always </a:t>
            </a:r>
            <a:r>
              <a:rPr lang="en-US" sz="1200" kern="1200" dirty="0">
                <a:solidFill>
                  <a:schemeClr val="tx1"/>
                </a:solidFill>
                <a:latin typeface="+mn-lt"/>
                <a:ea typeface="+mn-ea"/>
                <a:cs typeface="+mn-cs"/>
              </a:rPr>
              <a:t>be badly-stacked bases at the periphery, and the number just keeps growing.  Moreover, there is no obvious way to terminate this unchecked growth potential at the 30-nm stage; insofar as logic is concerned, the structure would have to be physically restrained to stop it from spreading relentless until it filled all the nucleus' available space.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164</a:t>
            </a:fld>
            <a:endParaRPr lang="en-US" dirty="0"/>
          </a:p>
        </p:txBody>
      </p:sp>
    </p:spTree>
    <p:extLst>
      <p:ext uri="{BB962C8B-B14F-4D97-AF65-F5344CB8AC3E}">
        <p14:creationId xmlns:p14="http://schemas.microsoft.com/office/powerpoint/2010/main" val="259158582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&lt;LARGE-Amira-rotate0,15,30,45,60,75,90.jpg&gt;</a:t>
            </a:r>
          </a:p>
          <a:p>
            <a:r>
              <a:rPr lang="en-US" sz="1200" kern="1200" dirty="0">
                <a:solidFill>
                  <a:schemeClr val="tx1"/>
                </a:solidFill>
                <a:latin typeface="+mn-lt"/>
                <a:ea typeface="+mn-ea"/>
                <a:cs typeface="+mn-cs"/>
              </a:rPr>
              <a:t>After spending much time with the models we have looked at thus far, and several other similar models I will not trouble you with, I have concluded that the entirety of each DNA </a:t>
            </a:r>
            <a:r>
              <a:rPr lang="en-US" sz="1200" kern="1200" dirty="0" err="1">
                <a:solidFill>
                  <a:schemeClr val="tx1"/>
                </a:solidFill>
                <a:latin typeface="+mn-lt"/>
                <a:ea typeface="+mn-ea"/>
                <a:cs typeface="+mn-cs"/>
              </a:rPr>
              <a:t>tetraplex</a:t>
            </a:r>
            <a:r>
              <a:rPr lang="en-US" sz="1200" kern="1200" dirty="0">
                <a:solidFill>
                  <a:schemeClr val="tx1"/>
                </a:solidFill>
                <a:latin typeface="+mn-lt"/>
                <a:ea typeface="+mn-ea"/>
                <a:cs typeface="+mn-cs"/>
              </a:rPr>
              <a:t> must be under the jurisdiction of a single histone octamer.  There are still, however, multiple ways to structure such models.  The form I consider most likely starts, as they all do, from this same view of the protamine-DNA complex we have looked at previously.</a:t>
            </a:r>
          </a:p>
          <a:p>
            <a:r>
              <a:rPr lang="en-US" sz="1200" kern="1200" dirty="0">
                <a:solidFill>
                  <a:schemeClr val="tx1"/>
                </a:solidFill>
                <a:latin typeface="+mn-lt"/>
                <a:ea typeface="+mn-ea"/>
                <a:cs typeface="+mn-cs"/>
              </a:rPr>
              <a:t>First we must rotate the protein 90º [ANIMATION], because, as we have already seen in the slides above, if the protein is oriented as shown here, then the two members of each associated base pair will wind up belonging to different histone octamers. </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latin typeface="+mn-lt"/>
                <a:ea typeface="+mn-ea"/>
                <a:cs typeface="+mn-cs"/>
              </a:rPr>
              <a:t>&lt;LARGE-Amira90-move0.jpg&gt;  [This slide uses a PowerPoint path to center the structure, then a pair of invisible white boxes to obliterate the H-bonded 2</a:t>
            </a:r>
            <a:r>
              <a:rPr lang="en-US" sz="1200" kern="1200" baseline="30000" dirty="0">
                <a:solidFill>
                  <a:schemeClr val="tx1"/>
                </a:solidFill>
                <a:latin typeface="+mn-lt"/>
                <a:ea typeface="+mn-ea"/>
                <a:cs typeface="+mn-cs"/>
              </a:rPr>
              <a:t>nd</a:t>
            </a:r>
            <a:r>
              <a:rPr lang="en-US" sz="1200" kern="1200" dirty="0">
                <a:solidFill>
                  <a:schemeClr val="tx1"/>
                </a:solidFill>
                <a:latin typeface="+mn-lt"/>
                <a:ea typeface="+mn-ea"/>
                <a:cs typeface="+mn-cs"/>
              </a:rPr>
              <a:t> protamine chains].</a:t>
            </a:r>
          </a:p>
          <a:p>
            <a:r>
              <a:rPr lang="en-US" sz="1200" kern="1200" dirty="0">
                <a:solidFill>
                  <a:schemeClr val="tx1"/>
                </a:solidFill>
                <a:latin typeface="+mn-lt"/>
                <a:ea typeface="+mn-ea"/>
                <a:cs typeface="+mn-cs"/>
              </a:rPr>
              <a:t>...then we center the structure [MOTION PATH], remove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which do NOT bind directly to this DNA...[UNDERTONE] "these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by the way, will be restored by bringing in adjacent histone octamers, as we shall see momentarily"...finally, we bring back the body of the current histone octamer, and connect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to the octamer core, from which they must, after all, emerge.  </a:t>
            </a:r>
          </a:p>
          <a:p>
            <a:r>
              <a:rPr lang="en-US" sz="1200" kern="1200" dirty="0">
                <a:solidFill>
                  <a:schemeClr val="tx1"/>
                </a:solidFill>
                <a:latin typeface="+mn-lt"/>
                <a:ea typeface="+mn-ea"/>
                <a:cs typeface="+mn-cs"/>
              </a:rPr>
              <a:t>THIS IS GOING TO BE THE FUNDAMENTAL BUILDING BLOCK OF OUR NEW HISTONE STRUCTURE, which is the object of the current slide presentation.  The DNA base-pairing and intercalation are now exclusively associated with a single histone octamer, so our DNA </a:t>
            </a:r>
            <a:r>
              <a:rPr lang="en-US" sz="1200" kern="1200" dirty="0" err="1">
                <a:solidFill>
                  <a:schemeClr val="tx1"/>
                </a:solidFill>
                <a:latin typeface="+mn-lt"/>
                <a:ea typeface="+mn-ea"/>
                <a:cs typeface="+mn-cs"/>
              </a:rPr>
              <a:t>tetraplexes</a:t>
            </a:r>
            <a:r>
              <a:rPr lang="en-US" sz="1200" kern="1200" dirty="0">
                <a:solidFill>
                  <a:schemeClr val="tx1"/>
                </a:solidFill>
                <a:latin typeface="+mn-lt"/>
                <a:ea typeface="+mn-ea"/>
                <a:cs typeface="+mn-cs"/>
              </a:rPr>
              <a:t> can no longer be disrupted by histone movements.</a:t>
            </a:r>
          </a:p>
          <a:p>
            <a:r>
              <a:rPr lang="en-US" sz="1200" kern="1200" dirty="0">
                <a:solidFill>
                  <a:schemeClr val="tx1"/>
                </a:solidFill>
                <a:latin typeface="+mn-lt"/>
                <a:ea typeface="+mn-ea"/>
                <a:cs typeface="+mn-cs"/>
              </a:rPr>
              <a:t>The only problem is that we now have a pair of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whose peptide backbones lack partner-strands with whose backbones they can associate by standard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-sheet-type H-bonds.  As we shall see, however,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partners that we seek, can, and will come from neighboring octamers.  Moreover, as we shall also see later, this will once again create a basis for a 30-nm structure, only this one will have no defects at its periphery.</a:t>
            </a:r>
          </a:p>
          <a:p>
            <a:r>
              <a:rPr lang="en-US" sz="1200" kern="1200" dirty="0">
                <a:solidFill>
                  <a:schemeClr val="tx1"/>
                </a:solidFill>
                <a:latin typeface="+mn-lt"/>
                <a:ea typeface="+mn-ea"/>
                <a:cs typeface="+mn-cs"/>
              </a:rPr>
              <a:t> IF WE ARE TO FIND THIS SORT OF STRUCTURE IN THE NUCLEOSOME, THEN THE NEXT STEP IS TO LOOK IN THE OCTAMER FOR PROTEIN STRANDS SPACED AS IN THIS PICTURE, NAMELY ABOUT 15 Å. We will in fact find such spacings in each of the 4 corners of the histone octamer.  I do not believe that this is mere coincidence.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COPY OF ABOVE SLIDE, WITH ANIMATIONS</a:t>
            </a:r>
            <a:r>
              <a:rPr lang="en-US" sz="1200" kern="1200" baseline="0" dirty="0">
                <a:solidFill>
                  <a:schemeClr val="tx1"/>
                </a:solidFill>
                <a:latin typeface="+mn-lt"/>
                <a:ea typeface="+mn-ea"/>
                <a:cs typeface="+mn-cs"/>
              </a:rPr>
              <a:t> REMOVED.</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Protein: &lt;LARGE-</a:t>
            </a:r>
            <a:r>
              <a:rPr lang="en-US" sz="1200" kern="1200" dirty="0" err="1">
                <a:solidFill>
                  <a:schemeClr val="tx1"/>
                </a:solidFill>
                <a:latin typeface="+mn-lt"/>
                <a:ea typeface="+mn-ea"/>
                <a:cs typeface="+mn-cs"/>
              </a:rPr>
              <a:t>Amira</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xtra</a:t>
            </a:r>
            <a:r>
              <a:rPr lang="en-US" sz="1200" kern="1200" dirty="0">
                <a:solidFill>
                  <a:schemeClr val="tx1"/>
                </a:solidFill>
                <a:latin typeface="+mn-lt"/>
                <a:ea typeface="+mn-ea"/>
                <a:cs typeface="+mn-cs"/>
              </a:rPr>
              <a:t>-beta-{</a:t>
            </a:r>
            <a:r>
              <a:rPr lang="en-US" sz="1200" kern="1200" dirty="0" err="1">
                <a:solidFill>
                  <a:schemeClr val="tx1"/>
                </a:solidFill>
                <a:latin typeface="+mn-lt"/>
                <a:ea typeface="+mn-ea"/>
                <a:cs typeface="+mn-cs"/>
              </a:rPr>
              <a:t>lower,upper</a:t>
            </a:r>
            <a:r>
              <a:rPr lang="en-US" sz="1200" kern="1200" dirty="0">
                <a:solidFill>
                  <a:schemeClr val="tx1"/>
                </a:solidFill>
                <a:latin typeface="+mn-lt"/>
                <a:ea typeface="+mn-ea"/>
                <a:cs typeface="+mn-cs"/>
              </a:rPr>
              <a:t>}.jpg&gt; .  DNA: &lt;LARGE-</a:t>
            </a:r>
            <a:r>
              <a:rPr lang="en-US" sz="1200" kern="1200" dirty="0" err="1">
                <a:solidFill>
                  <a:schemeClr val="tx1"/>
                </a:solidFill>
                <a:latin typeface="+mn-lt"/>
                <a:ea typeface="+mn-ea"/>
                <a:cs typeface="+mn-cs"/>
              </a:rPr>
              <a:t>Amira</a:t>
            </a:r>
            <a:r>
              <a:rPr lang="en-US" sz="1200" kern="1200" dirty="0">
                <a:solidFill>
                  <a:schemeClr val="tx1"/>
                </a:solidFill>
                <a:latin typeface="+mn-lt"/>
                <a:ea typeface="+mn-ea"/>
                <a:cs typeface="+mn-cs"/>
              </a:rPr>
              <a:t>-rotate-MID PART.jpg&gt;.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COPY OF ABOVE SLIDE, WITH  ANIMATIONS</a:t>
            </a:r>
            <a:r>
              <a:rPr lang="en-US" sz="1200" kern="1200" baseline="0" dirty="0">
                <a:solidFill>
                  <a:schemeClr val="tx1"/>
                </a:solidFill>
                <a:latin typeface="+mn-lt"/>
                <a:ea typeface="+mn-ea"/>
                <a:cs typeface="+mn-cs"/>
              </a:rPr>
              <a:t> REMOVED].  [THIS SLIDE HAD 3 MOTION PATHS; THERE’S NO NARRATION AS OF THIS TIME].</a:t>
            </a:r>
          </a:p>
          <a:p>
            <a:r>
              <a:rPr lang="en-US" sz="1200"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LAST</a:t>
            </a:r>
            <a:r>
              <a:rPr lang="en-US" sz="1200" kern="1200" baseline="0" dirty="0">
                <a:solidFill>
                  <a:schemeClr val="tx1"/>
                </a:solidFill>
                <a:latin typeface="+mn-lt"/>
                <a:ea typeface="+mn-ea"/>
                <a:cs typeface="+mn-cs"/>
              </a:rPr>
              <a:t> FRAME OF ABOVE MOTION PATHS.</a:t>
            </a:r>
          </a:p>
          <a:p>
            <a:r>
              <a:rPr lang="en-US" sz="1200" kern="1200" dirty="0">
                <a:solidFill>
                  <a:schemeClr val="tx1"/>
                </a:solidFill>
                <a:latin typeface="+mn-lt"/>
                <a:ea typeface="+mn-ea"/>
                <a:cs typeface="+mn-cs"/>
              </a:rPr>
              <a:t>	Here is the rotated structure.  From most points of view, it's a perfectly reasonable model, but that 20 Å [ANIMATION] is not preferred, because there is no naturally-occurring 20 Å spacing in the histone octamer, to accommodate the DNA in this position.  I'm not suggesting that it's impossible, but it seems foolish to assume, as a first approximation, an orientation which creates a problem, when there's a better-looking one that fits the natural scheme of things.</a:t>
            </a:r>
          </a:p>
          <a:p>
            <a:r>
              <a:rPr lang="en-US" sz="1200" kern="1200" dirty="0">
                <a:solidFill>
                  <a:schemeClr val="tx1"/>
                </a:solidFill>
                <a:latin typeface="+mn-lt"/>
                <a:ea typeface="+mn-ea"/>
                <a:cs typeface="+mn-cs"/>
              </a:rPr>
              <a:t>	Therefore, pending evidence against it, I'm going to assume that the first DNA orientation is the most likely.</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17</a:t>
            </a:fld>
            <a:endParaRPr lang="en-US" dirty="0"/>
          </a:p>
        </p:txBody>
      </p:sp>
    </p:spTree>
    <p:extLst>
      <p:ext uri="{BB962C8B-B14F-4D97-AF65-F5344CB8AC3E}">
        <p14:creationId xmlns:p14="http://schemas.microsoft.com/office/powerpoint/2010/main" val="159324134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&lt;LARGE-</a:t>
            </a:r>
            <a:r>
              <a:rPr lang="en-US" sz="1200" kern="1200" dirty="0" err="1">
                <a:solidFill>
                  <a:schemeClr val="tx1"/>
                </a:solidFill>
                <a:latin typeface="+mn-lt"/>
                <a:ea typeface="+mn-ea"/>
                <a:cs typeface="+mn-cs"/>
              </a:rPr>
              <a:t>Amira</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xtra</a:t>
            </a:r>
            <a:r>
              <a:rPr lang="en-US" sz="1200" kern="1200" dirty="0">
                <a:solidFill>
                  <a:schemeClr val="tx1"/>
                </a:solidFill>
                <a:latin typeface="+mn-lt"/>
                <a:ea typeface="+mn-ea"/>
                <a:cs typeface="+mn-cs"/>
              </a:rPr>
              <a:t>-beta-{</a:t>
            </a:r>
            <a:r>
              <a:rPr lang="en-US" sz="1200" kern="1200" dirty="0" err="1">
                <a:solidFill>
                  <a:schemeClr val="tx1"/>
                </a:solidFill>
                <a:latin typeface="+mn-lt"/>
                <a:ea typeface="+mn-ea"/>
                <a:cs typeface="+mn-cs"/>
              </a:rPr>
              <a:t>upper,lower</a:t>
            </a:r>
            <a:r>
              <a:rPr lang="en-US" sz="1200" kern="1200" dirty="0">
                <a:solidFill>
                  <a:schemeClr val="tx1"/>
                </a:solidFill>
                <a:latin typeface="+mn-lt"/>
                <a:ea typeface="+mn-ea"/>
                <a:cs typeface="+mn-cs"/>
              </a:rPr>
              <a:t>}.jpg&gt;  [EXPERIMENTAL SLIDE, TO SHOW COMPLETION OF PROTEIN BETA</a:t>
            </a:r>
            <a:r>
              <a:rPr lang="en-US" sz="1200" kern="1200" baseline="0" dirty="0">
                <a:solidFill>
                  <a:schemeClr val="tx1"/>
                </a:solidFill>
                <a:latin typeface="+mn-lt"/>
                <a:ea typeface="+mn-ea"/>
                <a:cs typeface="+mn-cs"/>
              </a:rPr>
              <a:t> SHEETS BY THE BRINGING IN OF ADJACENT OCTAMERS].</a:t>
            </a:r>
          </a:p>
          <a:p>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Our only remaining task, at this moment, is to complete the two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-sheets that are started by the two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shown.  As I said above, this will be done by bringing in adjacent histone octamers.  Here's the first [ANIMATION], and here's the second [ANIMATION].</a:t>
            </a:r>
          </a:p>
          <a:p>
            <a:r>
              <a:rPr lang="en-US" sz="1200" kern="1200" dirty="0">
                <a:solidFill>
                  <a:schemeClr val="tx1"/>
                </a:solidFill>
                <a:latin typeface="+mn-lt"/>
                <a:ea typeface="+mn-ea"/>
                <a:cs typeface="+mn-cs"/>
              </a:rPr>
              <a:t>	As we shall see later, when we begin to look at higher-order chromatin structure, starting with the 30-nm fiber, the alignment suggested in this slide is not ideal.  I suspect that's because we're dealing with a crystalline core structure, and I suspect that the hydrated form in the cell nucleus has a somewhat different structure.  But there's no way to take even a wild guess as to what that might be, other than to assume that it will be a lot like the crystal, although probably not exactly like it.  Wherefore, we shall, of necessity, continue to work with the 1997 Luger </a:t>
            </a:r>
            <a:r>
              <a:rPr lang="en-US" sz="1200" i="1" kern="1200" dirty="0">
                <a:solidFill>
                  <a:schemeClr val="tx1"/>
                </a:solidFill>
                <a:latin typeface="+mn-lt"/>
                <a:ea typeface="+mn-ea"/>
                <a:cs typeface="+mn-cs"/>
              </a:rPr>
              <a:t>et al </a:t>
            </a:r>
            <a:r>
              <a:rPr lang="en-US" sz="1200" kern="1200" dirty="0">
                <a:solidFill>
                  <a:schemeClr val="tx1"/>
                </a:solidFill>
                <a:latin typeface="+mn-lt"/>
                <a:ea typeface="+mn-ea"/>
                <a:cs typeface="+mn-cs"/>
              </a:rPr>
              <a:t>crystal structure, treating it as if it was 100% correct, even though it might not be.</a:t>
            </a:r>
          </a:p>
          <a:p>
            <a:r>
              <a:rPr lang="en-US" sz="1200" kern="1200" dirty="0">
                <a:solidFill>
                  <a:schemeClr val="tx1"/>
                </a:solidFill>
                <a:latin typeface="+mn-lt"/>
                <a:ea typeface="+mn-ea"/>
                <a:cs typeface="+mn-cs"/>
              </a:rPr>
              <a:t>	I should mention that I have no trepidation about invoking adjacent histone octamers to complete this structure.  I was not happy doing that when doing so threatened the integrity of the DNA base-pairing and stacking, but the H-bonding of adjacent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to form a sheet, is non-informational, and breaking and re-establishing those H-bonds does not seem to me to be likely to cause trouble for our model.</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170</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DUPLICATE</a:t>
            </a:r>
            <a:r>
              <a:rPr lang="en-US" baseline="0" dirty="0"/>
              <a:t> OF SLIDE 170.</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171</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172</a:t>
            </a:fld>
            <a:endParaRPr lang="en-US" dirty="0"/>
          </a:p>
        </p:txBody>
      </p:sp>
    </p:spTree>
    <p:extLst>
      <p:ext uri="{BB962C8B-B14F-4D97-AF65-F5344CB8AC3E}">
        <p14:creationId xmlns:p14="http://schemas.microsoft.com/office/powerpoint/2010/main" val="195658547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173</a:t>
            </a:fld>
            <a:endParaRPr lang="en-US" dirty="0"/>
          </a:p>
        </p:txBody>
      </p:sp>
    </p:spTree>
    <p:extLst>
      <p:ext uri="{BB962C8B-B14F-4D97-AF65-F5344CB8AC3E}">
        <p14:creationId xmlns:p14="http://schemas.microsoft.com/office/powerpoint/2010/main" val="173584820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&lt;octamer with DNA1.jpg&gt;  Here’s another look at </a:t>
            </a:r>
            <a:r>
              <a:rPr lang="en-US" baseline="0" dirty="0"/>
              <a:t>the histone structure I shall propose.  We’ve seen this same picture before, so we can’t really call it a “preview” anymore, but I still haven’t explained all the critical steps in developing this model.</a:t>
            </a:r>
          </a:p>
          <a:p>
            <a:r>
              <a:rPr lang="en-US" baseline="0" dirty="0"/>
              <a:t>	The model consists of 4 DNA tetraplexes, each one uniquely associated with this single octamer, and no other, so that neither the base pairing nor the intercalation of base pairs can be disrupted if the octamer moves.  As I showed you above, the N-terminal </a:t>
            </a:r>
            <a:r>
              <a:rPr lang="en-US" baseline="0" dirty="0">
                <a:sym typeface="Symbol"/>
              </a:rPr>
              <a:t>-strands can be H-bonded to the -strands of adjacent histone octamers.</a:t>
            </a:r>
          </a:p>
          <a:p>
            <a:r>
              <a:rPr lang="en-US" baseline="0" dirty="0">
                <a:sym typeface="Symbol"/>
              </a:rPr>
              <a:t>	How was this structure deduced?  There were two key discoveries that led to it.  The first was the finding of the necessary 15 </a:t>
            </a:r>
            <a:r>
              <a:rPr lang="en-US" sz="1200" kern="1200" dirty="0">
                <a:solidFill>
                  <a:schemeClr val="tx1"/>
                </a:solidFill>
                <a:latin typeface="+mn-lt"/>
                <a:ea typeface="+mn-ea"/>
                <a:cs typeface="+mn-cs"/>
              </a:rPr>
              <a:t>Å spacing in</a:t>
            </a:r>
            <a:r>
              <a:rPr lang="en-US" sz="1200" kern="1200" baseline="0" dirty="0">
                <a:solidFill>
                  <a:schemeClr val="tx1"/>
                </a:solidFill>
                <a:latin typeface="+mn-lt"/>
                <a:ea typeface="+mn-ea"/>
                <a:cs typeface="+mn-cs"/>
              </a:rPr>
              <a:t> the protein, to accommodate the DNA </a:t>
            </a:r>
            <a:r>
              <a:rPr lang="en-US" sz="1200" kern="1200" baseline="0" dirty="0" err="1">
                <a:solidFill>
                  <a:schemeClr val="tx1"/>
                </a:solidFill>
                <a:latin typeface="+mn-lt"/>
                <a:ea typeface="+mn-ea"/>
                <a:cs typeface="+mn-cs"/>
              </a:rPr>
              <a:t>tetraplexes</a:t>
            </a:r>
            <a:r>
              <a:rPr lang="en-US" sz="1200" kern="1200" baseline="0" dirty="0">
                <a:solidFill>
                  <a:schemeClr val="tx1"/>
                </a:solidFill>
                <a:latin typeface="+mn-lt"/>
                <a:ea typeface="+mn-ea"/>
                <a:cs typeface="+mn-cs"/>
              </a:rPr>
              <a:t>.  This was found to be the spacing between the Helix I helices, in each of the 4 quadrants of the octamer.  One of these 4 spacings is indicated in the upper right-hand corner [ANIMATION].</a:t>
            </a:r>
            <a:r>
              <a:rPr lang="en-US" baseline="0" dirty="0">
                <a:sym typeface="Symbol"/>
              </a:rPr>
              <a:t>  We’ll look more closely at these spacings later.  The second key discovery was the realization that there exists, in the published crystal structure of the histone octamer, a thing I call the “histone equatorial plane”.  This was a plane of approximate symmetry which enabled me to define a likely direction for DNA chains to travel, which otherwise would have been a complete mystery.</a:t>
            </a:r>
          </a:p>
          <a:p>
            <a:r>
              <a:rPr lang="en-US" baseline="0" dirty="0">
                <a:sym typeface="Symbol"/>
              </a:rPr>
              <a:t>	</a:t>
            </a:r>
          </a:p>
          <a:p>
            <a:r>
              <a:rPr lang="en-US" baseline="0" dirty="0">
                <a:sym typeface="Symbol"/>
              </a:rPr>
              <a:t>	Before looking at the “histone equatorial plane”, I wish to review the 2-fold axis of symmetry that underlies it.  For these purposes, I’m going to step back and go through all the steps from the un-</a:t>
            </a:r>
            <a:r>
              <a:rPr lang="en-US" baseline="0" dirty="0" err="1">
                <a:sym typeface="Symbol"/>
              </a:rPr>
              <a:t>ribboned</a:t>
            </a:r>
            <a:r>
              <a:rPr lang="en-US" baseline="0" dirty="0">
                <a:sym typeface="Symbol"/>
              </a:rPr>
              <a:t> atomic view to the ribbon view of the truncated octamer core, so that we can be sure we are firmly oriented in our thinking, </a:t>
            </a:r>
            <a:r>
              <a:rPr lang="en-US" baseline="0" dirty="0" err="1">
                <a:sym typeface="Symbol"/>
              </a:rPr>
              <a:t>wrt</a:t>
            </a:r>
            <a:r>
              <a:rPr lang="en-US" baseline="0" dirty="0">
                <a:sym typeface="Symbol"/>
              </a:rPr>
              <a:t> the view at which we are looking now.</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&lt;1AOI-complete-YES_DNA.png&gt;.  </a:t>
            </a:r>
          </a:p>
          <a:p>
            <a:endParaRPr lang="en-US" dirty="0"/>
          </a:p>
          <a:p>
            <a:r>
              <a:rPr lang="en-US" dirty="0"/>
              <a:t>	Here’s the complete nucleosome.</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175</a:t>
            </a:fld>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&lt;rotate-super-DNA-ribbon-intro1.jpg&gt;</a:t>
            </a:r>
          </a:p>
          <a:p>
            <a:endParaRPr lang="en-US" dirty="0"/>
          </a:p>
          <a:p>
            <a:r>
              <a:rPr lang="en-US" dirty="0"/>
              <a:t>	Here’s the ribbon representation of it.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176</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&lt;1AOI-complete-no_DNA_1.png&gt;.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Here’s the complete octamer without the</a:t>
            </a:r>
            <a:r>
              <a:rPr lang="en-US" baseline="0" dirty="0"/>
              <a:t> DNA...</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177</a:t>
            </a:fld>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a:t>
            </a:r>
          </a:p>
          <a:p>
            <a:endParaRPr lang="en-US" dirty="0"/>
          </a:p>
          <a:p>
            <a:r>
              <a:rPr lang="en-US" dirty="0"/>
              <a:t>	…and here’s the ribbon representation of that.  Let’s enlarge</a:t>
            </a:r>
            <a:r>
              <a:rPr lang="en-US" baseline="0" dirty="0"/>
              <a:t> and center 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178</a:t>
            </a:fld>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previous slide for specs).   ...and remove all</a:t>
            </a:r>
            <a:r>
              <a:rPr lang="en-US" baseline="0" dirty="0"/>
              <a:t> the varying N-terminal and C-terminal ends, leaving only the octamer core, which is very regular:”...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18</a:t>
            </a:fld>
            <a:endParaRPr lang="en-US" dirty="0"/>
          </a:p>
        </p:txBody>
      </p:sp>
    </p:spTree>
    <p:extLst>
      <p:ext uri="{BB962C8B-B14F-4D97-AF65-F5344CB8AC3E}">
        <p14:creationId xmlns:p14="http://schemas.microsoft.com/office/powerpoint/2010/main" val="125442544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&lt;Octamer_truncated.png&gt;.  Now, as I’ve said, several places in this web site, the octamer consists of two tetramers,</a:t>
            </a:r>
            <a:r>
              <a:rPr lang="en-US" baseline="0" dirty="0"/>
              <a:t> both of which contain one instance of each of the subunit types, that is, H3-H4-H2A-H2B.  These tetramers join together to form the octamer, according to this “inverted V” relationship between the C-termini of their H3 subunits [ANIMATION], as we discussed in Part I of this series.  Let’s now re-visit the two tetramers, which I have referred to as “logical” tetramers, and begin to focus on the geometric relationship between them.</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180</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  This is the a-b-c-d tetramer, that is H3[a], H4[b], H2A[c] and H2B[d].</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181</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  This is the e-f-g-h</a:t>
            </a:r>
            <a:r>
              <a:rPr lang="pt-BR" baseline="0" dirty="0"/>
              <a:t> tetramer.  If you have a good eye for geometry, you may have already noticed the approximate 2-fold axis of symmetry involving this pair of tetramers.  We discussed this axis in a general way in Part I of this series.  Now we’ll look at it very closely, because it’s important to what follows: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182</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&lt;Octamer_truncated.png&gt;</a:t>
            </a:r>
            <a:r>
              <a:rPr lang="en-US" baseline="0" dirty="0"/>
              <a:t>  Here’s the 2-fold axis.  Let’s look at it more closely, because it’s important.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183</a:t>
            </a:fld>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&lt;tetramer_slide_0-7.jpg&gt;  We’ll have to shrink the</a:t>
            </a:r>
            <a:r>
              <a:rPr lang="en-US" baseline="0" dirty="0"/>
              <a:t> octamer a bit to see this.  Now let us separate the two tetramers, so that we can look at them simultaneously, and judge their similarity, or lack it such be the case.  [ANIMATION; tetramers move apart].  OK, now we can see both H3-H4-H2A-H2B tetramers clearly; octamer subunits ABCD are on the right, EFGH on the left.  Let’s now rotate EFGH 180º:</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&lt;tetramer_slide_0-7.jpg&gt;, then &lt;</a:t>
            </a:r>
            <a:r>
              <a:rPr lang="en-US" dirty="0" err="1"/>
              <a:t>tetramer_slide_rotate</a:t>
            </a:r>
            <a:r>
              <a:rPr lang="en-US" dirty="0"/>
              <a:t>[20,40,60,80,100,120,140,160</a:t>
            </a:r>
            <a:r>
              <a:rPr lang="en-US" baseline="0" dirty="0"/>
              <a:t> &amp; </a:t>
            </a:r>
            <a:r>
              <a:rPr lang="en-US" dirty="0"/>
              <a:t>180].jpg&gt;  (EFGH rotates 180º).</a:t>
            </a:r>
            <a:r>
              <a:rPr lang="en-US" baseline="0" dirty="0"/>
              <a:t>  Say:  “In this position, I think you can see that the structures of the two tetramers are quite similar.  As we’re going to see, however, they each lie approximately in a plane, but the two planes are not quite parallel.  Therefore the structures will not be perfectly </a:t>
            </a:r>
            <a:r>
              <a:rPr lang="en-US" baseline="0" dirty="0" err="1"/>
              <a:t>superimposible</a:t>
            </a:r>
            <a:r>
              <a:rPr lang="en-US" baseline="0" dirty="0"/>
              <a:t>, although perhaps we can come close, if we try.  Let’s try:” [CHANGE SLIDE FOR SUPERIMPOSITION]</a:t>
            </a:r>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&lt;tetramer_slide_rotate180.jpg&gt;, then &lt;tetramer_move-back_1-8.jpg&gt;  (EFGH moves to overlap ABCD).  When I performed this exercise in 3D, using Schrodinger</a:t>
            </a:r>
            <a:r>
              <a:rPr lang="en-US" baseline="0" dirty="0"/>
              <a:t> virtual modeling software, I was surprised at how good the fit was.  In PowerPoint we can only move in 2 dimensions, yet the fit is still pretty good.</a:t>
            </a:r>
          </a:p>
          <a:p>
            <a:r>
              <a:rPr lang="en-US" baseline="0" dirty="0"/>
              <a:t>	We have thus determined that these two tetramers have a definite spatial relationship to one another, although we cannot yet take advantage of that, to define a direction for DNA chains to travel.  We will be able to do that, however, after the next step.  It’s now time to look at the Histone Equatorial Plane.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187</a:t>
            </a:fld>
            <a:endParaRPr lang="en-US" dirty="0"/>
          </a:p>
        </p:txBody>
      </p:sp>
    </p:spTree>
    <p:extLst>
      <p:ext uri="{BB962C8B-B14F-4D97-AF65-F5344CB8AC3E}">
        <p14:creationId xmlns:p14="http://schemas.microsoft.com/office/powerpoint/2010/main" val="369791212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“Pink” these paragraphs.</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188</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&lt;octamer_truncated.jpg&gt;  This view, which we have started several discussions from, shall therefore</a:t>
            </a:r>
            <a:r>
              <a:rPr lang="en-US" baseline="0" dirty="0"/>
              <a:t> henceforth be regarded as an axial view, looking down upon the “north pole” of the octamer.  This direction of viewing, which is normal to the computer monitor, corresponds to the z-axis of the various virtual molecular modeling software programs I’ve had the good fortune to be able to use.  Somewhere down this z-axis is the equatorial plane, dividing the octamer into two hemispheres, the “northern” one occupied mainly by subunits a, b, c and d, the “southern” one by subunits e, f, g and h.</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is a summary of the steps necessary to create the new model.  The first step, determination of octamer sites of binding of DNA, is simply a matter of primary structure.  We are going to assume that the existence of highly-basic regions of nucleoprotein implies, in the absence of evidence to the contrary, that those regions bind DNA.  The second step, a search for key protamine-DNA spacings, will be based upon the presumption that (a) the protamine model is correct, and that (b) the particular spacings between DNA-binding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in protamine will be found in histone as well.  With respect to the question of orientation of DNA with respect to the histone octamer core, however, there was no clue up front, and I count it as good fortune that I came upon a structure I refer to as the “Histone Equatorial Plane” which provided a logical answer to that question.  The next step, correction of the length mismatch between H3 and the other histone subunits, proved to be the most difficult problem of all, and the last to be solved.  The last three steps, creation of protein templates, DNA templates, and </a:t>
            </a:r>
            <a:r>
              <a:rPr lang="en-US" sz="1200" kern="1200" dirty="0" err="1">
                <a:solidFill>
                  <a:schemeClr val="tx1"/>
                </a:solidFill>
                <a:latin typeface="+mn-lt"/>
                <a:ea typeface="+mn-ea"/>
                <a:cs typeface="+mn-cs"/>
              </a:rPr>
              <a:t>rotamers</a:t>
            </a:r>
            <a:r>
              <a:rPr lang="en-US" sz="1200" kern="1200" dirty="0">
                <a:solidFill>
                  <a:schemeClr val="tx1"/>
                </a:solidFill>
                <a:latin typeface="+mn-lt"/>
                <a:ea typeface="+mn-ea"/>
                <a:cs typeface="+mn-cs"/>
              </a:rPr>
              <a:t>, were fairly routine modeling chores.</a:t>
            </a:r>
          </a:p>
          <a:p>
            <a:r>
              <a:rPr lang="en-US" sz="1200" kern="1200" dirty="0">
                <a:solidFill>
                  <a:schemeClr val="tx1"/>
                </a:solidFill>
                <a:latin typeface="+mn-lt"/>
                <a:ea typeface="+mn-ea"/>
                <a:cs typeface="+mn-cs"/>
              </a:rPr>
              <a:t>	We’re going to proceed backwards from here on in.  That is, we’ll start by showing the finished model, then go back and explain how it was derived.</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a:t>
            </a:fld>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&lt;octamer_helix1_beta-strands_only.jpg&gt;</a:t>
            </a:r>
          </a:p>
          <a:p>
            <a:r>
              <a:rPr lang="en-US" sz="1200" kern="1200" dirty="0">
                <a:solidFill>
                  <a:schemeClr val="tx1"/>
                </a:solidFill>
                <a:latin typeface="+mn-lt"/>
                <a:ea typeface="+mn-ea"/>
                <a:cs typeface="+mn-cs"/>
              </a:rPr>
              <a:t>	To see this equatorial plane, we shall once again start</a:t>
            </a:r>
            <a:r>
              <a:rPr lang="en-US" sz="1200" kern="1200" baseline="0" dirty="0">
                <a:solidFill>
                  <a:schemeClr val="tx1"/>
                </a:solidFill>
                <a:latin typeface="+mn-lt"/>
                <a:ea typeface="+mn-ea"/>
                <a:cs typeface="+mn-cs"/>
              </a:rPr>
              <a:t> by stripping</a:t>
            </a:r>
            <a:r>
              <a:rPr lang="en-US" sz="1200" kern="1200" dirty="0">
                <a:solidFill>
                  <a:schemeClr val="tx1"/>
                </a:solidFill>
                <a:latin typeface="+mn-lt"/>
                <a:ea typeface="+mn-ea"/>
                <a:cs typeface="+mn-cs"/>
              </a:rPr>
              <a:t> everything away from the octamer core except the most N-terminal of the core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-helices, namely Helix I, and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1 &amp; 2.</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190</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&lt;super_w_n-term-YELLOW.jpg&gt;  Now we’re going to do something we haven’t done before.  We’re going to display the very first, </a:t>
            </a:r>
            <a:r>
              <a:rPr lang="en-US" i="1" dirty="0"/>
              <a:t>i.e., </a:t>
            </a:r>
            <a:r>
              <a:rPr lang="en-US" i="0" dirty="0"/>
              <a:t>most N-terminal</a:t>
            </a:r>
            <a:r>
              <a:rPr lang="en-US" dirty="0"/>
              <a:t> amino acid residue on each Helix I, and highlight that residue in yellow</a:t>
            </a:r>
            <a:r>
              <a:rPr lang="en-US" dirty="0">
                <a:sym typeface="Symbol"/>
              </a:rPr>
              <a:t>.  These residues are what stand between the ordered octamer crystal core, and the</a:t>
            </a:r>
            <a:r>
              <a:rPr lang="en-US" baseline="0" dirty="0">
                <a:sym typeface="Symbol"/>
              </a:rPr>
              <a:t> 8 disordered </a:t>
            </a:r>
            <a:r>
              <a:rPr lang="en-US" dirty="0">
                <a:sym typeface="Symbol"/>
              </a:rPr>
              <a:t>N-termini, which we propose to</a:t>
            </a:r>
            <a:r>
              <a:rPr lang="en-US" baseline="0" dirty="0">
                <a:sym typeface="Symbol"/>
              </a:rPr>
              <a:t> be the main site of DNA binding.  As we shall see, these highlighted residues have the potential to define an orientation for the currently-disordered N-termini, and therefore a direction for the DNA strands, to which the N-termini shall electrostatically bind.</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191</a:t>
            </a:fld>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&lt;super_w_n-term-residues.jpg&gt;  Let’s remove the yellow highlights, and color the</a:t>
            </a:r>
            <a:r>
              <a:rPr lang="en-US" baseline="0" dirty="0"/>
              <a:t> N-terminal residues by atom.</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192</a:t>
            </a:fld>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&lt;super_w_n-term_subunit_labels.jpg&gt;  Just for review, and to keep our bearings, let’s</a:t>
            </a:r>
            <a:r>
              <a:rPr lang="en-US" baseline="0" dirty="0"/>
              <a:t> re-label the subunits...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193</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&lt;super_w_n-term_ALL_labels.jpg&gt;</a:t>
            </a:r>
          </a:p>
          <a:p>
            <a:r>
              <a:rPr lang="en-US" sz="1200" kern="1200" dirty="0">
                <a:solidFill>
                  <a:schemeClr val="tx1"/>
                </a:solidFill>
                <a:latin typeface="+mn-lt"/>
                <a:ea typeface="+mn-ea"/>
                <a:cs typeface="+mn-cs"/>
              </a:rPr>
              <a:t>	Actually, the chemical natures of these residues, as to whether they are basic, acidic, hydrophobic, etc., are less important than their relative positions.  Nevertheless, for completeness, let us review them:</a:t>
            </a:r>
          </a:p>
          <a:p>
            <a:r>
              <a:rPr lang="en-US" sz="1200" kern="1200" dirty="0">
                <a:solidFill>
                  <a:schemeClr val="tx1"/>
                </a:solidFill>
                <a:latin typeface="+mn-lt"/>
                <a:ea typeface="+mn-ea"/>
                <a:cs typeface="+mn-cs"/>
              </a:rPr>
              <a:t>	For H3 — and this is for </a:t>
            </a:r>
            <a:r>
              <a:rPr lang="en-US" sz="1200" i="1" kern="1200" dirty="0">
                <a:solidFill>
                  <a:schemeClr val="tx1"/>
                </a:solidFill>
                <a:latin typeface="+mn-lt"/>
                <a:ea typeface="+mn-ea"/>
                <a:cs typeface="+mn-cs"/>
              </a:rPr>
              <a:t>both </a:t>
            </a:r>
            <a:r>
              <a:rPr lang="en-US" sz="1200" kern="1200" dirty="0">
                <a:solidFill>
                  <a:schemeClr val="tx1"/>
                </a:solidFill>
                <a:latin typeface="+mn-lt"/>
                <a:ea typeface="+mn-ea"/>
                <a:cs typeface="+mn-cs"/>
              </a:rPr>
              <a:t>H3 subunits — the N-terminal </a:t>
            </a:r>
            <a:r>
              <a:rPr lang="en-US" sz="1200" kern="1200" dirty="0" err="1">
                <a:solidFill>
                  <a:schemeClr val="tx1"/>
                </a:solidFill>
                <a:latin typeface="+mn-lt"/>
                <a:ea typeface="+mn-ea"/>
                <a:cs typeface="+mn-cs"/>
              </a:rPr>
              <a:t>aa</a:t>
            </a:r>
            <a:r>
              <a:rPr lang="en-US" sz="1200" kern="1200" dirty="0">
                <a:solidFill>
                  <a:schemeClr val="tx1"/>
                </a:solidFill>
                <a:latin typeface="+mn-lt"/>
                <a:ea typeface="+mn-ea"/>
                <a:cs typeface="+mn-cs"/>
              </a:rPr>
              <a:t> of Helix I is </a:t>
            </a:r>
            <a:r>
              <a:rPr lang="en-US" sz="1200" i="1" kern="1200" dirty="0">
                <a:solidFill>
                  <a:schemeClr val="tx1"/>
                </a:solidFill>
                <a:latin typeface="+mn-lt"/>
                <a:ea typeface="+mn-ea"/>
                <a:cs typeface="+mn-cs"/>
              </a:rPr>
              <a:t>Lysine-64</a:t>
            </a:r>
            <a:r>
              <a:rPr lang="en-US" sz="1200" kern="1200" dirty="0">
                <a:solidFill>
                  <a:schemeClr val="tx1"/>
                </a:solidFill>
                <a:latin typeface="+mn-lt"/>
                <a:ea typeface="+mn-ea"/>
                <a:cs typeface="+mn-cs"/>
              </a:rPr>
              <a:t> [ANIMATION].  Look closely at the white-colored [a] chain, and you should be able to discern the form of the lysine side-chain.  Lysine-64 of the yellow-colored [e] chain is mostly out-of-sight in this view.</a:t>
            </a:r>
          </a:p>
          <a:p>
            <a:r>
              <a:rPr lang="en-US" sz="1200" kern="1200" dirty="0">
                <a:solidFill>
                  <a:schemeClr val="tx1"/>
                </a:solidFill>
                <a:latin typeface="+mn-lt"/>
                <a:ea typeface="+mn-ea"/>
                <a:cs typeface="+mn-cs"/>
              </a:rPr>
              <a:t>	For the H4 subunits, the N-terminal </a:t>
            </a:r>
            <a:r>
              <a:rPr lang="en-US" sz="1200" kern="1200" dirty="0" err="1">
                <a:solidFill>
                  <a:schemeClr val="tx1"/>
                </a:solidFill>
                <a:latin typeface="+mn-lt"/>
                <a:ea typeface="+mn-ea"/>
                <a:cs typeface="+mn-cs"/>
              </a:rPr>
              <a:t>aa</a:t>
            </a:r>
            <a:r>
              <a:rPr lang="en-US" sz="1200" kern="1200" dirty="0">
                <a:solidFill>
                  <a:schemeClr val="tx1"/>
                </a:solidFill>
                <a:latin typeface="+mn-lt"/>
                <a:ea typeface="+mn-ea"/>
                <a:cs typeface="+mn-cs"/>
              </a:rPr>
              <a:t> is </a:t>
            </a:r>
            <a:r>
              <a:rPr lang="en-US" sz="1200" i="1" kern="1200" dirty="0">
                <a:solidFill>
                  <a:schemeClr val="tx1"/>
                </a:solidFill>
                <a:latin typeface="+mn-lt"/>
                <a:ea typeface="+mn-ea"/>
                <a:cs typeface="+mn-cs"/>
              </a:rPr>
              <a:t>Lysine-31</a:t>
            </a:r>
            <a:r>
              <a:rPr lang="en-US" sz="1200" kern="1200" dirty="0">
                <a:solidFill>
                  <a:schemeClr val="tx1"/>
                </a:solidFill>
                <a:latin typeface="+mn-lt"/>
                <a:ea typeface="+mn-ea"/>
                <a:cs typeface="+mn-cs"/>
              </a:rPr>
              <a:t> [ANIMATION].  Both of these lysine side-chains are clearly visible.</a:t>
            </a:r>
          </a:p>
          <a:p>
            <a:r>
              <a:rPr lang="en-US" sz="1200" kern="1200" dirty="0">
                <a:solidFill>
                  <a:schemeClr val="tx1"/>
                </a:solidFill>
                <a:latin typeface="+mn-lt"/>
                <a:ea typeface="+mn-ea"/>
                <a:cs typeface="+mn-cs"/>
              </a:rPr>
              <a:t>	For H2A, the N-terminal </a:t>
            </a:r>
            <a:r>
              <a:rPr lang="en-US" sz="1200" kern="1200" dirty="0" err="1">
                <a:solidFill>
                  <a:schemeClr val="tx1"/>
                </a:solidFill>
                <a:latin typeface="+mn-lt"/>
                <a:ea typeface="+mn-ea"/>
                <a:cs typeface="+mn-cs"/>
              </a:rPr>
              <a:t>aa</a:t>
            </a:r>
            <a:r>
              <a:rPr lang="en-US" sz="1200" kern="1200" dirty="0">
                <a:solidFill>
                  <a:schemeClr val="tx1"/>
                </a:solidFill>
                <a:latin typeface="+mn-lt"/>
                <a:ea typeface="+mn-ea"/>
                <a:cs typeface="+mn-cs"/>
              </a:rPr>
              <a:t> is </a:t>
            </a:r>
            <a:r>
              <a:rPr lang="en-US" sz="1200" i="1" kern="1200" dirty="0">
                <a:solidFill>
                  <a:schemeClr val="tx1"/>
                </a:solidFill>
                <a:latin typeface="+mn-lt"/>
                <a:ea typeface="+mn-ea"/>
                <a:cs typeface="+mn-cs"/>
              </a:rPr>
              <a:t>Glycine-28</a:t>
            </a:r>
            <a:r>
              <a:rPr lang="en-US" sz="1200" kern="1200" dirty="0">
                <a:solidFill>
                  <a:schemeClr val="tx1"/>
                </a:solidFill>
                <a:latin typeface="+mn-lt"/>
                <a:ea typeface="+mn-ea"/>
                <a:cs typeface="+mn-cs"/>
              </a:rPr>
              <a:t> [ANIMATION].  You can see them, but there's not much to see, since </a:t>
            </a:r>
            <a:r>
              <a:rPr lang="en-US" sz="1200" kern="1200" dirty="0" err="1">
                <a:solidFill>
                  <a:schemeClr val="tx1"/>
                </a:solidFill>
                <a:latin typeface="+mn-lt"/>
                <a:ea typeface="+mn-ea"/>
                <a:cs typeface="+mn-cs"/>
              </a:rPr>
              <a:t>glycine</a:t>
            </a:r>
            <a:r>
              <a:rPr lang="en-US" sz="1200" kern="1200" dirty="0">
                <a:solidFill>
                  <a:schemeClr val="tx1"/>
                </a:solidFill>
                <a:latin typeface="+mn-lt"/>
                <a:ea typeface="+mn-ea"/>
                <a:cs typeface="+mn-cs"/>
              </a:rPr>
              <a:t> has no R-group, and, finally,...</a:t>
            </a:r>
          </a:p>
          <a:p>
            <a:r>
              <a:rPr lang="en-US" sz="1200" kern="1200" dirty="0">
                <a:solidFill>
                  <a:schemeClr val="tx1"/>
                </a:solidFill>
                <a:latin typeface="+mn-lt"/>
                <a:ea typeface="+mn-ea"/>
                <a:cs typeface="+mn-cs"/>
              </a:rPr>
              <a:t>	...for H2B, the N-terminal </a:t>
            </a:r>
            <a:r>
              <a:rPr lang="en-US" sz="1200" kern="1200" dirty="0" err="1">
                <a:solidFill>
                  <a:schemeClr val="tx1"/>
                </a:solidFill>
                <a:latin typeface="+mn-lt"/>
                <a:ea typeface="+mn-ea"/>
                <a:cs typeface="+mn-cs"/>
              </a:rPr>
              <a:t>aa</a:t>
            </a:r>
            <a:r>
              <a:rPr lang="en-US" sz="1200" kern="1200" dirty="0">
                <a:solidFill>
                  <a:schemeClr val="tx1"/>
                </a:solidFill>
                <a:latin typeface="+mn-lt"/>
                <a:ea typeface="+mn-ea"/>
                <a:cs typeface="+mn-cs"/>
              </a:rPr>
              <a:t> is </a:t>
            </a:r>
            <a:r>
              <a:rPr lang="en-US" sz="1200" i="1" kern="1200" dirty="0">
                <a:solidFill>
                  <a:schemeClr val="tx1"/>
                </a:solidFill>
                <a:latin typeface="+mn-lt"/>
                <a:ea typeface="+mn-ea"/>
                <a:cs typeface="+mn-cs"/>
              </a:rPr>
              <a:t>Alanine-35</a:t>
            </a:r>
            <a:r>
              <a:rPr lang="en-US" sz="1200" kern="1200" dirty="0">
                <a:solidFill>
                  <a:schemeClr val="tx1"/>
                </a:solidFill>
                <a:latin typeface="+mn-lt"/>
                <a:ea typeface="+mn-ea"/>
                <a:cs typeface="+mn-cs"/>
              </a:rPr>
              <a:t> [ANIMATION].  Alanine-35 for the pink [h] chain is just about discernible, but Alanine-35 for the blue-colored [g] chain is on the </a:t>
            </a:r>
            <a:r>
              <a:rPr lang="en-US" sz="1200" i="1" kern="1200" dirty="0">
                <a:solidFill>
                  <a:schemeClr val="tx1"/>
                </a:solidFill>
                <a:latin typeface="+mn-lt"/>
                <a:ea typeface="+mn-ea"/>
                <a:cs typeface="+mn-cs"/>
              </a:rPr>
              <a:t>other side, </a:t>
            </a:r>
            <a:r>
              <a:rPr lang="en-US" sz="1200" kern="1200" dirty="0">
                <a:solidFill>
                  <a:schemeClr val="tx1"/>
                </a:solidFill>
                <a:latin typeface="+mn-lt"/>
                <a:ea typeface="+mn-ea"/>
                <a:cs typeface="+mn-cs"/>
              </a:rPr>
              <a:t>and is barely visible in this view.</a:t>
            </a:r>
          </a:p>
          <a:p>
            <a:r>
              <a:rPr lang="en-US" sz="1200" kern="1200" dirty="0">
                <a:solidFill>
                  <a:schemeClr val="tx1"/>
                </a:solidFill>
                <a:latin typeface="+mn-lt"/>
                <a:ea typeface="+mn-ea"/>
                <a:cs typeface="+mn-cs"/>
              </a:rPr>
              <a:t>	By the way, you may have noticed that the Helix I N-terminal residue numbers for 3-out-of-4 of these subunits are about 30, but for H3, the N-terminal residue number is Lysine-64, which is twice as high.  I’ve made mention of this length discrepancy before, but we will soon be in a position to account for it.</a:t>
            </a:r>
          </a:p>
          <a:p>
            <a:r>
              <a:rPr lang="en-US" sz="1200" kern="1200" dirty="0">
                <a:solidFill>
                  <a:schemeClr val="tx1"/>
                </a:solidFill>
                <a:latin typeface="+mn-lt"/>
                <a:ea typeface="+mn-ea"/>
                <a:cs typeface="+mn-cs"/>
              </a:rPr>
              <a:t>	For now, let's continue with our study of these Helix I N-terminal residues.  We don't need the labels anymore, so let's remove them…</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194</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&lt;super_w_n-term-residues.jpg&gt;</a:t>
            </a:r>
          </a:p>
          <a:p>
            <a:r>
              <a:rPr lang="en-US" sz="1200" kern="1200" dirty="0">
                <a:solidFill>
                  <a:schemeClr val="tx1"/>
                </a:solidFill>
                <a:latin typeface="+mn-lt"/>
                <a:ea typeface="+mn-ea"/>
                <a:cs typeface="+mn-cs"/>
              </a:rPr>
              <a:t>	OK, we're back to our previous view.  Let's focus now on the N-terminal residues of the a-b-c-d tetramer.  As I said above, it's not so important what the chemical natures of these residues are, as to whether they are basic, acidic, or hydrophobic, but a very interesting fact emerges when we connect their </a:t>
            </a:r>
            <a:r>
              <a:rPr lang="en-US" sz="1200" i="1" kern="1200" dirty="0">
                <a:solidFill>
                  <a:schemeClr val="tx1"/>
                </a:solidFill>
                <a:latin typeface="+mn-lt"/>
                <a:ea typeface="+mn-ea"/>
                <a:cs typeface="+mn-cs"/>
              </a:rPr>
              <a:t>alpha carbon atoms...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195</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&lt;super_w_n-term_and_ABCD-plane.jpg&gt;  Although it cannot be rigorously demonstrated from this viewing angle, it is perhaps evident,</a:t>
            </a:r>
            <a:r>
              <a:rPr lang="en-US" baseline="0" dirty="0"/>
              <a:t> even in this 2-dimensional drawing, that these 4 atoms lie pretty much in the same plane.  I stumbled across this quite by accident, and immediately realized its significance for the N-terminal DNA binding mechanism I shall present shortly.  The next thing I did was examine the other tetramer, the e-f-g-h tetramer:  (next slide)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196</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&lt;super_w_n-term_and_EFGH-plane.jpg&gt;  Not surprisingly, the</a:t>
            </a:r>
            <a:r>
              <a:rPr lang="en-US" baseline="0" dirty="0"/>
              <a:t> alpha carbons atoms of the most N-terminal residues of Helix I of the e-f-g-h tetramer collectively defined a similar-looking plane.  Were these planes co-planar with one another?  The answer proved to be “Not exactly”.  But close.  Let’s take a look:</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197</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&lt;equatorial0.jpg&gt;</a:t>
            </a:r>
          </a:p>
          <a:p>
            <a:r>
              <a:rPr lang="en-US" dirty="0"/>
              <a:t>	</a:t>
            </a:r>
            <a:r>
              <a:rPr lang="en-US" sz="1200" kern="1200" dirty="0">
                <a:solidFill>
                  <a:schemeClr val="tx1"/>
                </a:solidFill>
                <a:latin typeface="+mn-lt"/>
                <a:ea typeface="+mn-ea"/>
                <a:cs typeface="+mn-cs"/>
              </a:rPr>
              <a:t>Here are the two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-carbon-defined planes, looking very much, from this viewing angle at least, as if they are the same plane.  But are they?  We'll need to rotate the structure to know that with certainty:</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198</a:t>
            </a:fld>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&lt;equatorial0,2,4,6,8,10,12,14,16,18.jpg&gt; (the odd-#’d </a:t>
            </a:r>
            <a:r>
              <a:rPr lang="en-US" dirty="0" err="1"/>
              <a:t>jpg’s</a:t>
            </a:r>
            <a:r>
              <a:rPr lang="en-US" dirty="0"/>
              <a:t> are in the *.psd</a:t>
            </a:r>
            <a:r>
              <a:rPr lang="en-US" baseline="0" dirty="0"/>
              <a:t> file, but are not really necessary).</a:t>
            </a:r>
          </a:p>
          <a:p>
            <a:r>
              <a:rPr lang="en-US" baseline="0" dirty="0"/>
              <a:t>	</a:t>
            </a:r>
            <a:r>
              <a:rPr lang="en-US" sz="1200" kern="1200" dirty="0">
                <a:solidFill>
                  <a:schemeClr val="tx1"/>
                </a:solidFill>
                <a:latin typeface="+mn-lt"/>
                <a:ea typeface="+mn-ea"/>
                <a:cs typeface="+mn-cs"/>
              </a:rPr>
              <a:t>[SAY AS OCTAMER ROTATES] Let us therefore rotate the octamer 90º.  I've installed on of my mini-coordinate-axes, in case there's any ambiguity as to the direction of rotation.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a:t>
            </a:fld>
            <a:endParaRPr lang="en-US" dirty="0"/>
          </a:p>
        </p:txBody>
      </p:sp>
    </p:spTree>
    <p:extLst>
      <p:ext uri="{BB962C8B-B14F-4D97-AF65-F5344CB8AC3E}">
        <p14:creationId xmlns:p14="http://schemas.microsoft.com/office/powerpoint/2010/main" val="778334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latin typeface="+mn-lt"/>
                <a:ea typeface="+mn-ea"/>
                <a:cs typeface="+mn-cs"/>
              </a:rPr>
              <a:t>&lt;Octamer_w_DNA_perspective.jpg&gt;, &lt;2-octamer_closeup.jpg&gt;, &lt;3bna-new-168-pixels.gif&gt;, &lt;wu-cdef-168-pixels.gif.</a:t>
            </a:r>
          </a:p>
          <a:p>
            <a:r>
              <a:rPr lang="en-US" sz="1200" kern="1200" dirty="0">
                <a:solidFill>
                  <a:schemeClr val="tx1"/>
                </a:solidFill>
                <a:latin typeface="+mn-lt"/>
                <a:ea typeface="+mn-ea"/>
                <a:cs typeface="+mn-cs"/>
              </a:rPr>
              <a:t>	THIS IS AN AXIAL VIEW OF THE STRUCTURE WE SHALL PROPOSE.  Because this is also the view of the octamer core shown in the Luger </a:t>
            </a:r>
            <a:r>
              <a:rPr lang="en-US" sz="1200" i="1" kern="1200" dirty="0">
                <a:solidFill>
                  <a:schemeClr val="tx1"/>
                </a:solidFill>
                <a:latin typeface="+mn-lt"/>
                <a:ea typeface="+mn-ea"/>
                <a:cs typeface="+mn-cs"/>
              </a:rPr>
              <a:t>et al </a:t>
            </a:r>
            <a:r>
              <a:rPr lang="en-US" sz="1200" kern="1200" dirty="0">
                <a:solidFill>
                  <a:schemeClr val="tx1"/>
                </a:solidFill>
                <a:latin typeface="+mn-lt"/>
                <a:ea typeface="+mn-ea"/>
                <a:cs typeface="+mn-cs"/>
              </a:rPr>
              <a:t>Protein Databank entry (and that, again, is accession #1aoi), this is therefore a view from which many deliberations will begin, wherefore I have taken to referring to this particular view as “root position” (which is actually a term I have borrowed from music).  In part I of this slide series, I generally referred to this same position as being a "frontal view", but in the current presentation, I have come to prefer "root position" because this well generally be treated as more of a "top view" than a "frontal view".</a:t>
            </a:r>
          </a:p>
          <a:p>
            <a:r>
              <a:rPr lang="en-US" sz="1200" kern="1200" dirty="0">
                <a:solidFill>
                  <a:schemeClr val="tx1"/>
                </a:solidFill>
                <a:latin typeface="+mn-lt"/>
                <a:ea typeface="+mn-ea"/>
                <a:cs typeface="+mn-cs"/>
              </a:rPr>
              <a:t>	The core structure, taken directly from the Luger </a:t>
            </a:r>
            <a:r>
              <a:rPr lang="en-US" sz="1200" i="1" kern="1200" dirty="0">
                <a:solidFill>
                  <a:schemeClr val="tx1"/>
                </a:solidFill>
                <a:latin typeface="+mn-lt"/>
                <a:ea typeface="+mn-ea"/>
                <a:cs typeface="+mn-cs"/>
              </a:rPr>
              <a:t>et al </a:t>
            </a:r>
            <a:r>
              <a:rPr lang="en-US" sz="1200" kern="1200" dirty="0">
                <a:solidFill>
                  <a:schemeClr val="tx1"/>
                </a:solidFill>
                <a:latin typeface="+mn-lt"/>
                <a:ea typeface="+mn-ea"/>
                <a:cs typeface="+mn-cs"/>
              </a:rPr>
              <a:t>PDB file, has been left almost entirely untouched, but the eight N-terminal strands, formerly unstructured, are, in this modified model, </a:t>
            </a:r>
            <a:r>
              <a:rPr lang="en-US" sz="1200" i="1" kern="1200" dirty="0">
                <a:solidFill>
                  <a:schemeClr val="tx1"/>
                </a:solidFill>
                <a:latin typeface="+mn-lt"/>
                <a:ea typeface="+mn-ea"/>
                <a:cs typeface="+mn-cs"/>
              </a:rPr>
              <a:t>highly</a:t>
            </a:r>
            <a:r>
              <a:rPr lang="en-US" sz="1200" kern="1200" dirty="0">
                <a:solidFill>
                  <a:schemeClr val="tx1"/>
                </a:solidFill>
                <a:latin typeface="+mn-lt"/>
                <a:ea typeface="+mn-ea"/>
                <a:cs typeface="+mn-cs"/>
              </a:rPr>
              <a:t>-structured.  No longer random coils, here, each one is now a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potentially able to form a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with a neighboring nucleosome.  Each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complexes with DNA through charge interactions between the positively-charged basic Lys/</a:t>
            </a:r>
            <a:r>
              <a:rPr lang="en-US" sz="1200" kern="1200" dirty="0" err="1">
                <a:solidFill>
                  <a:schemeClr val="tx1"/>
                </a:solidFill>
                <a:latin typeface="+mn-lt"/>
                <a:ea typeface="+mn-ea"/>
                <a:cs typeface="+mn-cs"/>
              </a:rPr>
              <a:t>Arg</a:t>
            </a:r>
            <a:r>
              <a:rPr lang="en-US" sz="1200" kern="1200" dirty="0">
                <a:solidFill>
                  <a:schemeClr val="tx1"/>
                </a:solidFill>
                <a:latin typeface="+mn-lt"/>
                <a:ea typeface="+mn-ea"/>
                <a:cs typeface="+mn-cs"/>
              </a:rPr>
              <a:t> residues of the protein, and the negatively-charged phosphate groups of DNA. </a:t>
            </a:r>
          </a:p>
          <a:p>
            <a:r>
              <a:rPr lang="en-US" sz="1200" kern="1200" dirty="0">
                <a:solidFill>
                  <a:schemeClr val="tx1"/>
                </a:solidFill>
                <a:latin typeface="+mn-lt"/>
                <a:ea typeface="+mn-ea"/>
                <a:cs typeface="+mn-cs"/>
              </a:rPr>
              <a:t>	The problem in modeling the DNA is exactly the same one we had with protamine:  there is simply no way to model the N-termini as DNA-binding domains if we assume the Watson-Crick structure pertains to the human somatic cell nucleus.  If, however, we assume the structure for DNA that almost surely exists in the human </a:t>
            </a:r>
            <a:r>
              <a:rPr lang="en-US" sz="1200" i="1" kern="1200" dirty="0">
                <a:solidFill>
                  <a:schemeClr val="tx1"/>
                </a:solidFill>
                <a:latin typeface="+mn-lt"/>
                <a:ea typeface="+mn-ea"/>
                <a:cs typeface="+mn-cs"/>
              </a:rPr>
              <a:t>sperm</a:t>
            </a:r>
            <a:r>
              <a:rPr lang="en-US" sz="1200" kern="1200" dirty="0">
                <a:solidFill>
                  <a:schemeClr val="tx1"/>
                </a:solidFill>
                <a:latin typeface="+mn-lt"/>
                <a:ea typeface="+mn-ea"/>
                <a:cs typeface="+mn-cs"/>
              </a:rPr>
              <a:t> cell nucleus, where the only significant DNA-binding protein is protamine, then the task here, of moving the DNA out of the superhelical ramp, and into the N-terminal region, is reduced from one of unimaginable difficulty, to one of relative simplicity, requiring only the ironing out of a few details.  This slide shows the final result.  The remainder of this presentation will merely show how this structure was derived.</a:t>
            </a:r>
          </a:p>
          <a:p>
            <a:r>
              <a:rPr lang="en-US" sz="1200" kern="1200" dirty="0">
                <a:solidFill>
                  <a:schemeClr val="tx1"/>
                </a:solidFill>
                <a:latin typeface="+mn-lt"/>
                <a:ea typeface="+mn-ea"/>
                <a:cs typeface="+mn-cs"/>
              </a:rPr>
              <a:t>      I should say at the outset that this is not a perfect model, but it’s as far as I have been able to take it, in accordance with the limitations placed upon us by our current concepts of the histone core structure. </a:t>
            </a:r>
          </a:p>
          <a:p>
            <a:r>
              <a:rPr lang="en-US" sz="1200" kern="1200" dirty="0">
                <a:solidFill>
                  <a:schemeClr val="tx1"/>
                </a:solidFill>
                <a:latin typeface="+mn-lt"/>
                <a:ea typeface="+mn-ea"/>
                <a:cs typeface="+mn-cs"/>
              </a:rPr>
              <a:t>	Let us begin to look at some of the details.  The N-termini are those curved structures, one of which is now indicated by an arrow [ANIMATION ].  Note that there are two such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in each of the four quadrants of the nucleosome; 8 in all; corresponding to the 8 subunits of the histone octamer.</a:t>
            </a:r>
          </a:p>
          <a:p>
            <a:r>
              <a:rPr lang="en-US" sz="1200" kern="1200" dirty="0">
                <a:solidFill>
                  <a:schemeClr val="tx1"/>
                </a:solidFill>
                <a:latin typeface="+mn-lt"/>
                <a:ea typeface="+mn-ea"/>
                <a:cs typeface="+mn-cs"/>
              </a:rPr>
              <a:t>	The DNA is the “X”-shaped figures [ANIMATION], between the paired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This species of tetraplex structure is described in great detail in the accompanying slide show entitled “The Probable Structure of the Protamine-DNA Complex”, right here on this web site, but we shall nevertheless review its basic features again here, in a few moments, for the benefit of those who can’t, or </a:t>
            </a:r>
            <a:r>
              <a:rPr lang="en-US" sz="1200" i="1" kern="1200" dirty="0">
                <a:solidFill>
                  <a:schemeClr val="tx1"/>
                </a:solidFill>
                <a:latin typeface="+mn-lt"/>
                <a:ea typeface="+mn-ea"/>
                <a:cs typeface="+mn-cs"/>
              </a:rPr>
              <a:t>won’t </a:t>
            </a:r>
            <a:r>
              <a:rPr lang="en-US" sz="1200" kern="1200" dirty="0">
                <a:solidFill>
                  <a:schemeClr val="tx1"/>
                </a:solidFill>
                <a:latin typeface="+mn-lt"/>
                <a:ea typeface="+mn-ea"/>
                <a:cs typeface="+mn-cs"/>
              </a:rPr>
              <a:t>watch the protamine presentation.</a:t>
            </a:r>
          </a:p>
          <a:p>
            <a:r>
              <a:rPr lang="en-US" sz="1200" kern="1200" dirty="0">
                <a:solidFill>
                  <a:schemeClr val="tx1"/>
                </a:solidFill>
                <a:latin typeface="+mn-lt"/>
                <a:ea typeface="+mn-ea"/>
                <a:cs typeface="+mn-cs"/>
              </a:rPr>
              <a:t>	The picture shown in the current slide is, obviously, a composite picture.  The histone core is portrayed only as ribbons, because the atomic details of the core were fully dealt with in Part I, and need not be repeated here.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and their associated DNA, however, are portrayed as atomic models, because these reveal the details which will be necessary, if we are to </a:t>
            </a:r>
            <a:r>
              <a:rPr lang="en-US" sz="1200" i="1" kern="1200" dirty="0">
                <a:solidFill>
                  <a:schemeClr val="tx1"/>
                </a:solidFill>
                <a:latin typeface="+mn-lt"/>
                <a:ea typeface="+mn-ea"/>
                <a:cs typeface="+mn-cs"/>
              </a:rPr>
              <a:t>comprehend</a:t>
            </a:r>
            <a:r>
              <a:rPr lang="en-US" sz="1200" kern="1200" dirty="0">
                <a:solidFill>
                  <a:schemeClr val="tx1"/>
                </a:solidFill>
                <a:latin typeface="+mn-lt"/>
                <a:ea typeface="+mn-ea"/>
                <a:cs typeface="+mn-cs"/>
              </a:rPr>
              <a:t> this structure. </a:t>
            </a:r>
          </a:p>
          <a:p>
            <a:r>
              <a:rPr lang="en-US" sz="1200" kern="1200" dirty="0">
                <a:solidFill>
                  <a:schemeClr val="tx1"/>
                </a:solidFill>
                <a:latin typeface="+mn-lt"/>
                <a:ea typeface="+mn-ea"/>
                <a:cs typeface="+mn-cs"/>
              </a:rPr>
              <a:t>	The four quadrants of the model are shown in what is called “non-perspective” view, courtesy of Schrodinger Maestro, a virtual modeling program which has the ability to portray vertical columns as if they were cross-sections through the middle of the column (and you’ll see how this </a:t>
            </a:r>
            <a:r>
              <a:rPr lang="en-US" sz="1200" i="1" kern="1200" dirty="0">
                <a:solidFill>
                  <a:schemeClr val="tx1"/>
                </a:solidFill>
                <a:latin typeface="+mn-lt"/>
                <a:ea typeface="+mn-ea"/>
                <a:cs typeface="+mn-cs"/>
              </a:rPr>
              <a:t>non</a:t>
            </a:r>
            <a:r>
              <a:rPr lang="en-US" sz="1200" kern="1200" dirty="0">
                <a:solidFill>
                  <a:schemeClr val="tx1"/>
                </a:solidFill>
                <a:latin typeface="+mn-lt"/>
                <a:ea typeface="+mn-ea"/>
                <a:cs typeface="+mn-cs"/>
              </a:rPr>
              <a:t>-perspective view differs from </a:t>
            </a:r>
            <a:r>
              <a:rPr lang="en-US" sz="1200" i="1" kern="1200" dirty="0">
                <a:solidFill>
                  <a:schemeClr val="tx1"/>
                </a:solidFill>
                <a:latin typeface="+mn-lt"/>
                <a:ea typeface="+mn-ea"/>
                <a:cs typeface="+mn-cs"/>
              </a:rPr>
              <a:t>perspective</a:t>
            </a:r>
            <a:r>
              <a:rPr lang="en-US" sz="1200" kern="1200" dirty="0">
                <a:solidFill>
                  <a:schemeClr val="tx1"/>
                </a:solidFill>
                <a:latin typeface="+mn-lt"/>
                <a:ea typeface="+mn-ea"/>
                <a:cs typeface="+mn-cs"/>
              </a:rPr>
              <a:t> view a few slides down).</a:t>
            </a:r>
          </a:p>
          <a:p>
            <a:r>
              <a:rPr lang="en-US" sz="1200" kern="1200" dirty="0">
                <a:solidFill>
                  <a:schemeClr val="tx1"/>
                </a:solidFill>
                <a:latin typeface="+mn-lt"/>
                <a:ea typeface="+mn-ea"/>
                <a:cs typeface="+mn-cs"/>
              </a:rPr>
              <a:t>Later on I’ll show you exactly and precisely how this structure was derived.  For now, however, let’s just look at its general features, so you’ll have at least some preliminary orientation for the discussion that follows.  Let’s start by isolating one of the four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-strand/DNA complexes, and rotating that one, so we can comprehend what it might look like in 3 dimensions.  The corner quadrant which is labeled here is the dwelling place of histone subunits H2A and H2B, specifically the [c] and [d] chains:</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20</a:t>
            </a:fld>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&lt;equatorial_18.jpg&gt;</a:t>
            </a:r>
          </a:p>
          <a:p>
            <a:r>
              <a:rPr lang="en-US" sz="1200" kern="1200" dirty="0">
                <a:solidFill>
                  <a:schemeClr val="tx1"/>
                </a:solidFill>
                <a:latin typeface="+mn-lt"/>
                <a:ea typeface="+mn-ea"/>
                <a:cs typeface="+mn-cs"/>
              </a:rPr>
              <a:t>	Since we rotated to the left, </a:t>
            </a:r>
            <a:r>
              <a:rPr lang="en-US" sz="1200" i="1" kern="1200" dirty="0">
                <a:solidFill>
                  <a:schemeClr val="tx1"/>
                </a:solidFill>
                <a:latin typeface="+mn-lt"/>
                <a:ea typeface="+mn-ea"/>
                <a:cs typeface="+mn-cs"/>
              </a:rPr>
              <a:t>i.e., </a:t>
            </a:r>
            <a:r>
              <a:rPr lang="en-US" sz="1200" kern="1200" dirty="0">
                <a:solidFill>
                  <a:schemeClr val="tx1"/>
                </a:solidFill>
                <a:latin typeface="+mn-lt"/>
                <a:ea typeface="+mn-ea"/>
                <a:cs typeface="+mn-cs"/>
              </a:rPr>
              <a:t>in the negative-y-axis sense, the “north pole” of our octamer, which was facing us directly before, is now on the left [ANIMATION – LABEL], the south on the right [ANIMATION – LABEL].  From this perspective, we can see several things.  First of all, the surfaces defined by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-carbon atoms of the a-b-c-d and e-f-g-h tetramers are not perfectly flat after all, but kinked.  Yet they are close to being true planes, wherefore they </a:t>
            </a:r>
            <a:r>
              <a:rPr lang="en-US" sz="1200" i="1" kern="1200" dirty="0">
                <a:solidFill>
                  <a:schemeClr val="tx1"/>
                </a:solidFill>
                <a:latin typeface="+mn-lt"/>
                <a:ea typeface="+mn-ea"/>
                <a:cs typeface="+mn-cs"/>
              </a:rPr>
              <a:t>almost </a:t>
            </a:r>
            <a:r>
              <a:rPr lang="en-US" sz="1200" kern="1200" dirty="0">
                <a:solidFill>
                  <a:schemeClr val="tx1"/>
                </a:solidFill>
                <a:latin typeface="+mn-lt"/>
                <a:ea typeface="+mn-ea"/>
                <a:cs typeface="+mn-cs"/>
              </a:rPr>
              <a:t>disappear when viewed from the side like this.  Secondly, we see that the two tetramer planes are very close to being parallel to one another.  Although the deviation from parallel-</a:t>
            </a:r>
            <a:r>
              <a:rPr lang="en-US" sz="1200" kern="1200" dirty="0" err="1">
                <a:solidFill>
                  <a:schemeClr val="tx1"/>
                </a:solidFill>
                <a:latin typeface="+mn-lt"/>
                <a:ea typeface="+mn-ea"/>
                <a:cs typeface="+mn-cs"/>
              </a:rPr>
              <a:t>ness</a:t>
            </a:r>
            <a:r>
              <a:rPr lang="en-US" sz="1200" kern="1200" dirty="0">
                <a:solidFill>
                  <a:schemeClr val="tx1"/>
                </a:solidFill>
                <a:latin typeface="+mn-lt"/>
                <a:ea typeface="+mn-ea"/>
                <a:cs typeface="+mn-cs"/>
              </a:rPr>
              <a:t> cannot be precisely defined, because of the complexity of the shapes involved, I think you can see that it’s only a few degrees.</a:t>
            </a:r>
          </a:p>
          <a:p>
            <a:r>
              <a:rPr lang="en-US" sz="1200" kern="1200" dirty="0">
                <a:solidFill>
                  <a:schemeClr val="tx1"/>
                </a:solidFill>
                <a:latin typeface="+mn-lt"/>
                <a:ea typeface="+mn-ea"/>
                <a:cs typeface="+mn-cs"/>
              </a:rPr>
              <a:t>	Can we not therefore define an equatorial plane, dividing the octamer into the tetrameric equivalent of two hemispheres; the a-b-c-d tetramer at the “north”, and the e-f-g-h tetramer  at the “south”?</a:t>
            </a:r>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200</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&lt;equatorial_18_w_bifurcating-plane.jpg&gt;, &lt;equatorial_18_w_bifurcating-ABCD.jpg&gt;, &lt;equatorial_18_w_bifurcating-EFGH.jpg&gt;</a:t>
            </a:r>
          </a:p>
          <a:p>
            <a:r>
              <a:rPr lang="en-US" sz="1200" kern="1200" dirty="0">
                <a:solidFill>
                  <a:schemeClr val="tx1"/>
                </a:solidFill>
                <a:latin typeface="+mn-lt"/>
                <a:ea typeface="+mn-ea"/>
                <a:cs typeface="+mn-cs"/>
              </a:rPr>
              <a:t>	Here is just such a plane [ANIMATION – LET THE "NORTH" AND "SOUTH" LABELS COME IN </a:t>
            </a:r>
            <a:r>
              <a:rPr lang="en-US" sz="1200" i="1" kern="1200" dirty="0">
                <a:solidFill>
                  <a:schemeClr val="tx1"/>
                </a:solidFill>
                <a:latin typeface="+mn-lt"/>
                <a:ea typeface="+mn-ea"/>
                <a:cs typeface="+mn-cs"/>
              </a:rPr>
              <a:t>WITHOUT COMMENT]</a:t>
            </a:r>
            <a:r>
              <a:rPr lang="en-US" sz="1200" kern="1200" dirty="0">
                <a:solidFill>
                  <a:schemeClr val="tx1"/>
                </a:solidFill>
                <a:latin typeface="+mn-lt"/>
                <a:ea typeface="+mn-ea"/>
                <a:cs typeface="+mn-cs"/>
              </a:rPr>
              <a:t>.  To the "north“ of this purple</a:t>
            </a:r>
            <a:r>
              <a:rPr lang="en-US" sz="1200" kern="1200" baseline="0" dirty="0">
                <a:solidFill>
                  <a:schemeClr val="tx1"/>
                </a:solidFill>
                <a:latin typeface="+mn-lt"/>
                <a:ea typeface="+mn-ea"/>
                <a:cs typeface="+mn-cs"/>
              </a:rPr>
              <a:t> plane</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i.e., </a:t>
            </a:r>
            <a:r>
              <a:rPr lang="en-US" sz="1200" kern="1200" dirty="0">
                <a:solidFill>
                  <a:schemeClr val="tx1"/>
                </a:solidFill>
                <a:latin typeface="+mn-lt"/>
                <a:ea typeface="+mn-ea"/>
                <a:cs typeface="+mn-cs"/>
              </a:rPr>
              <a:t>the left in this view, is the a-b-c-d tetramer [ANIMATION – SOUTH IS </a:t>
            </a:r>
            <a:r>
              <a:rPr lang="en-US" sz="1200" i="1" kern="1200" dirty="0">
                <a:solidFill>
                  <a:schemeClr val="tx1"/>
                </a:solidFill>
                <a:latin typeface="+mn-lt"/>
                <a:ea typeface="+mn-ea"/>
                <a:cs typeface="+mn-cs"/>
              </a:rPr>
              <a:t>REMOVED]</a:t>
            </a:r>
            <a:r>
              <a:rPr lang="en-US" sz="1200" kern="1200" dirty="0">
                <a:solidFill>
                  <a:schemeClr val="tx1"/>
                </a:solidFill>
                <a:latin typeface="+mn-lt"/>
                <a:ea typeface="+mn-ea"/>
                <a:cs typeface="+mn-cs"/>
              </a:rPr>
              <a:t>, and to the  "south", at the right, is the e-f-g-h tetramer [ANIMATION – NORTH </a:t>
            </a:r>
            <a:r>
              <a:rPr lang="en-US" sz="1200" i="1" kern="1200" dirty="0">
                <a:solidFill>
                  <a:schemeClr val="tx1"/>
                </a:solidFill>
                <a:latin typeface="+mn-lt"/>
                <a:ea typeface="+mn-ea"/>
                <a:cs typeface="+mn-cs"/>
              </a:rPr>
              <a:t>REMOVED]</a:t>
            </a:r>
            <a:r>
              <a:rPr lang="en-US" sz="1200" kern="120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201</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&lt;equatorial0,2,4,6,8,10,12,14,16,18.jpg&gt; (the view rewinds back to “root position”</a:t>
            </a:r>
            <a:r>
              <a:rPr lang="en-US" baseline="0" dirty="0"/>
              <a:t>).  OK, let’s rewind back to our root position.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202</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&lt;equatorial0.jpg&gt;  [last frame of the previous slide]</a:t>
            </a:r>
          </a:p>
          <a:p>
            <a:r>
              <a:rPr lang="en-US" sz="1200" kern="1200" dirty="0">
                <a:solidFill>
                  <a:schemeClr val="tx1"/>
                </a:solidFill>
                <a:latin typeface="+mn-lt"/>
                <a:ea typeface="+mn-ea"/>
                <a:cs typeface="+mn-cs"/>
              </a:rPr>
              <a:t>	The object of this exercise, of defining a “histone equatorial plane”, is to create a logical basis for orientation of the binding of DNA to the 8 subunit N-termini, whose locations are now indicated by yellow stars [ANIMATION].</a:t>
            </a:r>
          </a:p>
          <a:p>
            <a:r>
              <a:rPr lang="en-US" sz="1200" kern="1200" dirty="0">
                <a:solidFill>
                  <a:schemeClr val="tx1"/>
                </a:solidFill>
                <a:latin typeface="+mn-lt"/>
                <a:ea typeface="+mn-ea"/>
                <a:cs typeface="+mn-cs"/>
              </a:rPr>
              <a:t>	If we simply assume, as common sense in any event would predict, that there will be similar joining geometries connecting Helix I to the N-termini of each histone subunit, then the N-termini, instead of pointing every which way, as they do in the currently-accepted model, could all be oriented in parallel with each other, each bearing a DNA strand or strands, each of which would therefore also be logically oriented </a:t>
            </a:r>
            <a:r>
              <a:rPr lang="en-US" sz="1200" kern="1200" dirty="0" err="1">
                <a:solidFill>
                  <a:schemeClr val="tx1"/>
                </a:solidFill>
                <a:latin typeface="+mn-lt"/>
                <a:ea typeface="+mn-ea"/>
                <a:cs typeface="+mn-cs"/>
              </a:rPr>
              <a:t>wrt</a:t>
            </a:r>
            <a:r>
              <a:rPr lang="en-US" sz="1200" kern="1200" dirty="0">
                <a:solidFill>
                  <a:schemeClr val="tx1"/>
                </a:solidFill>
                <a:latin typeface="+mn-lt"/>
                <a:ea typeface="+mn-ea"/>
                <a:cs typeface="+mn-cs"/>
              </a:rPr>
              <a:t> the nuclear space.</a:t>
            </a:r>
          </a:p>
          <a:p>
            <a:r>
              <a:rPr lang="en-US" sz="1200" kern="1200" dirty="0">
                <a:solidFill>
                  <a:schemeClr val="tx1"/>
                </a:solidFill>
                <a:latin typeface="+mn-lt"/>
                <a:ea typeface="+mn-ea"/>
                <a:cs typeface="+mn-cs"/>
              </a:rPr>
              <a:t>	That, in fact, is precisely what we are going to assume.  We shall assume furthermore that the logical direction of these N-termini and associated DNA strands will be approximately normal to the plane of the computer screen, since that accords with the orientation of the histone equatorial plane, and thereby avoids collisions of DNA strands, either with other DNA strands, or with the octamer core.</a:t>
            </a:r>
          </a:p>
          <a:p>
            <a:r>
              <a:rPr lang="en-US" sz="1200" kern="1200" dirty="0">
                <a:solidFill>
                  <a:schemeClr val="tx1"/>
                </a:solidFill>
                <a:latin typeface="+mn-lt"/>
                <a:ea typeface="+mn-ea"/>
                <a:cs typeface="+mn-cs"/>
              </a:rPr>
              <a:t>      What would be the distances between adjacent histone subunit N-termini, in the positions indicated by the yellow stars?  Let’s find out.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203</a:t>
            </a:fld>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204</a:t>
            </a:fld>
            <a:endParaRPr lang="en-US" dirty="0"/>
          </a:p>
        </p:txBody>
      </p:sp>
    </p:spTree>
    <p:extLst>
      <p:ext uri="{BB962C8B-B14F-4D97-AF65-F5344CB8AC3E}">
        <p14:creationId xmlns:p14="http://schemas.microsoft.com/office/powerpoint/2010/main" val="419492421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&lt;equatorial0.jpg&gt;  [copy of Slide 203].  I said earlier that the discovery of the histone equatorial plane was one of the </a:t>
            </a:r>
            <a:r>
              <a:rPr lang="en-US" sz="1200" i="1" kern="1200" dirty="0">
                <a:solidFill>
                  <a:schemeClr val="tx1"/>
                </a:solidFill>
                <a:latin typeface="+mn-lt"/>
                <a:ea typeface="+mn-ea"/>
                <a:cs typeface="+mn-cs"/>
              </a:rPr>
              <a:t>two </a:t>
            </a:r>
            <a:r>
              <a:rPr lang="en-US" sz="1200" kern="1200" dirty="0">
                <a:solidFill>
                  <a:schemeClr val="tx1"/>
                </a:solidFill>
                <a:latin typeface="+mn-lt"/>
                <a:ea typeface="+mn-ea"/>
                <a:cs typeface="+mn-cs"/>
              </a:rPr>
              <a:t>key discoveries that made possible the elucidation of the structure we shall propose.  The other key discovery was that of the location, or I should say </a:t>
            </a:r>
            <a:r>
              <a:rPr lang="en-US" sz="1200" i="1" kern="1200" dirty="0">
                <a:solidFill>
                  <a:schemeClr val="tx1"/>
                </a:solidFill>
                <a:latin typeface="+mn-lt"/>
                <a:ea typeface="+mn-ea"/>
                <a:cs typeface="+mn-cs"/>
              </a:rPr>
              <a:t>locations, </a:t>
            </a:r>
            <a:r>
              <a:rPr lang="en-US" sz="1200" kern="1200" dirty="0">
                <a:solidFill>
                  <a:schemeClr val="tx1"/>
                </a:solidFill>
                <a:latin typeface="+mn-lt"/>
                <a:ea typeface="+mn-ea"/>
                <a:cs typeface="+mn-cs"/>
              </a:rPr>
              <a:t>of the critically-important 15 Å spacings between protein strands, necessary to accommodate DNA </a:t>
            </a:r>
            <a:r>
              <a:rPr lang="en-US" sz="1200" kern="1200" dirty="0" err="1">
                <a:solidFill>
                  <a:schemeClr val="tx1"/>
                </a:solidFill>
                <a:latin typeface="+mn-lt"/>
                <a:ea typeface="+mn-ea"/>
                <a:cs typeface="+mn-cs"/>
              </a:rPr>
              <a:t>tetraplexes</a:t>
            </a:r>
            <a:r>
              <a:rPr lang="en-US" sz="1200" kern="1200" dirty="0">
                <a:solidFill>
                  <a:schemeClr val="tx1"/>
                </a:solidFill>
                <a:latin typeface="+mn-lt"/>
                <a:ea typeface="+mn-ea"/>
                <a:cs typeface="+mn-cs"/>
              </a:rPr>
              <a:t> such as we found associated with protamine in the sperm cell.  </a:t>
            </a:r>
          </a:p>
          <a:p>
            <a:r>
              <a:rPr lang="en-US" sz="1200" kern="1200" dirty="0">
                <a:solidFill>
                  <a:schemeClr val="tx1"/>
                </a:solidFill>
                <a:latin typeface="+mn-lt"/>
                <a:ea typeface="+mn-ea"/>
                <a:cs typeface="+mn-cs"/>
              </a:rPr>
              <a:t>      What would be the distances between adjacent histone subunit N-termini, in the positions indicated by the yellow stars?  Let’s remove the stars...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205</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&lt;equatorial0.jpg&gt;  ...and consider these dimensions.  Remember that the two approximate planes shown were defined by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-carbon atoms of the most extreme N-terminal amino acid residues of Helix I.  I have measured the distances between those atoms.  Starting in the upper right-hand edge of the a-b-c-d tetramer [ANIMATION – ARROWS BUT NO LABEL], the distance between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-carbon atoms at the corners of the plane is very close to 15 Å[ANIMATION – LABEL].  Proceeding clockwise, the comparable measurement for the lower right-hand edge of the e-f-g-h tetramer is also 15 Å [ANIMATION].  They’re </a:t>
            </a:r>
            <a:r>
              <a:rPr lang="en-US" sz="1200" i="1" kern="1200" dirty="0">
                <a:solidFill>
                  <a:schemeClr val="tx1"/>
                </a:solidFill>
                <a:latin typeface="+mn-lt"/>
                <a:ea typeface="+mn-ea"/>
                <a:cs typeface="+mn-cs"/>
              </a:rPr>
              <a:t>all </a:t>
            </a:r>
            <a:r>
              <a:rPr lang="en-US" sz="1200" kern="1200" dirty="0">
                <a:solidFill>
                  <a:schemeClr val="tx1"/>
                </a:solidFill>
                <a:latin typeface="+mn-lt"/>
                <a:ea typeface="+mn-ea"/>
                <a:cs typeface="+mn-cs"/>
              </a:rPr>
              <a:t>15 Å! [ANIMATION – TWO MORE LABELS]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206</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&lt;Large_clipped_beta-annotat.jpg&gt;  Returning momentarily to protamine, note again that the distance between the P1 and P2 strands, which bind opposite sides of the DNA tetraplex, is just over </a:t>
            </a:r>
            <a:r>
              <a:rPr lang="en-US" baseline="0" dirty="0"/>
              <a:t>15 </a:t>
            </a:r>
            <a:r>
              <a:rPr lang="en-US" sz="1200" kern="1200" dirty="0">
                <a:solidFill>
                  <a:schemeClr val="tx1"/>
                </a:solidFill>
                <a:latin typeface="+mn-lt"/>
                <a:ea typeface="+mn-ea"/>
                <a:cs typeface="+mn-cs"/>
              </a:rPr>
              <a:t>Å.  I predicted that we would find this spacing in the</a:t>
            </a:r>
            <a:r>
              <a:rPr lang="en-US" sz="1200" kern="1200" baseline="0" dirty="0">
                <a:solidFill>
                  <a:schemeClr val="tx1"/>
                </a:solidFill>
                <a:latin typeface="+mn-lt"/>
                <a:ea typeface="+mn-ea"/>
                <a:cs typeface="+mn-cs"/>
              </a:rPr>
              <a:t> histone octamer, and indeed we have found it.</a:t>
            </a:r>
          </a:p>
          <a:p>
            <a:r>
              <a:rPr lang="en-US" sz="1200" kern="1200" baseline="0" dirty="0">
                <a:solidFill>
                  <a:schemeClr val="tx1"/>
                </a:solidFill>
                <a:latin typeface="+mn-lt"/>
                <a:ea typeface="+mn-ea"/>
                <a:cs typeface="+mn-cs"/>
              </a:rPr>
              <a:t>	Let’s review what we’ve determined concerning the application of this structure model to the nucleosome.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207</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&lt;LARGE-Amira90-move0.jpg&gt;  This is a slide we have looked at previously. It shows, in a cartoon setting, what I consider to be the best candidate for protamine-like structure in histones, with respect to the rotational states of the protein and DNA.</a:t>
            </a:r>
          </a:p>
          <a:p>
            <a:r>
              <a:rPr lang="en-US" sz="1200" kern="1200" dirty="0">
                <a:solidFill>
                  <a:schemeClr val="tx1"/>
                </a:solidFill>
                <a:latin typeface="+mn-lt"/>
                <a:ea typeface="+mn-ea"/>
                <a:cs typeface="+mn-cs"/>
              </a:rPr>
              <a:t>We've established that the 15Å spacing does indeed exist, and we know that the 8 histone subunit N-termini, portrayed here by simple light-brown lines, have the highest concentration of positively-charged basic amino acid residues to be found in the octamer.  Now we’re going to have to work out the details of the protein-DNA structure on the atomic level.</a:t>
            </a:r>
            <a:r>
              <a:rPr lang="en-US" sz="1200" kern="1200" baseline="0" dirty="0">
                <a:solidFill>
                  <a:schemeClr val="tx1"/>
                </a:solidFill>
                <a:latin typeface="+mn-lt"/>
                <a:ea typeface="+mn-ea"/>
                <a:cs typeface="+mn-cs"/>
              </a:rPr>
              <a:t>  We’ll start by returning to our skeleton view of the octamer core.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AE7C917-D51A-4295-BE2A-DA9874990013}" type="slidenum">
              <a:rPr lang="en-US" smtClean="0"/>
              <a:pPr/>
              <a:t>208</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&lt;equatorial0.jpg&gt;  Here again is the skeleton core structure, showing only Helix I.  Let’s add back the rest of the octamer core: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sym typeface="Symbol"/>
              </a:rPr>
              <a:t>&lt;Octamer_w_DNA_only_sw_corner.jpg&gt;  (This is a new graphic made by subtracting everything but the S.W. quadrant of the octamer).  (The motion path roughly coincides with the next slide).</a:t>
            </a:r>
          </a:p>
          <a:p>
            <a:r>
              <a:rPr lang="en-US" baseline="0" dirty="0">
                <a:sym typeface="Symbol"/>
              </a:rPr>
              <a:t>	Say:  First, we remove everything except the N-termini of the H2A and H2B subunits, and their associated DNA, and move them to the center of the screen.</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21</a:t>
            </a:fld>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&lt;octamer_truncated.jpg&gt;  OK,  we're back to our root position, only a little older and, hopefully, wiser.  It's time now to discuss the orientations and directions of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that will bind DNA.</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210</a:t>
            </a:fld>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211</a:t>
            </a:fld>
            <a:endParaRPr lang="en-US" dirty="0"/>
          </a:p>
        </p:txBody>
      </p:sp>
    </p:spTree>
    <p:extLst>
      <p:ext uri="{BB962C8B-B14F-4D97-AF65-F5344CB8AC3E}">
        <p14:creationId xmlns:p14="http://schemas.microsoft.com/office/powerpoint/2010/main" val="309907746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[BACKGROUND:  &lt;rotate-octamer-all-8-strands_90_[6].jpg&gt;][ARROWS:  &lt;arrow_{</a:t>
            </a:r>
            <a:r>
              <a:rPr lang="en-US" sz="1200" kern="1200" dirty="0" err="1">
                <a:solidFill>
                  <a:schemeClr val="tx1"/>
                </a:solidFill>
                <a:latin typeface="+mn-lt"/>
                <a:ea typeface="+mn-ea"/>
                <a:cs typeface="+mn-cs"/>
              </a:rPr>
              <a:t>white,red</a:t>
            </a:r>
            <a:r>
              <a:rPr lang="en-US" sz="1200" kern="1200" dirty="0">
                <a:solidFill>
                  <a:schemeClr val="tx1"/>
                </a:solidFill>
                <a:latin typeface="+mn-lt"/>
                <a:ea typeface="+mn-ea"/>
                <a:cs typeface="+mn-cs"/>
              </a:rPr>
              <a:t>}.jpg&gt;; the blue and green arrow files were not recorded, but they can be retrieved from &lt;arrows UP and DOWN.psd&gt;]</a:t>
            </a:r>
          </a:p>
          <a:p>
            <a:r>
              <a:rPr lang="en-US" sz="1200" kern="1200" dirty="0">
                <a:solidFill>
                  <a:schemeClr val="tx1"/>
                </a:solidFill>
                <a:latin typeface="+mn-lt"/>
                <a:ea typeface="+mn-ea"/>
                <a:cs typeface="+mn-cs"/>
              </a:rPr>
              <a:t>	There are 8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in the histone octamer.  These strands are high in basic amino acid content, wherefore we may safely assume that whatever the orientation of these strands, the DNA will follow them.  We now know that there is a geometric reference plane, which I have dubbed the "Histone Equatorial Plane", with respect to which we can define directions of protein strands.  Does nature provide us with any clues at all concerning these directions?</a:t>
            </a:r>
          </a:p>
          <a:p>
            <a:r>
              <a:rPr lang="en-US" sz="1200" kern="1200" dirty="0">
                <a:solidFill>
                  <a:schemeClr val="tx1"/>
                </a:solidFill>
                <a:latin typeface="+mn-lt"/>
                <a:ea typeface="+mn-ea"/>
                <a:cs typeface="+mn-cs"/>
              </a:rPr>
              <a:t>	The answer is "yes".  Nature has indeed given us powerful clues with which to answer this question.  It turns out that the Helix I helices all point either "up", meaning toward the so-called "north pole" of the octamer core, or "down", that is, toward the "south pole".  Furthermore, a regular alternation of the "up" and "down" directions is seen, as you travel around the octamer core in root position.</a:t>
            </a:r>
          </a:p>
          <a:p>
            <a:r>
              <a:rPr lang="en-US" sz="1200" kern="1200" dirty="0">
                <a:solidFill>
                  <a:schemeClr val="tx1"/>
                </a:solidFill>
                <a:latin typeface="+mn-lt"/>
                <a:ea typeface="+mn-ea"/>
                <a:cs typeface="+mn-cs"/>
              </a:rPr>
              <a:t>	It's convenient, in considering this question, to think of the octamer as being a square, with a </a:t>
            </a:r>
            <a:r>
              <a:rPr lang="en-US" sz="1200" i="1" kern="1200" dirty="0">
                <a:solidFill>
                  <a:schemeClr val="tx1"/>
                </a:solidFill>
                <a:latin typeface="+mn-lt"/>
                <a:ea typeface="+mn-ea"/>
                <a:cs typeface="+mn-cs"/>
              </a:rPr>
              <a:t>pair</a:t>
            </a:r>
            <a:r>
              <a:rPr lang="en-US" sz="1200" kern="1200" dirty="0">
                <a:solidFill>
                  <a:schemeClr val="tx1"/>
                </a:solidFill>
                <a:latin typeface="+mn-lt"/>
                <a:ea typeface="+mn-ea"/>
                <a:cs typeface="+mn-cs"/>
              </a:rPr>
              <a:t> of Helix I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-helices in each of its 4 corners.  Let’s look first at the lower left-hand corner of the square, where these orientations are best displayed in this viewing angle.  I think it’s pretty clear that the “natural” direction of the green subunit, H2A, is up [ANIMATION], that is, pointing, albeit obliquely, away from the equatorial plane, towards your eyes.  Conversely, H2B, the blue subunit, is pointing in the approximately-opposite direction. [ANIMATION].</a:t>
            </a:r>
          </a:p>
          <a:p>
            <a:r>
              <a:rPr lang="en-US" sz="1200" kern="1200" dirty="0">
                <a:solidFill>
                  <a:schemeClr val="tx1"/>
                </a:solidFill>
                <a:latin typeface="+mn-lt"/>
                <a:ea typeface="+mn-ea"/>
                <a:cs typeface="+mn-cs"/>
              </a:rPr>
              <a:t>Now please look at H3 and H4, the white and red subunits at the right upper quadrant.  H4, the red subunit, is pointing up [ANIMATION], although it's difficult to see at this viewing angle, but H3, the white subunit, is clearly pointing down [ANIMATION].  We can better-appreciate these directionalities if we remove the other 4 subunits from the picture.  [SLIDE CHANGE – shift to Logical Tetramer #1]</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212</a:t>
            </a:fld>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 </a:t>
            </a:r>
          </a:p>
          <a:p>
            <a:endParaRPr lang="pt-BR" sz="1200" kern="1200" dirty="0">
              <a:solidFill>
                <a:schemeClr val="tx1"/>
              </a:solidFill>
              <a:latin typeface="+mn-lt"/>
              <a:ea typeface="+mn-ea"/>
              <a:cs typeface="+mn-cs"/>
            </a:endParaRPr>
          </a:p>
          <a:p>
            <a:r>
              <a:rPr lang="pt-BR" sz="1200" kern="1200" dirty="0">
                <a:solidFill>
                  <a:schemeClr val="tx1"/>
                </a:solidFill>
                <a:latin typeface="+mn-lt"/>
                <a:ea typeface="+mn-ea"/>
                <a:cs typeface="+mn-cs"/>
              </a:rPr>
              <a:t>	</a:t>
            </a:r>
            <a:r>
              <a:rPr lang="en-US" sz="1200" kern="1200" dirty="0">
                <a:solidFill>
                  <a:schemeClr val="tx1"/>
                </a:solidFill>
                <a:latin typeface="+mn-lt"/>
                <a:ea typeface="+mn-ea"/>
                <a:cs typeface="+mn-cs"/>
              </a:rPr>
              <a:t>Recall that these 4 subunits form what we called a "logical tetramer", and that, like all the tetrameric substructures in the histone octamer, it has a 2-fold axis of symmetry.  You can see that the directions of the Helix I helices in the left lower quadrant, and those in the right upper quadrant, are indeed related by this 2-fold axis [ANIMATION].  [SLIDE CHANGE – back to root position octamer]</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213</a:t>
            </a:fld>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&lt;rotate-octamer-all-8-strands_90_[6].jpg&gt;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a:t>
            </a:r>
            <a:r>
              <a:rPr lang="en-US" sz="1200" kern="1200" dirty="0">
                <a:solidFill>
                  <a:schemeClr val="tx1"/>
                </a:solidFill>
                <a:latin typeface="+mn-lt"/>
                <a:ea typeface="+mn-ea"/>
                <a:cs typeface="+mn-cs"/>
              </a:rPr>
              <a:t>Let's look at the up/down orientations of the remaining two quadrants, which are easily determined by simply noting the 2-fold axis between the left and right sides of the complete octamer core, as indicated by the blue axis symbol running down the middle of the slide.  Therefore, the orientations of the pair of Helix I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-helices in the right lower quadrant [FLY IN], now labeled, are opposite those immediately to the left, </a:t>
            </a:r>
            <a:r>
              <a:rPr lang="en-US" sz="1200" i="1" kern="1200" dirty="0">
                <a:solidFill>
                  <a:schemeClr val="tx1"/>
                </a:solidFill>
                <a:latin typeface="+mn-lt"/>
                <a:ea typeface="+mn-ea"/>
                <a:cs typeface="+mn-cs"/>
              </a:rPr>
              <a:t>i.e., </a:t>
            </a:r>
            <a:r>
              <a:rPr lang="en-US" sz="1200" kern="1200" dirty="0">
                <a:solidFill>
                  <a:schemeClr val="tx1"/>
                </a:solidFill>
                <a:latin typeface="+mn-lt"/>
                <a:ea typeface="+mn-ea"/>
                <a:cs typeface="+mn-cs"/>
              </a:rPr>
              <a:t>H2A/H2B in the left lower quadrant.  Likewise for H3[e] (yellow) (HIDDEN!) and H4[f] (brown), in the left upper quadrant, which have orientations opposite the cognate subunits in the adjacent right upper quadrant.</a:t>
            </a:r>
          </a:p>
          <a:p>
            <a:r>
              <a:rPr lang="en-US" sz="1200" kern="1200" dirty="0">
                <a:solidFill>
                  <a:schemeClr val="tx1"/>
                </a:solidFill>
                <a:latin typeface="+mn-lt"/>
                <a:ea typeface="+mn-ea"/>
                <a:cs typeface="+mn-cs"/>
              </a:rPr>
              <a:t>	Thus, when we consider all the "UP" and "DOWN" directions simultaneously, we learn that they alternate with perfect regularity, as we go around the octamer core.</a:t>
            </a:r>
          </a:p>
          <a:p>
            <a:r>
              <a:rPr lang="en-US" sz="1200" kern="1200" dirty="0">
                <a:solidFill>
                  <a:schemeClr val="tx1"/>
                </a:solidFill>
                <a:latin typeface="+mn-lt"/>
                <a:ea typeface="+mn-ea"/>
                <a:cs typeface="+mn-cs"/>
              </a:rPr>
              <a:t>	Let’s look at this from a </a:t>
            </a:r>
            <a:r>
              <a:rPr lang="en-US" sz="1200" kern="1200">
                <a:solidFill>
                  <a:schemeClr val="tx1"/>
                </a:solidFill>
                <a:latin typeface="+mn-lt"/>
                <a:ea typeface="+mn-ea"/>
                <a:cs typeface="+mn-cs"/>
              </a:rPr>
              <a:t>different perspective.</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214</a:t>
            </a:fld>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&lt;rotate-octamer-all-8-strands_0.jpg&gt;  (Starting slide for the</a:t>
            </a:r>
            <a:r>
              <a:rPr lang="en-US" baseline="0" dirty="0"/>
              <a:t> following movie)(L=3 sec)  Let’s look at this UP/DOWN orientation from a different perspective.</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215</a:t>
            </a:fld>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&lt;rotate-octamer-all-8-strands.avi&gt;  (No audio)</a:t>
            </a:r>
          </a:p>
        </p:txBody>
      </p:sp>
      <p:sp>
        <p:nvSpPr>
          <p:cNvPr id="4" name="Slide Number Placeholder 3"/>
          <p:cNvSpPr>
            <a:spLocks noGrp="1"/>
          </p:cNvSpPr>
          <p:nvPr>
            <p:ph type="sldNum" sz="quarter" idx="10"/>
          </p:nvPr>
        </p:nvSpPr>
        <p:spPr/>
        <p:txBody>
          <a:bodyPr/>
          <a:lstStyle/>
          <a:p>
            <a:fld id="{3F4B7CB5-B610-4830-BF84-B780E7FA0A93}" type="slidenum">
              <a:rPr lang="en-US" smtClean="0"/>
              <a:pPr/>
              <a:t>216</a:t>
            </a:fld>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&lt;rotate-octamer-all-8-strands_30.jpg&gt; (Last frame of above movie = 1</a:t>
            </a:r>
            <a:r>
              <a:rPr lang="en-US" baseline="30000" dirty="0"/>
              <a:t>st</a:t>
            </a:r>
            <a:r>
              <a:rPr lang="en-US" dirty="0"/>
              <a:t> frame of below movie)</a:t>
            </a:r>
          </a:p>
        </p:txBody>
      </p:sp>
      <p:sp>
        <p:nvSpPr>
          <p:cNvPr id="4" name="Slide Number Placeholder 3"/>
          <p:cNvSpPr>
            <a:spLocks noGrp="1"/>
          </p:cNvSpPr>
          <p:nvPr>
            <p:ph type="sldNum" sz="quarter" idx="10"/>
          </p:nvPr>
        </p:nvSpPr>
        <p:spPr/>
        <p:txBody>
          <a:bodyPr/>
          <a:lstStyle/>
          <a:p>
            <a:fld id="{3F4B7CB5-B610-4830-BF84-B780E7FA0A93}" type="slidenum">
              <a:rPr lang="en-US" smtClean="0"/>
              <a:pPr/>
              <a:t>217</a:t>
            </a:fld>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&lt;rotate-octamer-all-8-strands_x.avi&gt;</a:t>
            </a:r>
            <a:r>
              <a:rPr lang="en-US" baseline="0" dirty="0"/>
              <a:t>  (No audio)</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218</a:t>
            </a:fld>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&lt;rotate-octamer-all-8-strands_30_20.jpg&gt;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	Now we can clearly see the path of the red and white H4 and H3 subunits on top of the slide, and the green and blue H2A and H3B subunits on the bottom.  See whether you agree with my modeling of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a:t>
            </a:r>
            <a:r>
              <a:rPr lang="en-US" sz="1200" kern="1200" dirty="0" err="1">
                <a:solidFill>
                  <a:schemeClr val="tx1"/>
                </a:solidFill>
                <a:latin typeface="+mn-lt"/>
                <a:ea typeface="+mn-ea"/>
                <a:cs typeface="+mn-cs"/>
              </a:rPr>
              <a:t>wrt</a:t>
            </a:r>
            <a:r>
              <a:rPr lang="en-US" sz="1200" kern="1200" dirty="0">
                <a:solidFill>
                  <a:schemeClr val="tx1"/>
                </a:solidFill>
                <a:latin typeface="+mn-lt"/>
                <a:ea typeface="+mn-ea"/>
                <a:cs typeface="+mn-cs"/>
              </a:rPr>
              <a:t> the question of whether or not they follow the natural inclinations of the Helix I helices from which they emerge:</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219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&lt;beta and DNA tilt0.jpg&gt;  [First slide of tilt sequence below.]</a:t>
            </a:r>
          </a:p>
          <a:p>
            <a:r>
              <a:rPr lang="en-US" dirty="0"/>
              <a:t>	Say:  Now let’s rotate</a:t>
            </a:r>
            <a:r>
              <a:rPr lang="en-US" baseline="0" dirty="0"/>
              <a:t> it to a longitudinal view:</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22</a:t>
            </a:fld>
            <a:endParaRPr 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&lt;rotate-octamer-all-8-strands_90_[6].jpg&gt; (last slide of rotation sequence, for discussion purposes).  WARNING!  YOU WILL </a:t>
            </a:r>
            <a:r>
              <a:rPr lang="en-US" sz="1200" i="1" kern="1200" dirty="0">
                <a:solidFill>
                  <a:schemeClr val="tx1"/>
                </a:solidFill>
                <a:latin typeface="+mn-lt"/>
                <a:ea typeface="+mn-ea"/>
                <a:cs typeface="+mn-cs"/>
              </a:rPr>
              <a:t>NOT </a:t>
            </a:r>
            <a:r>
              <a:rPr lang="en-US" sz="1200" kern="1200" dirty="0">
                <a:solidFill>
                  <a:schemeClr val="tx1"/>
                </a:solidFill>
                <a:latin typeface="+mn-lt"/>
                <a:ea typeface="+mn-ea"/>
                <a:cs typeface="+mn-cs"/>
              </a:rPr>
              <a:t>BE ABLE TO EDIT THIS SLIDE WITHOUT REFERRING TO YOUR SLIDE NOTES!</a:t>
            </a:r>
          </a:p>
          <a:p>
            <a:r>
              <a:rPr lang="en-US" sz="1200" kern="1200" dirty="0">
                <a:solidFill>
                  <a:schemeClr val="tx1"/>
                </a:solidFill>
                <a:latin typeface="+mn-lt"/>
                <a:ea typeface="+mn-ea"/>
                <a:cs typeface="+mn-cs"/>
              </a:rPr>
              <a:t>	In order to grasp the meanings of the terms "up" and "down" in this view, we need to insert labels for the so-called "north" and "south" poles of the octamer.  Starting with H2B [ANIMATION], the blue subunit, note that the orientation of Helix I is decidedly "south", or down.  Therefore, I have modeled the N-terminus as a linear strand, perpendicular to the "histone equatorial plane" and running "down" toward the "south pole".</a:t>
            </a:r>
          </a:p>
          <a:p>
            <a:r>
              <a:rPr lang="en-US" sz="1200" kern="1200" dirty="0">
                <a:solidFill>
                  <a:schemeClr val="tx1"/>
                </a:solidFill>
                <a:latin typeface="+mn-lt"/>
                <a:ea typeface="+mn-ea"/>
                <a:cs typeface="+mn-cs"/>
              </a:rPr>
              <a:t>	The green H2A subunit [ANIMATION] is largely obscured by H2B, but if you look closely, you'll see it in the background, and you'll see that it's pointing decidedly "up", or toward the "north".</a:t>
            </a:r>
          </a:p>
          <a:p>
            <a:r>
              <a:rPr lang="en-US" sz="1200" kern="1200" dirty="0">
                <a:solidFill>
                  <a:schemeClr val="tx1"/>
                </a:solidFill>
                <a:latin typeface="+mn-lt"/>
                <a:ea typeface="+mn-ea"/>
                <a:cs typeface="+mn-cs"/>
              </a:rPr>
              <a:t>The "up" orientation of the red H4 subunit is very clear [ANIMATION]....and, last but not least, we see the "downward" orientation of the white H3.  H3 differs from the others in that there are extra helices between Helix I and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but I think the general direction of the N-terminus is well-established by the orientation of Helix I, which is unequivocally "down".</a:t>
            </a:r>
          </a:p>
          <a:p>
            <a:r>
              <a:rPr lang="en-US" sz="1200" kern="1200" dirty="0">
                <a:solidFill>
                  <a:schemeClr val="tx1"/>
                </a:solidFill>
                <a:latin typeface="+mn-lt"/>
                <a:ea typeface="+mn-ea"/>
                <a:cs typeface="+mn-cs"/>
              </a:rPr>
              <a:t>	This completes our review of the strand directionality of the [a], [b], [c] and [d] subunits, which comprise the so-called "logical tetramer #1", or the "northern hemisphere" of the octamer.  The situation with the "southern pole" subunits, that is, the [e], [f], [g] and [h] chains, is similar, except reversed in direction, because of the octamer 2-fold axis.</a:t>
            </a:r>
          </a:p>
        </p:txBody>
      </p:sp>
      <p:sp>
        <p:nvSpPr>
          <p:cNvPr id="4" name="Slide Number Placeholder 3"/>
          <p:cNvSpPr>
            <a:spLocks noGrp="1"/>
          </p:cNvSpPr>
          <p:nvPr>
            <p:ph type="sldNum" sz="quarter" idx="10"/>
          </p:nvPr>
        </p:nvSpPr>
        <p:spPr/>
        <p:txBody>
          <a:bodyPr/>
          <a:lstStyle/>
          <a:p>
            <a:fld id="{3F4B7CB5-B610-4830-BF84-B780E7FA0A93}" type="slidenum">
              <a:rPr lang="en-US" smtClean="0"/>
              <a:pPr/>
              <a:t>220</a:t>
            </a:fld>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221</a:t>
            </a:fld>
            <a:endParaRPr lang="en-US" dirty="0"/>
          </a:p>
        </p:txBody>
      </p:sp>
    </p:spTree>
    <p:extLst>
      <p:ext uri="{BB962C8B-B14F-4D97-AF65-F5344CB8AC3E}">
        <p14:creationId xmlns:p14="http://schemas.microsoft.com/office/powerpoint/2010/main" val="33413556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&lt;Octamer_w_DNA_perspective.jpg&gt;  And here is the nucleosome</a:t>
            </a:r>
            <a:r>
              <a:rPr lang="en-US" baseline="0" dirty="0"/>
              <a:t> structure which results from application of the principles we have been discussing.  </a:t>
            </a:r>
            <a:r>
              <a:rPr lang="en-US" dirty="0"/>
              <a:t>This, in fact, is the</a:t>
            </a:r>
            <a:r>
              <a:rPr lang="en-US" baseline="0" dirty="0"/>
              <a:t> structure I wish to propose for the nucleosome in its everyday state.  I’m about as sure of it as I am of the Kornberg-Luger-</a:t>
            </a:r>
            <a:r>
              <a:rPr lang="en-US" i="1" baseline="0" dirty="0"/>
              <a:t>et al </a:t>
            </a:r>
            <a:r>
              <a:rPr lang="en-US" i="0" baseline="0" dirty="0"/>
              <a:t>crystal structure for the histone octamer core.  If that core structure is correct, then I would assert that the structure shown here, or one very similar to it, is very likely also correct.  If, of course, it turns out that the currently-accepted histone octamer structure is an artifact of crystallization, then I have just wasted an entire year of my life, because that’s how long it took me to model this</a:t>
            </a:r>
            <a:r>
              <a:rPr lang="en-US" baseline="0" dirty="0"/>
              <a:t>.  The DNA strands are all uniquely associated with this single octamer </a:t>
            </a:r>
            <a:r>
              <a:rPr lang="en-US" i="1" baseline="0" dirty="0"/>
              <a:t>(i.e., </a:t>
            </a:r>
            <a:r>
              <a:rPr lang="en-US" i="0" baseline="0" dirty="0"/>
              <a:t>not shared between pairs of adjacent octamers)</a:t>
            </a:r>
            <a:r>
              <a:rPr lang="en-US" i="1" baseline="0" dirty="0"/>
              <a:t>,</a:t>
            </a:r>
            <a:r>
              <a:rPr lang="en-US" baseline="0" dirty="0"/>
              <a:t> so that neither the </a:t>
            </a:r>
            <a:r>
              <a:rPr lang="en-US" baseline="0" dirty="0" err="1"/>
              <a:t>bp’s</a:t>
            </a:r>
            <a:r>
              <a:rPr lang="en-US" baseline="0" dirty="0"/>
              <a:t> nor the intercalation can be disrupted if the octamer core moves.  The N-terminal </a:t>
            </a:r>
            <a:r>
              <a:rPr lang="en-US" baseline="0" dirty="0">
                <a:sym typeface="Symbol"/>
              </a:rPr>
              <a:t>-strands -- those pairs of curved structures which surround the DNA (ANIMATION) , in this model, can be H-bonded to the -strands of adjacent histone </a:t>
            </a:r>
            <a:r>
              <a:rPr lang="en-US" baseline="0" dirty="0" err="1">
                <a:sym typeface="Symbol"/>
              </a:rPr>
              <a:t>octamers</a:t>
            </a:r>
            <a:r>
              <a:rPr lang="en-US" baseline="0" dirty="0">
                <a:sym typeface="Symbol"/>
              </a:rPr>
              <a:t>, in the manner of a -sheet, as we shall shortly see.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222</a:t>
            </a:fld>
            <a:endParaRPr 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223</a:t>
            </a:fld>
            <a:endParaRPr lang="en-US" dirty="0"/>
          </a:p>
        </p:txBody>
      </p:sp>
    </p:spTree>
    <p:extLst>
      <p:ext uri="{BB962C8B-B14F-4D97-AF65-F5344CB8AC3E}">
        <p14:creationId xmlns:p14="http://schemas.microsoft.com/office/powerpoint/2010/main" val="23508233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&lt;H3[a]-H4[b]-stoichiometry.jpg&gt;, &lt;H2A[c]-H2B[d]-stoichiometry.jpg&gt;,</a:t>
            </a:r>
            <a:r>
              <a:rPr lang="en-US" baseline="0" dirty="0"/>
              <a:t> &lt;H3[a]-H4[b]-stoich_no_DNA.jpg&gt;</a:t>
            </a:r>
            <a:r>
              <a:rPr lang="en-US" dirty="0"/>
              <a:t>.  LATELY ADDED GRAPHIC:  &lt;nucleosome-complete-accelrys8.jpg&gt;</a:t>
            </a:r>
          </a:p>
          <a:p>
            <a:r>
              <a:rPr lang="en-US" sz="1200" kern="1200" dirty="0">
                <a:solidFill>
                  <a:schemeClr val="tx1"/>
                </a:solidFill>
                <a:latin typeface="+mn-lt"/>
                <a:ea typeface="+mn-ea"/>
                <a:cs typeface="+mn-cs"/>
              </a:rPr>
              <a:t>	What is the DNA base pair count in this structure?  Shown here are two representative corners of the four corners of the histone octamer, only the square shape is gone, because we've rotated from the root position.  For reference purposes, so that we may remain fully-cognizant of exactly what it is we're looking at, I'm bringing in a cameo of the root-position octamer on the left [ANIMATION].  The larger linear structures, shown at the top and bottom of the screen, have been extracted from the complete octamer and rotated by +90º about the y-axis, to facilitate the performance of a base-pair count.</a:t>
            </a:r>
          </a:p>
          <a:p>
            <a:r>
              <a:rPr lang="en-US" sz="1200" kern="1200" dirty="0">
                <a:solidFill>
                  <a:schemeClr val="tx1"/>
                </a:solidFill>
                <a:latin typeface="+mn-lt"/>
                <a:ea typeface="+mn-ea"/>
                <a:cs typeface="+mn-cs"/>
              </a:rPr>
              <a:t>	Each of the DNA complexes shown at the top and bottom of the slide is a tetraplex, consisting of </a:t>
            </a:r>
            <a:r>
              <a:rPr lang="en-US" sz="1200" i="1" kern="1200" dirty="0">
                <a:solidFill>
                  <a:schemeClr val="tx1"/>
                </a:solidFill>
                <a:latin typeface="+mn-lt"/>
                <a:ea typeface="+mn-ea"/>
                <a:cs typeface="+mn-cs"/>
              </a:rPr>
              <a:t>two</a:t>
            </a:r>
            <a:r>
              <a:rPr lang="en-US" sz="1200" kern="1200" dirty="0">
                <a:solidFill>
                  <a:schemeClr val="tx1"/>
                </a:solidFill>
                <a:latin typeface="+mn-lt"/>
                <a:ea typeface="+mn-ea"/>
                <a:cs typeface="+mn-cs"/>
              </a:rPr>
              <a:t> intercalated duplexes.  In addition to the +90º y-rotation, we've additionally rotated each of these </a:t>
            </a:r>
            <a:r>
              <a:rPr lang="en-US" sz="1200" kern="1200" dirty="0" err="1">
                <a:solidFill>
                  <a:schemeClr val="tx1"/>
                </a:solidFill>
                <a:latin typeface="+mn-lt"/>
                <a:ea typeface="+mn-ea"/>
                <a:cs typeface="+mn-cs"/>
              </a:rPr>
              <a:t>tetraplexes</a:t>
            </a:r>
            <a:r>
              <a:rPr lang="en-US" sz="1200" kern="1200" dirty="0">
                <a:solidFill>
                  <a:schemeClr val="tx1"/>
                </a:solidFill>
                <a:latin typeface="+mn-lt"/>
                <a:ea typeface="+mn-ea"/>
                <a:cs typeface="+mn-cs"/>
              </a:rPr>
              <a:t> by an arbitrary amount about their respective </a:t>
            </a:r>
            <a:r>
              <a:rPr lang="en-US" sz="1200" i="1" kern="1200" dirty="0">
                <a:solidFill>
                  <a:schemeClr val="tx1"/>
                </a:solidFill>
                <a:latin typeface="+mn-lt"/>
                <a:ea typeface="+mn-ea"/>
                <a:cs typeface="+mn-cs"/>
              </a:rPr>
              <a:t>x-axes</a:t>
            </a:r>
            <a:r>
              <a:rPr lang="en-US" sz="1200" kern="1200" dirty="0">
                <a:solidFill>
                  <a:schemeClr val="tx1"/>
                </a:solidFill>
                <a:latin typeface="+mn-lt"/>
                <a:ea typeface="+mn-ea"/>
                <a:cs typeface="+mn-cs"/>
              </a:rPr>
              <a:t> in the current view, to optimize each view specifically for the counting of base-pairs.</a:t>
            </a:r>
          </a:p>
          <a:p>
            <a:r>
              <a:rPr lang="en-US" sz="1200" kern="1200" dirty="0">
                <a:solidFill>
                  <a:schemeClr val="tx1"/>
                </a:solidFill>
                <a:latin typeface="+mn-lt"/>
                <a:ea typeface="+mn-ea"/>
                <a:cs typeface="+mn-cs"/>
              </a:rPr>
              <a:t>	Let's start with the upper complex, which is a rotated view of what would be the white and red H3-H4 corner of the root position octamer square.  If you take the trouble to count the rungs in either of the two DNA ladders showing, you'll see that they contain about 32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per DNA duplex.  I say "about" 32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because there's an ambiguity concerning exactly which base pairs constitute the beginnings and endings of these regions of histone-bound DNA.  Moreover, there's no way to know exactly how closely packed adjacent octamers will be.  The 32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count pre-supposes that the next octamer will be positioned so that it almost touches this one, which, as we shall see later, may not necessarily be the case.</a:t>
            </a:r>
          </a:p>
          <a:p>
            <a:r>
              <a:rPr lang="en-US" sz="1200" kern="1200" dirty="0">
                <a:solidFill>
                  <a:schemeClr val="tx1"/>
                </a:solidFill>
                <a:latin typeface="+mn-lt"/>
                <a:ea typeface="+mn-ea"/>
                <a:cs typeface="+mn-cs"/>
              </a:rPr>
              <a:t>	If you count the rungs in either of the two DNA ladders in the DNA complex at the bottom of the screen, representing the green and blue H2A-H2B corner of the histone octamer, you get either 30 or 31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slightly less than the upper picture in the slide.  The difference is that little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which is in the top picture, but not the bottom [ANIMATION], which adds a bit of length to the DNA-protein complex.</a:t>
            </a:r>
          </a:p>
          <a:p>
            <a:r>
              <a:rPr lang="en-US" sz="1200" kern="1200" dirty="0">
                <a:solidFill>
                  <a:schemeClr val="tx1"/>
                </a:solidFill>
                <a:latin typeface="+mn-lt"/>
                <a:ea typeface="+mn-ea"/>
                <a:cs typeface="+mn-cs"/>
              </a:rPr>
              <a:t>If we take the average # of </a:t>
            </a:r>
            <a:r>
              <a:rPr lang="en-US" sz="1200" kern="1200" dirty="0" err="1">
                <a:solidFill>
                  <a:schemeClr val="tx1"/>
                </a:solidFill>
                <a:latin typeface="+mn-lt"/>
                <a:ea typeface="+mn-ea"/>
                <a:cs typeface="+mn-cs"/>
              </a:rPr>
              <a:t>bp's</a:t>
            </a:r>
            <a:r>
              <a:rPr lang="en-US" sz="1200" kern="1200" dirty="0">
                <a:solidFill>
                  <a:schemeClr val="tx1"/>
                </a:solidFill>
                <a:latin typeface="+mn-lt"/>
                <a:ea typeface="+mn-ea"/>
                <a:cs typeface="+mn-cs"/>
              </a:rPr>
              <a:t> per DNA ladder to be 31, then it might be thought that each tetraplex corner of the histone octamer square, containing two such duplexes, therefore should be considered to be uniquely associated with </a:t>
            </a:r>
            <a:r>
              <a:rPr lang="en-US" sz="1200" b="1" i="1" kern="1200" dirty="0">
                <a:solidFill>
                  <a:schemeClr val="tx1"/>
                </a:solidFill>
                <a:latin typeface="+mn-lt"/>
                <a:ea typeface="+mn-ea"/>
                <a:cs typeface="+mn-cs"/>
              </a:rPr>
              <a:t>2</a:t>
            </a:r>
            <a:r>
              <a:rPr lang="en-US" sz="1200" kern="1200" dirty="0">
                <a:solidFill>
                  <a:schemeClr val="tx1"/>
                </a:solidFill>
                <a:latin typeface="+mn-lt"/>
                <a:ea typeface="+mn-ea"/>
                <a:cs typeface="+mn-cs"/>
              </a:rPr>
              <a:t> x 31, or </a:t>
            </a:r>
            <a:r>
              <a:rPr lang="en-US" sz="1200" b="1" i="1" kern="1200" dirty="0">
                <a:solidFill>
                  <a:schemeClr val="tx1"/>
                </a:solidFill>
                <a:latin typeface="+mn-lt"/>
                <a:ea typeface="+mn-ea"/>
                <a:cs typeface="+mn-cs"/>
              </a:rPr>
              <a:t>62</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of DNA.  But that's not the case, because in this model, only half the DNA "belongs", so-to-speak, to the octamer shown.  </a:t>
            </a:r>
          </a:p>
          <a:p>
            <a:r>
              <a:rPr lang="en-US" sz="1200" kern="1200" dirty="0">
                <a:solidFill>
                  <a:schemeClr val="tx1"/>
                </a:solidFill>
                <a:latin typeface="+mn-lt"/>
                <a:ea typeface="+mn-ea"/>
                <a:cs typeface="+mn-cs"/>
              </a:rPr>
              <a:t>	Let's illustrate this for the upper protein-DNA complex, by bringing in the next two octamers that bind this tetraplex of DNA chains.  Moving in from the right now [ANIMATION] is the next octamer over in that direction, and you'll hopefully appreciate that a portion of the upper duplex of DNA belongs to </a:t>
            </a:r>
            <a:r>
              <a:rPr lang="en-US" sz="1200" i="1" kern="1200" dirty="0">
                <a:solidFill>
                  <a:schemeClr val="tx1"/>
                </a:solidFill>
                <a:latin typeface="+mn-lt"/>
                <a:ea typeface="+mn-ea"/>
                <a:cs typeface="+mn-cs"/>
              </a:rPr>
              <a:t>it.</a:t>
            </a:r>
            <a:r>
              <a:rPr lang="en-US" sz="1200" kern="1200" dirty="0">
                <a:solidFill>
                  <a:schemeClr val="tx1"/>
                </a:solidFill>
                <a:latin typeface="+mn-lt"/>
                <a:ea typeface="+mn-ea"/>
                <a:cs typeface="+mn-cs"/>
              </a:rPr>
              <a:t>  Now the next octamer in the </a:t>
            </a:r>
            <a:r>
              <a:rPr lang="en-US" sz="1200" i="1" kern="1200" dirty="0">
                <a:solidFill>
                  <a:schemeClr val="tx1"/>
                </a:solidFill>
                <a:latin typeface="+mn-lt"/>
                <a:ea typeface="+mn-ea"/>
                <a:cs typeface="+mn-cs"/>
              </a:rPr>
              <a:t>other </a:t>
            </a:r>
            <a:r>
              <a:rPr lang="en-US" sz="1200" kern="1200" dirty="0">
                <a:solidFill>
                  <a:schemeClr val="tx1"/>
                </a:solidFill>
                <a:latin typeface="+mn-lt"/>
                <a:ea typeface="+mn-ea"/>
                <a:cs typeface="+mn-cs"/>
              </a:rPr>
              <a:t>direction comes in from the left, and you'll see that a portion of the </a:t>
            </a:r>
            <a:r>
              <a:rPr lang="en-US" sz="1200" i="1" kern="1200" dirty="0">
                <a:solidFill>
                  <a:schemeClr val="tx1"/>
                </a:solidFill>
                <a:latin typeface="+mn-lt"/>
                <a:ea typeface="+mn-ea"/>
                <a:cs typeface="+mn-cs"/>
              </a:rPr>
              <a:t>lower</a:t>
            </a:r>
            <a:r>
              <a:rPr lang="en-US" sz="1200" kern="1200" dirty="0">
                <a:solidFill>
                  <a:schemeClr val="tx1"/>
                </a:solidFill>
                <a:latin typeface="+mn-lt"/>
                <a:ea typeface="+mn-ea"/>
                <a:cs typeface="+mn-cs"/>
              </a:rPr>
              <a:t> duplex of DNA belongs to </a:t>
            </a:r>
            <a:r>
              <a:rPr lang="en-US" sz="1200" i="1" kern="1200" dirty="0">
                <a:solidFill>
                  <a:schemeClr val="tx1"/>
                </a:solidFill>
                <a:latin typeface="+mn-lt"/>
                <a:ea typeface="+mn-ea"/>
                <a:cs typeface="+mn-cs"/>
              </a:rPr>
              <a:t>it.</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OK, let's remove these additional octamers.  So, in our new histone-DNA model, we now see that although there are approximately 62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of DNA located in each of the four corners of the histone octamer, only half of them, or 31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are uniquely associated with that octamer, the other half being uniquely associated with one or the other of the neighboring octamers.</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224</a:t>
            </a:fld>
            <a:endParaRPr 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	Here's the numerology again.  In our new histone-DNA structure, there are 4 </a:t>
            </a:r>
            <a:r>
              <a:rPr lang="en-US" sz="1200" kern="1200" dirty="0" err="1">
                <a:solidFill>
                  <a:schemeClr val="tx1"/>
                </a:solidFill>
                <a:latin typeface="+mn-lt"/>
                <a:ea typeface="+mn-ea"/>
                <a:cs typeface="+mn-cs"/>
              </a:rPr>
              <a:t>tetraplexes</a:t>
            </a:r>
            <a:r>
              <a:rPr lang="en-US" sz="1200" kern="1200" dirty="0">
                <a:solidFill>
                  <a:schemeClr val="tx1"/>
                </a:solidFill>
                <a:latin typeface="+mn-lt"/>
                <a:ea typeface="+mn-ea"/>
                <a:cs typeface="+mn-cs"/>
              </a:rPr>
              <a:t>, that is 8 intercalated </a:t>
            </a:r>
            <a:r>
              <a:rPr lang="en-US" sz="1200" i="1" kern="1200" dirty="0">
                <a:solidFill>
                  <a:schemeClr val="tx1"/>
                </a:solidFill>
                <a:latin typeface="+mn-lt"/>
                <a:ea typeface="+mn-ea"/>
                <a:cs typeface="+mn-cs"/>
              </a:rPr>
              <a:t>duplexes</a:t>
            </a:r>
            <a:r>
              <a:rPr lang="en-US" sz="1200" kern="1200" dirty="0">
                <a:solidFill>
                  <a:schemeClr val="tx1"/>
                </a:solidFill>
                <a:latin typeface="+mn-lt"/>
                <a:ea typeface="+mn-ea"/>
                <a:cs typeface="+mn-cs"/>
              </a:rPr>
              <a:t> of DNA associated with each histone octamer core [ANIMATION], distributed as two duplexes in each of the </a:t>
            </a:r>
            <a:r>
              <a:rPr lang="en-US" sz="1200" kern="1200" dirty="0" err="1">
                <a:solidFill>
                  <a:schemeClr val="tx1"/>
                </a:solidFill>
                <a:latin typeface="+mn-lt"/>
                <a:ea typeface="+mn-ea"/>
                <a:cs typeface="+mn-cs"/>
              </a:rPr>
              <a:t>octamer's</a:t>
            </a:r>
            <a:r>
              <a:rPr lang="en-US" sz="1200" kern="1200" dirty="0">
                <a:solidFill>
                  <a:schemeClr val="tx1"/>
                </a:solidFill>
                <a:latin typeface="+mn-lt"/>
                <a:ea typeface="+mn-ea"/>
                <a:cs typeface="+mn-cs"/>
              </a:rPr>
              <a:t> 4 corners.  Each of those 8 duplexes has an average of 31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of DNA [ANIMATION], so the total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count for the entire histone octamer is 8x that number, or 248 [ANIMATION].  But, since only half that DNA is uniquely associated with any given histone octamer, the other half being associated with the two adjacent histone octamers, the actual base-pair count, that is, the count of </a:t>
            </a:r>
            <a:r>
              <a:rPr lang="en-US" sz="1200" kern="1200" dirty="0" err="1">
                <a:solidFill>
                  <a:schemeClr val="tx1"/>
                </a:solidFill>
                <a:latin typeface="+mn-lt"/>
                <a:ea typeface="+mn-ea"/>
                <a:cs typeface="+mn-cs"/>
              </a:rPr>
              <a:t>bp's</a:t>
            </a:r>
            <a:r>
              <a:rPr lang="en-US" sz="1200" kern="1200" dirty="0">
                <a:solidFill>
                  <a:schemeClr val="tx1"/>
                </a:solidFill>
                <a:latin typeface="+mn-lt"/>
                <a:ea typeface="+mn-ea"/>
                <a:cs typeface="+mn-cs"/>
              </a:rPr>
              <a:t> uniquely associated with a single octamer core, by salt bridges with the protein thereof, is half that, or 124 [ANIMATION].</a:t>
            </a:r>
          </a:p>
          <a:p>
            <a:r>
              <a:rPr lang="en-US" sz="1200" kern="1200" dirty="0">
                <a:solidFill>
                  <a:schemeClr val="tx1"/>
                </a:solidFill>
                <a:latin typeface="+mn-lt"/>
                <a:ea typeface="+mn-ea"/>
                <a:cs typeface="+mn-cs"/>
              </a:rPr>
              <a:t>	Relative to the current superhelical ramp model of DNA binding, 124 represents a decrement of about 22 base pairs, or about 28% </a:t>
            </a:r>
            <a:r>
              <a:rPr lang="en-US" sz="1200" i="1" kern="1200" dirty="0">
                <a:solidFill>
                  <a:schemeClr val="tx1"/>
                </a:solidFill>
                <a:latin typeface="+mn-lt"/>
                <a:ea typeface="+mn-ea"/>
                <a:cs typeface="+mn-cs"/>
              </a:rPr>
              <a:t>fewer </a:t>
            </a:r>
            <a:r>
              <a:rPr lang="en-US" sz="1200" kern="1200" dirty="0">
                <a:solidFill>
                  <a:schemeClr val="tx1"/>
                </a:solidFill>
                <a:latin typeface="+mn-lt"/>
                <a:ea typeface="+mn-ea"/>
                <a:cs typeface="+mn-cs"/>
              </a:rPr>
              <a:t>base pairs than are found in the current superhelical ramp model, which would be a great cause of consternation to me, except for the fact that the current twisted model is based upon an </a:t>
            </a:r>
            <a:r>
              <a:rPr lang="en-US" sz="1200" i="1" kern="1200" dirty="0">
                <a:solidFill>
                  <a:schemeClr val="tx1"/>
                </a:solidFill>
                <a:latin typeface="+mn-lt"/>
                <a:ea typeface="+mn-ea"/>
                <a:cs typeface="+mn-cs"/>
              </a:rPr>
              <a:t>in vitro </a:t>
            </a:r>
            <a:r>
              <a:rPr lang="en-US" sz="1200" kern="1200" dirty="0">
                <a:solidFill>
                  <a:schemeClr val="tx1"/>
                </a:solidFill>
                <a:latin typeface="+mn-lt"/>
                <a:ea typeface="+mn-ea"/>
                <a:cs typeface="+mn-cs"/>
              </a:rPr>
              <a:t>crystal structure made from purified, reconstituted histone subunits with added DNA.  I reiterate that I greatly respect the superhelical ramp model, and I find it hard to believe that anything that non-random </a:t>
            </a:r>
            <a:r>
              <a:rPr lang="en-US" sz="1200" kern="1200" dirty="0" err="1">
                <a:solidFill>
                  <a:schemeClr val="tx1"/>
                </a:solidFill>
                <a:latin typeface="+mn-lt"/>
                <a:ea typeface="+mn-ea"/>
                <a:cs typeface="+mn-cs"/>
              </a:rPr>
              <a:t>wrt</a:t>
            </a:r>
            <a:r>
              <a:rPr lang="en-US" sz="1200" kern="1200" dirty="0">
                <a:solidFill>
                  <a:schemeClr val="tx1"/>
                </a:solidFill>
                <a:latin typeface="+mn-lt"/>
                <a:ea typeface="+mn-ea"/>
                <a:cs typeface="+mn-cs"/>
              </a:rPr>
              <a:t> the placement of basic amino acid residues, must have some sort of function in life, but I doubt that that function is the regular storage of DNA, in a form amenable to the everyday working state of the cell.</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225</a:t>
            </a:fld>
            <a:endParaRPr 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	Here's another chart showing the lengths of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in our new histone model, for each of the four unique histone subunit types.  The N-terminus is defined as all the amino acid residues proximal to Helix I, except for subunit H3, in which the N-terminus is defined as everything proximal to that structure that we are calling "Helix Sub-Zero".  Also shown in this table is the basic residue count for each of the N-termini, but we're not concerned with that right now.  What we are most interested in is the penultimate number in the first column, the sum total of the amino acid residues in the N-termini of all four unique histone subunit types, that is, H3, H4, H2A and H2B.</a:t>
            </a:r>
          </a:p>
          <a:p>
            <a:r>
              <a:rPr lang="en-US" sz="1200" kern="1200" dirty="0">
                <a:solidFill>
                  <a:schemeClr val="tx1"/>
                </a:solidFill>
                <a:latin typeface="+mn-lt"/>
                <a:ea typeface="+mn-ea"/>
                <a:cs typeface="+mn-cs"/>
              </a:rPr>
              <a:t>	And that number is:  </a:t>
            </a:r>
            <a:r>
              <a:rPr lang="en-US" sz="1200" b="1" kern="1200" dirty="0">
                <a:solidFill>
                  <a:schemeClr val="tx1"/>
                </a:solidFill>
                <a:latin typeface="+mn-lt"/>
                <a:ea typeface="+mn-ea"/>
                <a:cs typeface="+mn-cs"/>
              </a:rPr>
              <a:t>101</a:t>
            </a:r>
            <a:r>
              <a:rPr lang="en-US" sz="1200" kern="1200" dirty="0">
                <a:solidFill>
                  <a:schemeClr val="tx1"/>
                </a:solidFill>
                <a:latin typeface="+mn-lt"/>
                <a:ea typeface="+mn-ea"/>
                <a:cs typeface="+mn-cs"/>
              </a:rPr>
              <a:t> [ANIMATION].  But that is not the total number of N-terminal amino residues per octamer, because the octamer contains </a:t>
            </a:r>
            <a:r>
              <a:rPr lang="en-US" sz="1200" i="1" kern="1200" dirty="0">
                <a:solidFill>
                  <a:schemeClr val="tx1"/>
                </a:solidFill>
                <a:latin typeface="+mn-lt"/>
                <a:ea typeface="+mn-ea"/>
                <a:cs typeface="+mn-cs"/>
              </a:rPr>
              <a:t>two </a:t>
            </a:r>
            <a:r>
              <a:rPr lang="en-US" sz="1200" kern="1200" dirty="0">
                <a:solidFill>
                  <a:schemeClr val="tx1"/>
                </a:solidFill>
                <a:latin typeface="+mn-lt"/>
                <a:ea typeface="+mn-ea"/>
                <a:cs typeface="+mn-cs"/>
              </a:rPr>
              <a:t>of each subunit type.</a:t>
            </a:r>
          </a:p>
          <a:p>
            <a:r>
              <a:rPr lang="en-US" sz="1200" kern="1200" dirty="0">
                <a:solidFill>
                  <a:schemeClr val="tx1"/>
                </a:solidFill>
                <a:latin typeface="+mn-lt"/>
                <a:ea typeface="+mn-ea"/>
                <a:cs typeface="+mn-cs"/>
              </a:rPr>
              <a:t>	So the total number of amino acid residues in the N-termini of all 8 histone subunits combined is twice as high, namely </a:t>
            </a:r>
            <a:r>
              <a:rPr lang="en-US" sz="1200" b="1" kern="1200" dirty="0">
                <a:solidFill>
                  <a:schemeClr val="tx1"/>
                </a:solidFill>
                <a:latin typeface="+mn-lt"/>
                <a:ea typeface="+mn-ea"/>
                <a:cs typeface="+mn-cs"/>
              </a:rPr>
              <a:t>202</a:t>
            </a:r>
            <a:r>
              <a:rPr lang="en-US" sz="1200" kern="1200" dirty="0">
                <a:solidFill>
                  <a:schemeClr val="tx1"/>
                </a:solidFill>
                <a:latin typeface="+mn-lt"/>
                <a:ea typeface="+mn-ea"/>
                <a:cs typeface="+mn-cs"/>
              </a:rPr>
              <a:t> [ANIMATION].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226</a:t>
            </a:fld>
            <a:endParaRPr 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	Since our histone-DNA structure is based upon the structure of the protamine-DNA complex, I thought it would be a good idea to compare the </a:t>
            </a:r>
            <a:r>
              <a:rPr lang="en-US" sz="1200" kern="1200" dirty="0" err="1">
                <a:solidFill>
                  <a:schemeClr val="tx1"/>
                </a:solidFill>
                <a:latin typeface="+mn-lt"/>
                <a:ea typeface="+mn-ea"/>
                <a:cs typeface="+mn-cs"/>
              </a:rPr>
              <a:t>protein:DNA</a:t>
            </a:r>
            <a:r>
              <a:rPr lang="en-US" sz="1200" kern="1200" dirty="0">
                <a:solidFill>
                  <a:schemeClr val="tx1"/>
                </a:solidFill>
                <a:latin typeface="+mn-lt"/>
                <a:ea typeface="+mn-ea"/>
                <a:cs typeface="+mn-cs"/>
              </a:rPr>
              <a:t> residue count ratios for the DNA-binding regions of each protein.  For protamine, the DNA-binding region is, well, the whole thing.  For histone, in the present model at least, it is the total count of all the </a:t>
            </a:r>
            <a:r>
              <a:rPr lang="en-US" sz="1200" kern="1200" dirty="0" err="1">
                <a:solidFill>
                  <a:schemeClr val="tx1"/>
                </a:solidFill>
                <a:latin typeface="+mn-lt"/>
                <a:ea typeface="+mn-ea"/>
                <a:cs typeface="+mn-cs"/>
              </a:rPr>
              <a:t>aa</a:t>
            </a:r>
            <a:r>
              <a:rPr lang="en-US" sz="1200" kern="1200" dirty="0">
                <a:solidFill>
                  <a:schemeClr val="tx1"/>
                </a:solidFill>
                <a:latin typeface="+mn-lt"/>
                <a:ea typeface="+mn-ea"/>
                <a:cs typeface="+mn-cs"/>
              </a:rPr>
              <a:t> residues in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As we've just determined, that number, now reproduced in the top of this table, is 202 [ANIMATION].  Also as shown in the slides above, the total number of DNA bps uniquely associated with these same eight N-termini is 124 [ANIMATION].  So the ratio of </a:t>
            </a:r>
            <a:r>
              <a:rPr lang="en-US" sz="1200" kern="1200" dirty="0" err="1">
                <a:solidFill>
                  <a:schemeClr val="tx1"/>
                </a:solidFill>
                <a:latin typeface="+mn-lt"/>
                <a:ea typeface="+mn-ea"/>
                <a:cs typeface="+mn-cs"/>
              </a:rPr>
              <a:t>protein:DNA</a:t>
            </a:r>
            <a:r>
              <a:rPr lang="en-US" sz="1200" kern="1200" dirty="0">
                <a:solidFill>
                  <a:schemeClr val="tx1"/>
                </a:solidFill>
                <a:latin typeface="+mn-lt"/>
                <a:ea typeface="+mn-ea"/>
                <a:cs typeface="+mn-cs"/>
              </a:rPr>
              <a:t> residue counts is 202/124, or </a:t>
            </a:r>
            <a:r>
              <a:rPr lang="en-US" sz="1200" b="1" kern="1200" dirty="0">
                <a:solidFill>
                  <a:schemeClr val="tx1"/>
                </a:solidFill>
                <a:latin typeface="+mn-lt"/>
                <a:ea typeface="+mn-ea"/>
                <a:cs typeface="+mn-cs"/>
              </a:rPr>
              <a:t>1.6</a:t>
            </a:r>
            <a:r>
              <a:rPr lang="en-US" sz="1200" kern="1200" dirty="0">
                <a:solidFill>
                  <a:schemeClr val="tx1"/>
                </a:solidFill>
                <a:latin typeface="+mn-lt"/>
                <a:ea typeface="+mn-ea"/>
                <a:cs typeface="+mn-cs"/>
              </a:rPr>
              <a:t> [ANIMATION].  The comparable number for protamine is </a:t>
            </a:r>
            <a:r>
              <a:rPr lang="en-US" sz="1200" b="1" kern="1200" dirty="0">
                <a:solidFill>
                  <a:schemeClr val="tx1"/>
                </a:solidFill>
                <a:latin typeface="+mn-lt"/>
                <a:ea typeface="+mn-ea"/>
                <a:cs typeface="+mn-cs"/>
              </a:rPr>
              <a:t>1.8</a:t>
            </a:r>
            <a:r>
              <a:rPr lang="en-US" sz="1200" kern="1200" dirty="0">
                <a:solidFill>
                  <a:schemeClr val="tx1"/>
                </a:solidFill>
                <a:latin typeface="+mn-lt"/>
                <a:ea typeface="+mn-ea"/>
                <a:cs typeface="+mn-cs"/>
              </a:rPr>
              <a:t> [ANIMATION].  The slightly higher number in protamine, if held to be significant at all, would be quite consistent with the presumed lack of metabolic activity in a sperm cell.  This itself is consistent with the fact that most of the basic residues in protamine are arginine, which, by itself, accounts for more than half the amino acid residues found, and which has the longest and most positively-charged of the 20 amino acid side-chains.  In contrast, the histone N-termini are only about 1/3 basic, and over half of the basic residues are the shorter and less-powerfully charged lysine.  This would allow more freedom-of-motion for DNA in the eukaryotic cell nucleus, a place where enzymes are interacting with DNA continuously.</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227</a:t>
            </a:fld>
            <a:endParaRPr 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latin typeface="+mn-lt"/>
                <a:ea typeface="+mn-ea"/>
                <a:cs typeface="+mn-cs"/>
              </a:rPr>
              <a:t>	Here's a table showing the molecular weight totals of protein and DNA in our histone model, on the left, and comparable data for protamine on the right.  There are a lot of numbers here, but the only ones I want to mention now are the molecular weight totals for histone and DNA, which are about 110,000 and 76,000 respectively [ANIMATION].  This gives a </a:t>
            </a:r>
            <a:r>
              <a:rPr lang="en-US" sz="1200" kern="1200" dirty="0" err="1">
                <a:solidFill>
                  <a:schemeClr val="tx1"/>
                </a:solidFill>
                <a:latin typeface="+mn-lt"/>
                <a:ea typeface="+mn-ea"/>
                <a:cs typeface="+mn-cs"/>
              </a:rPr>
              <a:t>protein:DNA</a:t>
            </a:r>
            <a:r>
              <a:rPr lang="en-US" sz="1200" kern="1200" dirty="0">
                <a:solidFill>
                  <a:schemeClr val="tx1"/>
                </a:solidFill>
                <a:latin typeface="+mn-lt"/>
                <a:ea typeface="+mn-ea"/>
                <a:cs typeface="+mn-cs"/>
              </a:rPr>
              <a:t> weight ratio of 1.44 [ANIMATION], which is a bit high.  Published figures on the </a:t>
            </a:r>
            <a:r>
              <a:rPr lang="en-US" sz="1200" kern="1200" dirty="0" err="1">
                <a:solidFill>
                  <a:schemeClr val="tx1"/>
                </a:solidFill>
                <a:latin typeface="+mn-lt"/>
                <a:ea typeface="+mn-ea"/>
                <a:cs typeface="+mn-cs"/>
              </a:rPr>
              <a:t>histone:DNA</a:t>
            </a:r>
            <a:r>
              <a:rPr lang="en-US" sz="1200" kern="1200" dirty="0">
                <a:solidFill>
                  <a:schemeClr val="tx1"/>
                </a:solidFill>
                <a:latin typeface="+mn-lt"/>
                <a:ea typeface="+mn-ea"/>
                <a:cs typeface="+mn-cs"/>
              </a:rPr>
              <a:t> weight ratio vary quite a bit, but they tend to be around 1 [SEE &lt;HISTONE VS PROTAMINE.DOC&gt;].</a:t>
            </a:r>
          </a:p>
          <a:p>
            <a:r>
              <a:rPr lang="en-US" sz="1200" kern="1200" dirty="0">
                <a:solidFill>
                  <a:schemeClr val="tx1"/>
                </a:solidFill>
                <a:latin typeface="+mn-lt"/>
                <a:ea typeface="+mn-ea"/>
                <a:cs typeface="+mn-cs"/>
              </a:rPr>
              <a:t>	I could say "1.44 is about 1", but it really isn't.  I'm not in a position to defend the 1.44 ratio, because (a) I have no way of knowing what the spacing of octamers will be in the living cell nucleus.  In my current model, for lack of a logically-compelling reason to do otherwise, I have pushed the octamer units as close together as possible, so that the N-terminal residues of adjacent octamers are almost touching.  But it may not be that way.  Most other histone models, which, of necessity, are studies of disrupted chromatin, assume long stretches of "linker" DNA between octamer cores, and I have made no attempt to incorporate that concept; not that I don't believe in it, but simply because I have no logical basis for defining either a length for "linker" DNA, or a basis for assigning some lengths of DNA to linker status, and other lengths to the status of being bound to the </a:t>
            </a:r>
            <a:r>
              <a:rPr lang="en-US" sz="1200" kern="1200" dirty="0" err="1">
                <a:solidFill>
                  <a:schemeClr val="tx1"/>
                </a:solidFill>
                <a:latin typeface="+mn-lt"/>
                <a:ea typeface="+mn-ea"/>
                <a:cs typeface="+mn-cs"/>
              </a:rPr>
              <a:t>octamer's</a:t>
            </a:r>
            <a:r>
              <a:rPr lang="en-US" sz="1200" kern="1200" dirty="0">
                <a:solidFill>
                  <a:schemeClr val="tx1"/>
                </a:solidFill>
                <a:latin typeface="+mn-lt"/>
                <a:ea typeface="+mn-ea"/>
                <a:cs typeface="+mn-cs"/>
              </a:rPr>
              <a:t>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by salt bridges.</a:t>
            </a:r>
          </a:p>
          <a:p>
            <a:r>
              <a:rPr lang="en-US" sz="1200" kern="1200" dirty="0">
                <a:solidFill>
                  <a:schemeClr val="tx1"/>
                </a:solidFill>
                <a:latin typeface="+mn-lt"/>
                <a:ea typeface="+mn-ea"/>
                <a:cs typeface="+mn-cs"/>
              </a:rPr>
              <a:t>	Moreover, I have made no attempt to define a role for the histone subunits H1 or H5, since I have no basis for making any useful suggestions there either, and the inclusion of H1/H5 could alter the picture considerably.  So I will leave the ratio, for the time being, at 1.44.  To my way of thinking, that's a problem that can be dealt with, whereas the incredibly </a:t>
            </a:r>
            <a:r>
              <a:rPr lang="en-US" sz="1200" i="1" kern="1200" dirty="0">
                <a:solidFill>
                  <a:schemeClr val="tx1"/>
                </a:solidFill>
                <a:latin typeface="+mn-lt"/>
                <a:ea typeface="+mn-ea"/>
                <a:cs typeface="+mn-cs"/>
              </a:rPr>
              <a:t>improbable</a:t>
            </a:r>
            <a:r>
              <a:rPr lang="en-US" sz="1200" kern="1200" dirty="0">
                <a:solidFill>
                  <a:schemeClr val="tx1"/>
                </a:solidFill>
                <a:latin typeface="+mn-lt"/>
                <a:ea typeface="+mn-ea"/>
                <a:cs typeface="+mn-cs"/>
              </a:rPr>
              <a:t> twisted state of DNA in the current model is totally untenable.  That's been my opinion for over 40 years, and I stand by 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228</a:t>
            </a:fld>
            <a:endParaRPr 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229</a:t>
            </a:fld>
            <a:endParaRPr lang="en-US" dirty="0"/>
          </a:p>
        </p:txBody>
      </p:sp>
    </p:spTree>
    <p:extLst>
      <p:ext uri="{BB962C8B-B14F-4D97-AF65-F5344CB8AC3E}">
        <p14:creationId xmlns:p14="http://schemas.microsoft.com/office/powerpoint/2010/main" val="2840245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&lt;beta and DNA tilt1-18.jpg&gt; </a:t>
            </a:r>
            <a:r>
              <a:rPr lang="en-US" baseline="0" dirty="0"/>
              <a:t> (Pseudo-movie of tilt from axial-to-longitudinal).</a:t>
            </a:r>
          </a:p>
        </p:txBody>
      </p:sp>
      <p:sp>
        <p:nvSpPr>
          <p:cNvPr id="4" name="Slide Number Placeholder 3"/>
          <p:cNvSpPr>
            <a:spLocks noGrp="1"/>
          </p:cNvSpPr>
          <p:nvPr>
            <p:ph type="sldNum" sz="quarter" idx="10"/>
          </p:nvPr>
        </p:nvSpPr>
        <p:spPr/>
        <p:txBody>
          <a:bodyPr/>
          <a:lstStyle/>
          <a:p>
            <a:fld id="{3F4B7CB5-B610-4830-BF84-B780E7FA0A93}" type="slidenum">
              <a:rPr lang="en-US" smtClean="0"/>
              <a:pPr/>
              <a:t>23</a:t>
            </a:fld>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&lt;Dimensions of octamer.png&gt;</a:t>
            </a:r>
          </a:p>
          <a:p>
            <a:r>
              <a:rPr lang="en-US" sz="1200" kern="1200" dirty="0">
                <a:solidFill>
                  <a:schemeClr val="tx1"/>
                </a:solidFill>
                <a:latin typeface="+mn-lt"/>
                <a:ea typeface="+mn-ea"/>
                <a:cs typeface="+mn-cs"/>
              </a:rPr>
              <a:t>	The picture at the top is an </a:t>
            </a:r>
            <a:r>
              <a:rPr lang="en-US" sz="1200" kern="1200" dirty="0" err="1">
                <a:solidFill>
                  <a:schemeClr val="tx1"/>
                </a:solidFill>
                <a:latin typeface="+mn-lt"/>
                <a:ea typeface="+mn-ea"/>
                <a:cs typeface="+mn-cs"/>
              </a:rPr>
              <a:t>Accelrys</a:t>
            </a:r>
            <a:r>
              <a:rPr lang="en-US" sz="1200" kern="1200" dirty="0">
                <a:solidFill>
                  <a:schemeClr val="tx1"/>
                </a:solidFill>
                <a:latin typeface="+mn-lt"/>
                <a:ea typeface="+mn-ea"/>
                <a:cs typeface="+mn-cs"/>
              </a:rPr>
              <a:t> Discovery Studio cross section of our structure.  In the area calculation shown in the slide, I'm treating the cross section as if it was a perfect square with a side whose length is the average of the 4 sides of this irregular quadrangle.</a:t>
            </a:r>
          </a:p>
          <a:p>
            <a:r>
              <a:rPr lang="en-US" sz="1200" kern="1200" dirty="0">
                <a:solidFill>
                  <a:schemeClr val="tx1"/>
                </a:solidFill>
                <a:latin typeface="+mn-lt"/>
                <a:ea typeface="+mn-ea"/>
                <a:cs typeface="+mn-cs"/>
              </a:rPr>
              <a:t>	Keep in mind that </a:t>
            </a:r>
            <a:r>
              <a:rPr lang="en-US" sz="1200" kern="1200" dirty="0" err="1">
                <a:solidFill>
                  <a:schemeClr val="tx1"/>
                </a:solidFill>
                <a:latin typeface="+mn-lt"/>
                <a:ea typeface="+mn-ea"/>
                <a:cs typeface="+mn-cs"/>
              </a:rPr>
              <a:t>Accelrys</a:t>
            </a:r>
            <a:r>
              <a:rPr lang="en-US" sz="1200" kern="1200" dirty="0">
                <a:solidFill>
                  <a:schemeClr val="tx1"/>
                </a:solidFill>
                <a:latin typeface="+mn-lt"/>
                <a:ea typeface="+mn-ea"/>
                <a:cs typeface="+mn-cs"/>
              </a:rPr>
              <a:t> portrays axial views in perspective mode, so that parallel columns appear to diverge as they approach your eyes.  In other words, the 4 columns of protein-DNA, that mark the periphery of the structure, are completely parallel, and the cross-sectional area determination shown would be about the same at any level which might be chosen for measurement.</a:t>
            </a:r>
          </a:p>
          <a:p>
            <a:r>
              <a:rPr lang="en-US" sz="1200" kern="1200" dirty="0">
                <a:solidFill>
                  <a:schemeClr val="tx1"/>
                </a:solidFill>
                <a:latin typeface="+mn-lt"/>
                <a:ea typeface="+mn-ea"/>
                <a:cs typeface="+mn-cs"/>
              </a:rPr>
              <a:t>	I suppose I don't have to point out that the 3</a:t>
            </a:r>
            <a:r>
              <a:rPr lang="en-US" sz="1200" kern="1200" baseline="30000" dirty="0">
                <a:solidFill>
                  <a:schemeClr val="tx1"/>
                </a:solidFill>
                <a:latin typeface="+mn-lt"/>
                <a:ea typeface="+mn-ea"/>
                <a:cs typeface="+mn-cs"/>
              </a:rPr>
              <a:t>rd</a:t>
            </a:r>
            <a:r>
              <a:rPr lang="en-US" sz="1200" kern="1200" dirty="0">
                <a:solidFill>
                  <a:schemeClr val="tx1"/>
                </a:solidFill>
                <a:latin typeface="+mn-lt"/>
                <a:ea typeface="+mn-ea"/>
                <a:cs typeface="+mn-cs"/>
              </a:rPr>
              <a:t> decimal places in the measurements shown are NOT significant!  In fact, </a:t>
            </a:r>
            <a:r>
              <a:rPr lang="en-US" sz="1200" i="1" kern="1200" dirty="0">
                <a:solidFill>
                  <a:schemeClr val="tx1"/>
                </a:solidFill>
                <a:latin typeface="+mn-lt"/>
                <a:ea typeface="+mn-ea"/>
                <a:cs typeface="+mn-cs"/>
              </a:rPr>
              <a:t>none</a:t>
            </a:r>
            <a:r>
              <a:rPr lang="en-US" sz="1200" kern="1200" dirty="0">
                <a:solidFill>
                  <a:schemeClr val="tx1"/>
                </a:solidFill>
                <a:latin typeface="+mn-lt"/>
                <a:ea typeface="+mn-ea"/>
                <a:cs typeface="+mn-cs"/>
              </a:rPr>
              <a:t> of the decimal places are significant; even the whole numbers are merely estimates.  I am merely reporting the distances exactly as measured by the </a:t>
            </a:r>
            <a:r>
              <a:rPr lang="en-US" sz="1200" kern="1200" dirty="0" err="1">
                <a:solidFill>
                  <a:schemeClr val="tx1"/>
                </a:solidFill>
                <a:latin typeface="+mn-lt"/>
                <a:ea typeface="+mn-ea"/>
                <a:cs typeface="+mn-cs"/>
              </a:rPr>
              <a:t>Accelrys</a:t>
            </a:r>
            <a:r>
              <a:rPr lang="en-US" sz="1200" kern="1200" dirty="0">
                <a:solidFill>
                  <a:schemeClr val="tx1"/>
                </a:solidFill>
                <a:latin typeface="+mn-lt"/>
                <a:ea typeface="+mn-ea"/>
                <a:cs typeface="+mn-cs"/>
              </a:rPr>
              <a:t> Measurement Tool.  Therefore, I would suggest that the cross-sectional area shown would be best thought of as "around 7000 Å</a:t>
            </a:r>
            <a:r>
              <a:rPr lang="en-US" sz="1200" b="1" kern="1200" baseline="30000" dirty="0">
                <a:solidFill>
                  <a:schemeClr val="tx1"/>
                </a:solidFill>
                <a:latin typeface="+mn-lt"/>
                <a:ea typeface="+mn-ea"/>
                <a:cs typeface="+mn-cs"/>
              </a:rPr>
              <a:t>2</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	The length measurement, indicated by the pink arrow in the middle of the slide, is simply the distance between comparable atoms of adjacent histone octamers.  As I have emphasized above, I don't know how close together adjacent octamers should be placed.  In the current model they are squeezed together so that the end of one N-terminus </a:t>
            </a:r>
            <a:r>
              <a:rPr lang="en-US" sz="1200" i="1" kern="1200" dirty="0">
                <a:solidFill>
                  <a:schemeClr val="tx1"/>
                </a:solidFill>
                <a:latin typeface="+mn-lt"/>
                <a:ea typeface="+mn-ea"/>
                <a:cs typeface="+mn-cs"/>
              </a:rPr>
              <a:t>almost </a:t>
            </a:r>
            <a:r>
              <a:rPr lang="en-US" sz="1200" kern="1200" dirty="0">
                <a:solidFill>
                  <a:schemeClr val="tx1"/>
                </a:solidFill>
                <a:latin typeface="+mn-lt"/>
                <a:ea typeface="+mn-ea"/>
                <a:cs typeface="+mn-cs"/>
              </a:rPr>
              <a:t>abuts on the beginning of the next one.  Also as stated above, if I added "linker" DNA to the model, or tried to incorporated H1 or H5 into the structure, the size of the unit cell would increase.  But I currently have no logical basis for doing either, so I'm leaving things as portrayed here, pending further information by which we may refine the structure.</a:t>
            </a:r>
          </a:p>
          <a:p>
            <a:r>
              <a:rPr lang="en-US" sz="1200" kern="1200" dirty="0">
                <a:solidFill>
                  <a:schemeClr val="tx1"/>
                </a:solidFill>
                <a:latin typeface="+mn-lt"/>
                <a:ea typeface="+mn-ea"/>
                <a:cs typeface="+mn-cs"/>
              </a:rPr>
              <a:t>	The length of the current model is 120 Å.  This gives a nucleosome volume of about 8x10</a:t>
            </a:r>
            <a:r>
              <a:rPr lang="en-US" sz="1200" b="1" kern="1200" baseline="30000" dirty="0">
                <a:solidFill>
                  <a:schemeClr val="tx1"/>
                </a:solidFill>
                <a:latin typeface="+mn-lt"/>
                <a:ea typeface="+mn-ea"/>
                <a:cs typeface="+mn-cs"/>
              </a:rPr>
              <a:t>5</a:t>
            </a:r>
            <a:r>
              <a:rPr lang="en-US" sz="1200" kern="1200" dirty="0">
                <a:solidFill>
                  <a:schemeClr val="tx1"/>
                </a:solidFill>
                <a:latin typeface="+mn-lt"/>
                <a:ea typeface="+mn-ea"/>
                <a:cs typeface="+mn-cs"/>
              </a:rPr>
              <a:t>, or 800,000 Å</a:t>
            </a:r>
            <a:r>
              <a:rPr lang="en-US" sz="1200" b="1" kern="1200" baseline="30000" dirty="0">
                <a:solidFill>
                  <a:schemeClr val="tx1"/>
                </a:solidFill>
                <a:latin typeface="+mn-lt"/>
                <a:ea typeface="+mn-ea"/>
                <a:cs typeface="+mn-cs"/>
              </a:rPr>
              <a:t>3</a:t>
            </a:r>
            <a:r>
              <a:rPr lang="en-US" sz="1200" kern="1200" dirty="0">
                <a:solidFill>
                  <a:schemeClr val="tx1"/>
                </a:solidFill>
                <a:latin typeface="+mn-lt"/>
                <a:ea typeface="+mn-ea"/>
                <a:cs typeface="+mn-cs"/>
              </a:rPr>
              <a:t>, which I urge you to not take overly seriously, but to think of as representing some number in the vicinity of about 1 million cubic Å, comparable to a cube with a</a:t>
            </a:r>
            <a:r>
              <a:rPr lang="en-US" sz="1200" kern="1200" baseline="0" dirty="0">
                <a:solidFill>
                  <a:schemeClr val="tx1"/>
                </a:solidFill>
                <a:latin typeface="+mn-lt"/>
                <a:ea typeface="+mn-ea"/>
                <a:cs typeface="+mn-cs"/>
              </a:rPr>
              <a:t>n edge length of 1</a:t>
            </a:r>
            <a:r>
              <a:rPr lang="en-US" sz="1200" kern="1200" dirty="0">
                <a:solidFill>
                  <a:schemeClr val="tx1"/>
                </a:solidFill>
                <a:latin typeface="+mn-lt"/>
                <a:ea typeface="+mn-ea"/>
                <a:cs typeface="+mn-cs"/>
              </a:rPr>
              <a:t>00 Å.</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230</a:t>
            </a:fld>
            <a:endParaRPr lang="en-US"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latin typeface="+mn-lt"/>
                <a:ea typeface="+mn-ea"/>
                <a:cs typeface="+mn-cs"/>
              </a:rPr>
              <a:t>TECHNICAL NOTE:  YOU SHOULD PROBABLY REMOVE THE LAST TWO "DISSOLVE OUT"s, FOR THE 2 LOWER ARROWS (WHICH POINT, RESPECTIVELY, TO THE % OF NUCLEAR VOLUME OCCUPIED BY HISTONE-DNA AND PROTAMINE-DNA).  </a:t>
            </a:r>
            <a:r>
              <a:rPr lang="en-US" sz="1200" i="1" kern="1200" dirty="0">
                <a:solidFill>
                  <a:schemeClr val="tx1"/>
                </a:solidFill>
                <a:latin typeface="+mn-lt"/>
                <a:ea typeface="+mn-ea"/>
                <a:cs typeface="+mn-cs"/>
              </a:rPr>
              <a:t>NOTE THAT THE PENULTIMATE ARROW, POINTING AT HISTONE, APPEARS TWICE!  THE FIRST TIME, IT DISSOLVES OUT TO HIGHLIGHT PROTAMINE, BUT THEN IT IS BROUGHT BACK.  IT IS THE SECOND APPEARANCE THAT SHOULD BE LEFT VISIBLE!</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	Here's another slide with a lot of numbers.  We can go through the detailed math, but why don't we just continue rounding off?  The volume of our unit cell, shown here as being about 800,000 Å</a:t>
            </a:r>
            <a:r>
              <a:rPr lang="en-US" sz="1200" b="1" kern="1200" baseline="30000" dirty="0">
                <a:solidFill>
                  <a:schemeClr val="tx1"/>
                </a:solidFill>
                <a:latin typeface="+mn-lt"/>
                <a:ea typeface="+mn-ea"/>
                <a:cs typeface="+mn-cs"/>
              </a:rPr>
              <a:t>3</a:t>
            </a:r>
            <a:r>
              <a:rPr lang="en-US" sz="1200" kern="1200" dirty="0">
                <a:solidFill>
                  <a:schemeClr val="tx1"/>
                </a:solidFill>
                <a:latin typeface="+mn-lt"/>
                <a:ea typeface="+mn-ea"/>
                <a:cs typeface="+mn-cs"/>
              </a:rPr>
              <a:t> [ANIMATION], can be rounded off in our minds to around 1 million cubic Å, which is equal to </a:t>
            </a:r>
            <a:r>
              <a:rPr lang="en-US" sz="1200" i="1" kern="1200" dirty="0">
                <a:solidFill>
                  <a:schemeClr val="tx1"/>
                </a:solidFill>
                <a:latin typeface="+mn-lt"/>
                <a:ea typeface="+mn-ea"/>
                <a:cs typeface="+mn-cs"/>
              </a:rPr>
              <a:t>one millionth</a:t>
            </a:r>
            <a:r>
              <a:rPr lang="en-US" sz="1200" kern="1200" dirty="0">
                <a:solidFill>
                  <a:schemeClr val="tx1"/>
                </a:solidFill>
                <a:latin typeface="+mn-lt"/>
                <a:ea typeface="+mn-ea"/>
                <a:cs typeface="+mn-cs"/>
              </a:rPr>
              <a:t> of a cubic micron (</a:t>
            </a:r>
            <a:r>
              <a:rPr lang="en-US" sz="1200" i="1" kern="1200" dirty="0">
                <a:solidFill>
                  <a:schemeClr val="tx1"/>
                </a:solidFill>
                <a:latin typeface="+mn-lt"/>
                <a:ea typeface="+mn-ea"/>
                <a:cs typeface="+mn-cs"/>
              </a:rPr>
              <a:t>i.e., </a:t>
            </a:r>
            <a:r>
              <a:rPr lang="en-US" sz="1200" kern="1200" dirty="0">
                <a:solidFill>
                  <a:schemeClr val="tx1"/>
                </a:solidFill>
                <a:latin typeface="+mn-lt"/>
                <a:ea typeface="+mn-ea"/>
                <a:cs typeface="+mn-cs"/>
              </a:rPr>
              <a:t>10</a:t>
            </a:r>
            <a:r>
              <a:rPr lang="en-US" sz="1200" b="1" kern="1200" baseline="30000" dirty="0">
                <a:solidFill>
                  <a:schemeClr val="tx1"/>
                </a:solidFill>
                <a:latin typeface="+mn-lt"/>
                <a:ea typeface="+mn-ea"/>
                <a:cs typeface="+mn-cs"/>
              </a:rPr>
              <a:t>6</a:t>
            </a:r>
            <a:r>
              <a:rPr lang="en-US" sz="1200" kern="1200" dirty="0">
                <a:solidFill>
                  <a:schemeClr val="tx1"/>
                </a:solidFill>
                <a:latin typeface="+mn-lt"/>
                <a:ea typeface="+mn-ea"/>
                <a:cs typeface="+mn-cs"/>
              </a:rPr>
              <a:t> Å</a:t>
            </a:r>
            <a:r>
              <a:rPr lang="en-US" sz="1200" b="1" kern="1200" baseline="30000" dirty="0">
                <a:solidFill>
                  <a:schemeClr val="tx1"/>
                </a:solidFill>
                <a:latin typeface="+mn-lt"/>
                <a:ea typeface="+mn-ea"/>
                <a:cs typeface="+mn-cs"/>
              </a:rPr>
              <a:t>3</a:t>
            </a:r>
            <a:r>
              <a:rPr lang="en-US" sz="1200" kern="1200" dirty="0">
                <a:solidFill>
                  <a:schemeClr val="tx1"/>
                </a:solidFill>
                <a:latin typeface="+mn-lt"/>
                <a:ea typeface="+mn-ea"/>
                <a:cs typeface="+mn-cs"/>
              </a:rPr>
              <a:t> = 10</a:t>
            </a:r>
            <a:r>
              <a:rPr lang="en-US" sz="1200" b="1" kern="1200" baseline="30000" dirty="0">
                <a:solidFill>
                  <a:schemeClr val="tx1"/>
                </a:solidFill>
                <a:latin typeface="+mn-lt"/>
                <a:ea typeface="+mn-ea"/>
                <a:cs typeface="+mn-cs"/>
              </a:rPr>
              <a:t>-6</a:t>
            </a:r>
            <a:r>
              <a:rPr lang="en-US" sz="1200" kern="1200" dirty="0">
                <a:solidFill>
                  <a:schemeClr val="tx1"/>
                </a:solidFill>
                <a:latin typeface="+mn-lt"/>
                <a:ea typeface="+mn-ea"/>
                <a:cs typeface="+mn-cs"/>
              </a:rPr>
              <a:t> </a:t>
            </a:r>
            <a:r>
              <a:rPr lang="en-US" sz="1200" kern="1200" dirty="0">
                <a:solidFill>
                  <a:schemeClr val="tx1"/>
                </a:solidFill>
                <a:latin typeface="+mn-lt"/>
                <a:ea typeface="+mn-ea"/>
                <a:cs typeface="+mn-cs"/>
                <a:sym typeface="Symbol"/>
              </a:rPr>
              <a:t></a:t>
            </a:r>
            <a:r>
              <a:rPr lang="en-US" sz="1200" b="1" kern="1200" baseline="30000" dirty="0">
                <a:solidFill>
                  <a:schemeClr val="tx1"/>
                </a:solidFill>
                <a:latin typeface="+mn-lt"/>
                <a:ea typeface="+mn-ea"/>
                <a:cs typeface="+mn-cs"/>
              </a:rPr>
              <a:t>3</a:t>
            </a:r>
            <a:r>
              <a:rPr lang="en-US" sz="1200" kern="1200" dirty="0">
                <a:solidFill>
                  <a:schemeClr val="tx1"/>
                </a:solidFill>
                <a:latin typeface="+mn-lt"/>
                <a:ea typeface="+mn-ea"/>
                <a:cs typeface="+mn-cs"/>
              </a:rPr>
              <a:t>).  Taking the standard figure of 6.4 billion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(6.4 x 10</a:t>
            </a:r>
            <a:r>
              <a:rPr lang="en-US" sz="1200" b="1" kern="1200" baseline="30000" dirty="0">
                <a:solidFill>
                  <a:schemeClr val="tx1"/>
                </a:solidFill>
                <a:latin typeface="+mn-lt"/>
                <a:ea typeface="+mn-ea"/>
                <a:cs typeface="+mn-cs"/>
              </a:rPr>
              <a:t>9</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for the human diploid genome, and using "124", the number derived in the slides above, as the number of DNA </a:t>
            </a:r>
            <a:r>
              <a:rPr lang="en-US" sz="1200" kern="1200" dirty="0" err="1">
                <a:solidFill>
                  <a:schemeClr val="tx1"/>
                </a:solidFill>
                <a:latin typeface="+mn-lt"/>
                <a:ea typeface="+mn-ea"/>
                <a:cs typeface="+mn-cs"/>
              </a:rPr>
              <a:t>bp's</a:t>
            </a:r>
            <a:r>
              <a:rPr lang="en-US" sz="1200" kern="1200" dirty="0">
                <a:solidFill>
                  <a:schemeClr val="tx1"/>
                </a:solidFill>
                <a:latin typeface="+mn-lt"/>
                <a:ea typeface="+mn-ea"/>
                <a:cs typeface="+mn-cs"/>
              </a:rPr>
              <a:t> uniquely associated with each histone octamer in our new nucleosome model, we come to the next important number, namely, the {number of nucleosomes per human genome}, according to our model.  That number, which is simply the total genome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count divided by 124, is here given as 5.16 x 10</a:t>
            </a:r>
            <a:r>
              <a:rPr lang="en-US" sz="1200" b="1" kern="1200" baseline="30000" dirty="0">
                <a:solidFill>
                  <a:schemeClr val="tx1"/>
                </a:solidFill>
                <a:latin typeface="+mn-lt"/>
                <a:ea typeface="+mn-ea"/>
                <a:cs typeface="+mn-cs"/>
              </a:rPr>
              <a:t>7</a:t>
            </a:r>
            <a:r>
              <a:rPr lang="en-US" sz="1200" kern="1200" dirty="0">
                <a:solidFill>
                  <a:schemeClr val="tx1"/>
                </a:solidFill>
                <a:latin typeface="+mn-lt"/>
                <a:ea typeface="+mn-ea"/>
                <a:cs typeface="+mn-cs"/>
              </a:rPr>
              <a:t> [ANIMATION], which we might as well round off to 50 million.  So what's the total volume of 50 million nucleosomes, each 1 millionth of a cubic micrometer in volume — you don't need a slide rule to do this math — just multiply 50 million by 1 million and you get the answer:  we're talking about a total nucleoprotein volume of something like 50 cubic microns (50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3).  If you actually go through all the math, you get the more exact figure of about 41 cubic microns [ANIMATION], which is just about the same as the total nucleoprotein volume predicted by the current Kornberg-Luger </a:t>
            </a:r>
            <a:r>
              <a:rPr lang="en-US" sz="1200" i="1" kern="1200" dirty="0">
                <a:solidFill>
                  <a:schemeClr val="tx1"/>
                </a:solidFill>
                <a:latin typeface="+mn-lt"/>
                <a:ea typeface="+mn-ea"/>
                <a:cs typeface="+mn-cs"/>
              </a:rPr>
              <a:t>et al </a:t>
            </a:r>
            <a:r>
              <a:rPr lang="en-US" sz="1200" kern="1200" dirty="0">
                <a:solidFill>
                  <a:schemeClr val="tx1"/>
                </a:solidFill>
                <a:latin typeface="+mn-lt"/>
                <a:ea typeface="+mn-ea"/>
                <a:cs typeface="+mn-cs"/>
              </a:rPr>
              <a:t>crystal model, the latter of which is based upon DNA binding to the superhelical ramp.</a:t>
            </a:r>
          </a:p>
          <a:p>
            <a:r>
              <a:rPr lang="en-US" sz="1200" kern="1200" dirty="0">
                <a:solidFill>
                  <a:schemeClr val="tx1"/>
                </a:solidFill>
                <a:latin typeface="+mn-lt"/>
                <a:ea typeface="+mn-ea"/>
                <a:cs typeface="+mn-cs"/>
              </a:rPr>
              <a:t>	We can now ask:  What percentage of nuclear volume is consumed by the histone-DNA complex?  Well, that depends upon the size of the nucleus.  Published values, however, differ wildly  [ANIMATION], and, depending upon which one you choose, the % of nuclear volume occupied by histone and DNA is anywhere from 2-41% [ANIMATION].</a:t>
            </a:r>
          </a:p>
          <a:p>
            <a:r>
              <a:rPr lang="en-US" sz="1200" kern="1200" dirty="0">
                <a:solidFill>
                  <a:schemeClr val="tx1"/>
                </a:solidFill>
                <a:latin typeface="+mn-lt"/>
                <a:ea typeface="+mn-ea"/>
                <a:cs typeface="+mn-cs"/>
              </a:rPr>
              <a:t>	At the bottom of the slide is the comparable statistic for protamine and DNA in the sperm cell, from my 2006 publication on that subject [ANIMATION].  I showed at that time that the protamine-DNA complex occupied a mere 10% of the available space in the sperm head.  Even taking into consideration the fact that the sperm nucleus is </a:t>
            </a:r>
            <a:r>
              <a:rPr lang="en-US" sz="1200" i="1" kern="1200" dirty="0">
                <a:solidFill>
                  <a:schemeClr val="tx1"/>
                </a:solidFill>
                <a:latin typeface="+mn-lt"/>
                <a:ea typeface="+mn-ea"/>
                <a:cs typeface="+mn-cs"/>
              </a:rPr>
              <a:t>haploid, </a:t>
            </a:r>
            <a:r>
              <a:rPr lang="en-US" sz="1200" kern="1200" dirty="0">
                <a:solidFill>
                  <a:schemeClr val="tx1"/>
                </a:solidFill>
                <a:latin typeface="+mn-lt"/>
                <a:ea typeface="+mn-ea"/>
                <a:cs typeface="+mn-cs"/>
              </a:rPr>
              <a:t>containing only half the full diploid complement of DNA found in somatic cells, it is entirely evident that even the full diploid amount of 6.4 x 10</a:t>
            </a:r>
            <a:r>
              <a:rPr lang="en-US" sz="1200" b="1" kern="1200" baseline="30000" dirty="0">
                <a:solidFill>
                  <a:schemeClr val="tx1"/>
                </a:solidFill>
                <a:latin typeface="+mn-lt"/>
                <a:ea typeface="+mn-ea"/>
                <a:cs typeface="+mn-cs"/>
              </a:rPr>
              <a:t>9</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if hypothetically </a:t>
            </a:r>
            <a:r>
              <a:rPr lang="en-US" sz="1200" kern="1200" dirty="0" err="1">
                <a:solidFill>
                  <a:schemeClr val="tx1"/>
                </a:solidFill>
                <a:latin typeface="+mn-lt"/>
                <a:ea typeface="+mn-ea"/>
                <a:cs typeface="+mn-cs"/>
              </a:rPr>
              <a:t>complexed</a:t>
            </a:r>
            <a:r>
              <a:rPr lang="en-US" sz="1200" kern="1200" dirty="0">
                <a:solidFill>
                  <a:schemeClr val="tx1"/>
                </a:solidFill>
                <a:latin typeface="+mn-lt"/>
                <a:ea typeface="+mn-ea"/>
                <a:cs typeface="+mn-cs"/>
              </a:rPr>
              <a:t> with the highly-basic protamine, would require no more than 20% of the volume available in a sperm head.</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	Interestingly, that number, 20%, is about the midpoint of the range of values given one line above, for histone and DNA in somatic cells [REPEAT ANIMATION].  We can therefore confidently conclude that our non-helical DNA model will fit very nicely into the available nuclear space.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231</a:t>
            </a:fld>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232</a:t>
            </a:fld>
            <a:endParaRPr lang="en-US" dirty="0"/>
          </a:p>
        </p:txBody>
      </p:sp>
    </p:spTree>
    <p:extLst>
      <p:ext uri="{BB962C8B-B14F-4D97-AF65-F5344CB8AC3E}">
        <p14:creationId xmlns:p14="http://schemas.microsoft.com/office/powerpoint/2010/main" val="90913716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&lt;chromosome folding-no label.jpg&gt; &lt;&lt;wu-CDEF.avi&gt;  Movie of whole Wu structure.&gt;</a:t>
            </a:r>
          </a:p>
          <a:p>
            <a:r>
              <a:rPr lang="en-US" sz="1200" kern="1200" dirty="0">
                <a:solidFill>
                  <a:schemeClr val="tx1"/>
                </a:solidFill>
                <a:latin typeface="+mn-lt"/>
                <a:ea typeface="+mn-ea"/>
                <a:cs typeface="+mn-cs"/>
              </a:rPr>
              <a:t>	This brings us to a topic I have been wanting to discuss for many years.  Molecular biologists are positively obsessed with the absurd notion that DNA must be secondarily twisted, then </a:t>
            </a:r>
            <a:r>
              <a:rPr lang="en-US" sz="1200" kern="1200" dirty="0" err="1">
                <a:solidFill>
                  <a:schemeClr val="tx1"/>
                </a:solidFill>
                <a:latin typeface="+mn-lt"/>
                <a:ea typeface="+mn-ea"/>
                <a:cs typeface="+mn-cs"/>
              </a:rPr>
              <a:t>tertiarily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supertwisted</a:t>
            </a:r>
            <a:r>
              <a:rPr lang="en-US" sz="1200" kern="1200" dirty="0">
                <a:solidFill>
                  <a:schemeClr val="tx1"/>
                </a:solidFill>
                <a:latin typeface="+mn-lt"/>
                <a:ea typeface="+mn-ea"/>
                <a:cs typeface="+mn-cs"/>
              </a:rPr>
              <a:t>, then </a:t>
            </a:r>
            <a:r>
              <a:rPr lang="en-US" sz="1200" kern="1200" dirty="0" err="1">
                <a:solidFill>
                  <a:schemeClr val="tx1"/>
                </a:solidFill>
                <a:latin typeface="+mn-lt"/>
                <a:ea typeface="+mn-ea"/>
                <a:cs typeface="+mn-cs"/>
              </a:rPr>
              <a:t>quaternarily</a:t>
            </a:r>
            <a:r>
              <a:rPr lang="en-US" sz="1200" kern="1200" dirty="0">
                <a:solidFill>
                  <a:schemeClr val="tx1"/>
                </a:solidFill>
                <a:latin typeface="+mn-lt"/>
                <a:ea typeface="+mn-ea"/>
                <a:cs typeface="+mn-cs"/>
              </a:rPr>
              <a:t> twisted yet again, if it is to fit into the tiny nuclear space.  I proved, in 1976, that the known topological properties of circular DNA, not only do </a:t>
            </a:r>
            <a:r>
              <a:rPr lang="en-US" sz="1200" i="1" kern="1200" dirty="0">
                <a:solidFill>
                  <a:schemeClr val="tx1"/>
                </a:solidFill>
                <a:latin typeface="+mn-lt"/>
                <a:ea typeface="+mn-ea"/>
                <a:cs typeface="+mn-cs"/>
              </a:rPr>
              <a:t>not </a:t>
            </a:r>
            <a:r>
              <a:rPr lang="en-US" sz="1200" kern="1200" dirty="0">
                <a:solidFill>
                  <a:schemeClr val="tx1"/>
                </a:solidFill>
                <a:latin typeface="+mn-lt"/>
                <a:ea typeface="+mn-ea"/>
                <a:cs typeface="+mn-cs"/>
              </a:rPr>
              <a:t>require the presumption of </a:t>
            </a:r>
            <a:r>
              <a:rPr lang="en-US" sz="1200" kern="1200" dirty="0" err="1">
                <a:solidFill>
                  <a:schemeClr val="tx1"/>
                </a:solidFill>
                <a:latin typeface="+mn-lt"/>
                <a:ea typeface="+mn-ea"/>
                <a:cs typeface="+mn-cs"/>
              </a:rPr>
              <a:t>helicity</a:t>
            </a:r>
            <a:r>
              <a:rPr lang="en-US" sz="1200" kern="1200" dirty="0">
                <a:solidFill>
                  <a:schemeClr val="tx1"/>
                </a:solidFill>
                <a:latin typeface="+mn-lt"/>
                <a:ea typeface="+mn-ea"/>
                <a:cs typeface="+mn-cs"/>
              </a:rPr>
              <a:t>, but rather are explained </a:t>
            </a:r>
            <a:r>
              <a:rPr lang="en-US" sz="1200" i="1" kern="1200" dirty="0">
                <a:solidFill>
                  <a:schemeClr val="tx1"/>
                </a:solidFill>
                <a:latin typeface="+mn-lt"/>
                <a:ea typeface="+mn-ea"/>
                <a:cs typeface="+mn-cs"/>
              </a:rPr>
              <a:t>better </a:t>
            </a:r>
            <a:r>
              <a:rPr lang="en-US" sz="1200" kern="1200" dirty="0">
                <a:solidFill>
                  <a:schemeClr val="tx1"/>
                </a:solidFill>
                <a:latin typeface="+mn-lt"/>
                <a:ea typeface="+mn-ea"/>
                <a:cs typeface="+mn-cs"/>
              </a:rPr>
              <a:t>by a non-helical DNA model.  That paper was not, however, accepted for publication until 2002, because the whole world, from the layman to the Nobel laureate, is in love with the double-helix, and even scientists refuse to give it up; even in the face of powerful evidence against it.</a:t>
            </a:r>
          </a:p>
          <a:p>
            <a:r>
              <a:rPr lang="en-US" sz="1200" kern="1200" dirty="0">
                <a:solidFill>
                  <a:schemeClr val="tx1"/>
                </a:solidFill>
                <a:latin typeface="+mn-lt"/>
                <a:ea typeface="+mn-ea"/>
                <a:cs typeface="+mn-cs"/>
              </a:rPr>
              <a:t>	The idea that native plasmid DNA is </a:t>
            </a:r>
            <a:r>
              <a:rPr lang="en-US" sz="1200" kern="1200" dirty="0" err="1">
                <a:solidFill>
                  <a:schemeClr val="tx1"/>
                </a:solidFill>
                <a:latin typeface="+mn-lt"/>
                <a:ea typeface="+mn-ea"/>
                <a:cs typeface="+mn-cs"/>
              </a:rPr>
              <a:t>supertwisted</a:t>
            </a:r>
            <a:r>
              <a:rPr lang="en-US" sz="1200" kern="1200" dirty="0">
                <a:solidFill>
                  <a:schemeClr val="tx1"/>
                </a:solidFill>
                <a:latin typeface="+mn-lt"/>
                <a:ea typeface="+mn-ea"/>
                <a:cs typeface="+mn-cs"/>
              </a:rPr>
              <a:t>, because such </a:t>
            </a:r>
            <a:r>
              <a:rPr lang="en-US" sz="1200" kern="1200" dirty="0" err="1">
                <a:solidFill>
                  <a:schemeClr val="tx1"/>
                </a:solidFill>
                <a:latin typeface="+mn-lt"/>
                <a:ea typeface="+mn-ea"/>
                <a:cs typeface="+mn-cs"/>
              </a:rPr>
              <a:t>supertwisting</a:t>
            </a:r>
            <a:r>
              <a:rPr lang="en-US" sz="1200" kern="1200" dirty="0">
                <a:solidFill>
                  <a:schemeClr val="tx1"/>
                </a:solidFill>
                <a:latin typeface="+mn-lt"/>
                <a:ea typeface="+mn-ea"/>
                <a:cs typeface="+mn-cs"/>
              </a:rPr>
              <a:t> is somehow necessary to pack the DNA into the available space, has been emblazoned into the minds of several generations of molecular biologists, even though the topology simply doesn't favor that theory.  Now we see, in both the protamine-DNA complex in sperm cells, and the histone-DNA complex in somatic cells, that a </a:t>
            </a:r>
            <a:r>
              <a:rPr lang="en-US" sz="1200" i="1" kern="1200" dirty="0">
                <a:solidFill>
                  <a:schemeClr val="tx1"/>
                </a:solidFill>
                <a:latin typeface="+mn-lt"/>
                <a:ea typeface="+mn-ea"/>
                <a:cs typeface="+mn-cs"/>
              </a:rPr>
              <a:t>non</a:t>
            </a:r>
            <a:r>
              <a:rPr lang="en-US" sz="1200" kern="1200" dirty="0">
                <a:solidFill>
                  <a:schemeClr val="tx1"/>
                </a:solidFill>
                <a:latin typeface="+mn-lt"/>
                <a:ea typeface="+mn-ea"/>
                <a:cs typeface="+mn-cs"/>
              </a:rPr>
              <a:t>-helical DNA model occupies only a small fraction of the nuclear space.  </a:t>
            </a:r>
            <a:r>
              <a:rPr lang="en-US" sz="1200" i="1" kern="1200" dirty="0">
                <a:solidFill>
                  <a:schemeClr val="tx1"/>
                </a:solidFill>
                <a:latin typeface="+mn-lt"/>
                <a:ea typeface="+mn-ea"/>
                <a:cs typeface="+mn-cs"/>
              </a:rPr>
              <a:t>Who says</a:t>
            </a:r>
            <a:r>
              <a:rPr lang="en-US" sz="1200" kern="1200" dirty="0">
                <a:solidFill>
                  <a:schemeClr val="tx1"/>
                </a:solidFill>
                <a:latin typeface="+mn-lt"/>
                <a:ea typeface="+mn-ea"/>
                <a:cs typeface="+mn-cs"/>
              </a:rPr>
              <a:t> that twisting, </a:t>
            </a:r>
            <a:r>
              <a:rPr lang="en-US" sz="1200" kern="1200" dirty="0" err="1">
                <a:solidFill>
                  <a:schemeClr val="tx1"/>
                </a:solidFill>
                <a:latin typeface="+mn-lt"/>
                <a:ea typeface="+mn-ea"/>
                <a:cs typeface="+mn-cs"/>
              </a:rPr>
              <a:t>supertwisting</a:t>
            </a:r>
            <a:r>
              <a:rPr lang="en-US" sz="1200" kern="1200" dirty="0">
                <a:solidFill>
                  <a:schemeClr val="tx1"/>
                </a:solidFill>
                <a:latin typeface="+mn-lt"/>
                <a:ea typeface="+mn-ea"/>
                <a:cs typeface="+mn-cs"/>
              </a:rPr>
              <a:t>, and quaternary twisting on top of the </a:t>
            </a:r>
            <a:r>
              <a:rPr lang="en-US" sz="1200" kern="1200" dirty="0" err="1">
                <a:solidFill>
                  <a:schemeClr val="tx1"/>
                </a:solidFill>
                <a:latin typeface="+mn-lt"/>
                <a:ea typeface="+mn-ea"/>
                <a:cs typeface="+mn-cs"/>
              </a:rPr>
              <a:t>supertwisting</a:t>
            </a:r>
            <a:r>
              <a:rPr lang="en-US" sz="1200" kern="1200" dirty="0">
                <a:solidFill>
                  <a:schemeClr val="tx1"/>
                </a:solidFill>
                <a:latin typeface="+mn-lt"/>
                <a:ea typeface="+mn-ea"/>
                <a:cs typeface="+mn-cs"/>
              </a:rPr>
              <a:t>, are necessary for DNA packing?  And </a:t>
            </a:r>
            <a:r>
              <a:rPr lang="en-US" sz="1200" i="1" kern="1200" dirty="0">
                <a:solidFill>
                  <a:schemeClr val="tx1"/>
                </a:solidFill>
                <a:latin typeface="+mn-lt"/>
                <a:ea typeface="+mn-ea"/>
                <a:cs typeface="+mn-cs"/>
              </a:rPr>
              <a:t>why </a:t>
            </a:r>
            <a:r>
              <a:rPr lang="en-US" sz="1200" kern="1200" dirty="0">
                <a:solidFill>
                  <a:schemeClr val="tx1"/>
                </a:solidFill>
                <a:latin typeface="+mn-lt"/>
                <a:ea typeface="+mn-ea"/>
                <a:cs typeface="+mn-cs"/>
              </a:rPr>
              <a:t>do they say it?</a:t>
            </a:r>
          </a:p>
          <a:p>
            <a:r>
              <a:rPr lang="en-US" sz="1200" kern="1200" dirty="0">
                <a:solidFill>
                  <a:schemeClr val="tx1"/>
                </a:solidFill>
                <a:latin typeface="+mn-lt"/>
                <a:ea typeface="+mn-ea"/>
                <a:cs typeface="+mn-cs"/>
              </a:rPr>
              <a:t>	If you simply cannot grasp the point from pure molecular biological considerations, consider a macroscopic analogy.  Libraries have a book-packing task not very dissimilar to the DNA-packing task of the eukaryotic cell nucleus.  Libraries need to compact thousands of volumes into the smallest practical space possible.  If this is done in a </a:t>
            </a:r>
            <a:r>
              <a:rPr lang="en-US" sz="1200" i="1" kern="1200" dirty="0">
                <a:solidFill>
                  <a:schemeClr val="tx1"/>
                </a:solidFill>
                <a:latin typeface="+mn-lt"/>
                <a:ea typeface="+mn-ea"/>
                <a:cs typeface="+mn-cs"/>
              </a:rPr>
              <a:t>rectilinear</a:t>
            </a:r>
            <a:r>
              <a:rPr lang="en-US" sz="1200" kern="1200" dirty="0">
                <a:solidFill>
                  <a:schemeClr val="tx1"/>
                </a:solidFill>
                <a:latin typeface="+mn-lt"/>
                <a:ea typeface="+mn-ea"/>
                <a:cs typeface="+mn-cs"/>
              </a:rPr>
              <a:t> fashion, the compaction is logical and effective.  This slide illustrates an admittedly melodramatic, but nevertheless appropriate view of this subject.  Of course, library books are not stacked on their sides, but, in the upright posture in which they are usually found, the principle is the same.</a:t>
            </a:r>
          </a:p>
          <a:p>
            <a:r>
              <a:rPr lang="en-US" sz="1200" kern="1200" dirty="0">
                <a:solidFill>
                  <a:schemeClr val="tx1"/>
                </a:solidFill>
                <a:latin typeface="+mn-lt"/>
                <a:ea typeface="+mn-ea"/>
                <a:cs typeface="+mn-cs"/>
              </a:rPr>
              <a:t>	Here, however, is another packing mode for books that you'll </a:t>
            </a:r>
            <a:r>
              <a:rPr lang="en-US" sz="1200" i="1" kern="1200" dirty="0">
                <a:solidFill>
                  <a:schemeClr val="tx1"/>
                </a:solidFill>
                <a:latin typeface="+mn-lt"/>
                <a:ea typeface="+mn-ea"/>
                <a:cs typeface="+mn-cs"/>
              </a:rPr>
              <a:t>never </a:t>
            </a:r>
            <a:r>
              <a:rPr lang="en-US" sz="1200" kern="1200" dirty="0">
                <a:solidFill>
                  <a:schemeClr val="tx1"/>
                </a:solidFill>
                <a:latin typeface="+mn-lt"/>
                <a:ea typeface="+mn-ea"/>
                <a:cs typeface="+mn-cs"/>
              </a:rPr>
              <a:t>see in any library [ANIMATION – BOOK HELIX!].  What librarian, desiring to efficient shelve hundreds or thousands of books, would pile them up in a helical array like this?  Why, the very notion is absurd.</a:t>
            </a:r>
          </a:p>
          <a:p>
            <a:r>
              <a:rPr lang="en-US" sz="1200" kern="1200" dirty="0">
                <a:solidFill>
                  <a:schemeClr val="tx1"/>
                </a:solidFill>
                <a:latin typeface="+mn-lt"/>
                <a:ea typeface="+mn-ea"/>
                <a:cs typeface="+mn-cs"/>
              </a:rPr>
              <a:t>	Here's another conformation for book storage you're not likely to see soon at any library in the real world.  It looks a bit like the histone octamer, but without the rectilinear N-termini we have added.</a:t>
            </a:r>
          </a:p>
          <a:p>
            <a:r>
              <a:rPr lang="en-US" sz="1200" kern="1200" dirty="0">
                <a:solidFill>
                  <a:schemeClr val="tx1"/>
                </a:solidFill>
                <a:latin typeface="+mn-lt"/>
                <a:ea typeface="+mn-ea"/>
                <a:cs typeface="+mn-cs"/>
              </a:rPr>
              <a:t>	The point I'm trying to make is that DNA, like books, is best stored in the Wu straight-ladder conformation, which facilitates both efficient DNA packing, and the everyday biochemical tasks of life, such as reading of the base sequence by enzymes, and strand separation during replication.</a:t>
            </a:r>
          </a:p>
          <a:p>
            <a:r>
              <a:rPr lang="en-US" sz="1200" kern="1200" dirty="0">
                <a:solidFill>
                  <a:schemeClr val="tx1"/>
                </a:solidFill>
                <a:latin typeface="+mn-lt"/>
                <a:ea typeface="+mn-ea"/>
                <a:cs typeface="+mn-cs"/>
              </a:rPr>
              <a:t>	Ok, I've gotten that off my chest.  It's now time to proceed to our last subject, namely higher-order chromatin structure.  This starts with the 30 nm fiber.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233</a:t>
            </a:fld>
            <a:endParaRPr lang="en-US"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latin typeface="+mn-lt"/>
                <a:ea typeface="+mn-ea"/>
                <a:cs typeface="+mn-cs"/>
              </a:rPr>
              <a:t>THIS TITLE SLIDE HAS NARRATION!</a:t>
            </a:r>
          </a:p>
          <a:p>
            <a:r>
              <a:rPr lang="en-US" sz="1200" kern="1200" dirty="0">
                <a:solidFill>
                  <a:schemeClr val="tx1"/>
                </a:solidFill>
                <a:latin typeface="+mn-lt"/>
                <a:ea typeface="+mn-ea"/>
                <a:cs typeface="+mn-cs"/>
              </a:rPr>
              <a:t>	The remainder of this slide presentation is a bit problematical.  Before embarking on a discussion of the 30 nm fiber, and on the development of a higher-order structure for entire chromosomes, I must reveal at the outset that this was not part of my original plan.  I never intended to look at any higher-order structure than the nucleosome itself.</a:t>
            </a:r>
          </a:p>
          <a:p>
            <a:r>
              <a:rPr lang="en-US" sz="1200" kern="1200" dirty="0">
                <a:solidFill>
                  <a:schemeClr val="tx1"/>
                </a:solidFill>
                <a:latin typeface="+mn-lt"/>
                <a:ea typeface="+mn-ea"/>
                <a:cs typeface="+mn-cs"/>
              </a:rPr>
              <a:t> 	When I took a cursory look at these higher-order structures, however, I was rather surprised to find that our new histone model lent itself so readily to the development of models for higher-order chromatin structure, that I could hardly resist the temptation to look further.</a:t>
            </a:r>
          </a:p>
          <a:p>
            <a:r>
              <a:rPr lang="en-US" sz="1200" kern="1200" dirty="0">
                <a:solidFill>
                  <a:schemeClr val="tx1"/>
                </a:solidFill>
                <a:latin typeface="+mn-lt"/>
                <a:ea typeface="+mn-ea"/>
                <a:cs typeface="+mn-cs"/>
              </a:rPr>
              <a:t> 	In the case of the 30-nm fiber, I set out expecting to find very little, because the traditional histone structure found in all textbooks has not led to any compelling theory of 30-nm fiber structure at all, but only vague models, with no experimental support for any of them.</a:t>
            </a:r>
          </a:p>
          <a:p>
            <a:r>
              <a:rPr lang="en-US" sz="1200" kern="1200" dirty="0">
                <a:solidFill>
                  <a:schemeClr val="tx1"/>
                </a:solidFill>
                <a:latin typeface="+mn-lt"/>
                <a:ea typeface="+mn-ea"/>
                <a:cs typeface="+mn-cs"/>
              </a:rPr>
              <a:t> 	But with the new histone structure presented in this slide series, the tables were turned.  Not only did it readily suggest a 30-nm structure, but several such structures, so that the problem changed entirely, from one of coming up with any plausible model at all, to one of grappling with a plethora of models, all plausible, all competing for our attention, and between which we must now choose!</a:t>
            </a:r>
          </a:p>
          <a:p>
            <a:r>
              <a:rPr lang="en-US" sz="1200" kern="1200" dirty="0">
                <a:solidFill>
                  <a:schemeClr val="tx1"/>
                </a:solidFill>
                <a:latin typeface="+mn-lt"/>
                <a:ea typeface="+mn-ea"/>
                <a:cs typeface="+mn-cs"/>
              </a:rPr>
              <a:t> 	It was the same with chromosomes.  I had no plan, in the beginning of these studies, to look at chromosome structure at all.  But once I had settled on what I regarded as a good model for a 30-nm fiber, I found that it almost effortlessly extended itself, according to electron-microscopically observed 300-nm and 700-nm folding patterns, into an object with the known dimensions of a chromosome.</a:t>
            </a:r>
          </a:p>
          <a:p>
            <a:r>
              <a:rPr lang="en-US" sz="1200" kern="1200" dirty="0">
                <a:solidFill>
                  <a:schemeClr val="tx1"/>
                </a:solidFill>
                <a:latin typeface="+mn-lt"/>
                <a:ea typeface="+mn-ea"/>
                <a:cs typeface="+mn-cs"/>
              </a:rPr>
              <a:t> 	I said at the outset that this section was "problematical", yet all I've told you is how </a:t>
            </a:r>
            <a:r>
              <a:rPr lang="en-US" sz="1200" i="1" kern="1200" dirty="0">
                <a:solidFill>
                  <a:schemeClr val="tx1"/>
                </a:solidFill>
                <a:latin typeface="+mn-lt"/>
                <a:ea typeface="+mn-ea"/>
                <a:cs typeface="+mn-cs"/>
              </a:rPr>
              <a:t>well</a:t>
            </a:r>
            <a:r>
              <a:rPr lang="en-US" sz="1200" kern="1200" dirty="0">
                <a:solidFill>
                  <a:schemeClr val="tx1"/>
                </a:solidFill>
                <a:latin typeface="+mn-lt"/>
                <a:ea typeface="+mn-ea"/>
                <a:cs typeface="+mn-cs"/>
              </a:rPr>
              <a:t> the investigations went. "So what's the problem?", you might be wondering.  The problem is that my temporary license to use Schrodinger virtual modeling software expired in June 2013.  I spent the subsequent 6 months putting together these slide presentations, and it was during that period that I discovered the potential of the new histone structure to generate higher-order chromatin forms.  That actually introduced </a:t>
            </a:r>
            <a:r>
              <a:rPr lang="en-US" sz="1200" i="1" kern="1200" dirty="0">
                <a:solidFill>
                  <a:schemeClr val="tx1"/>
                </a:solidFill>
                <a:latin typeface="+mn-lt"/>
                <a:ea typeface="+mn-ea"/>
                <a:cs typeface="+mn-cs"/>
              </a:rPr>
              <a:t>two </a:t>
            </a:r>
            <a:r>
              <a:rPr lang="en-US" sz="1200" kern="1200" dirty="0">
                <a:solidFill>
                  <a:schemeClr val="tx1"/>
                </a:solidFill>
                <a:latin typeface="+mn-lt"/>
                <a:ea typeface="+mn-ea"/>
                <a:cs typeface="+mn-cs"/>
              </a:rPr>
              <a:t>problems:  The first was that all my research on higher-order chromatin structure had to be done using graphic models, not virtual molecular models, because I no longer had access to virtual modeling software.</a:t>
            </a:r>
          </a:p>
          <a:p>
            <a:r>
              <a:rPr lang="en-US" sz="1200" kern="1200" dirty="0">
                <a:solidFill>
                  <a:schemeClr val="tx1"/>
                </a:solidFill>
                <a:latin typeface="+mn-lt"/>
                <a:ea typeface="+mn-ea"/>
                <a:cs typeface="+mn-cs"/>
              </a:rPr>
              <a:t> 	The second problem was that, in the course of investigating higher-order chromatin structure, I encountered some relatively minor, but still alarming </a:t>
            </a:r>
            <a:r>
              <a:rPr lang="en-US" sz="1200" i="1" kern="1200" dirty="0">
                <a:solidFill>
                  <a:schemeClr val="tx1"/>
                </a:solidFill>
                <a:latin typeface="+mn-lt"/>
                <a:ea typeface="+mn-ea"/>
                <a:cs typeface="+mn-cs"/>
              </a:rPr>
              <a:t>imperfections</a:t>
            </a:r>
            <a:r>
              <a:rPr lang="en-US" sz="1200" kern="1200" dirty="0">
                <a:solidFill>
                  <a:schemeClr val="tx1"/>
                </a:solidFill>
                <a:latin typeface="+mn-lt"/>
                <a:ea typeface="+mn-ea"/>
                <a:cs typeface="+mn-cs"/>
              </a:rPr>
              <a:t> in my current histone model.  But I cannot revise it now, because I have no software even remotely capable of doing that.  So the revisions will have to be done by someone else with more money than I, since the cost of virtual molecular modeling software is $100,000 and up; way outside my budget, which is literally zero.</a:t>
            </a:r>
          </a:p>
          <a:p>
            <a:r>
              <a:rPr lang="en-US" sz="1200" kern="1200" dirty="0">
                <a:solidFill>
                  <a:schemeClr val="tx1"/>
                </a:solidFill>
                <a:latin typeface="+mn-lt"/>
                <a:ea typeface="+mn-ea"/>
                <a:cs typeface="+mn-cs"/>
              </a:rPr>
              <a:t> 	If the subjects of these slide presentations interest you, and if you're also interested in the histories of things, you can click the link on this page which reads "Software Nightmares", which will take you to another page which relates the terrible difficulties I encountered in my efforts to obtain software for the determination of both protamine structure, back in 2005, and histone structure now, in 2013.</a:t>
            </a:r>
          </a:p>
          <a:p>
            <a:r>
              <a:rPr lang="en-US" sz="1200" kern="1200" dirty="0">
                <a:solidFill>
                  <a:schemeClr val="tx1"/>
                </a:solidFill>
                <a:latin typeface="+mn-lt"/>
                <a:ea typeface="+mn-ea"/>
                <a:cs typeface="+mn-cs"/>
              </a:rPr>
              <a:t> 	Having now warned you about the difficulties and limitations of the following studies of higher-order chromatin structure, let us nevertheless delve into 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234</a:t>
            </a:fld>
            <a:endParaRPr lang="en-US" dirty="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[Octamer_measure2.jpg]</a:t>
            </a:r>
          </a:p>
          <a:p>
            <a:r>
              <a:rPr lang="en-US" sz="1200" kern="1200" dirty="0">
                <a:solidFill>
                  <a:schemeClr val="tx1"/>
                </a:solidFill>
                <a:latin typeface="+mn-lt"/>
                <a:ea typeface="+mn-ea"/>
                <a:cs typeface="+mn-cs"/>
              </a:rPr>
              <a:t>	Here’s the axial view of our somewhat-asymmetric structure; the same view we looked at previously, except now with most of the lengths of the eight N-termini cut off, to minimize the splaying effect of perspective view.  Also, we have finally rounded off the dimensions to eliminate the totally-insignificant decimal places.</a:t>
            </a:r>
          </a:p>
          <a:p>
            <a:r>
              <a:rPr lang="en-US" sz="1200" kern="1200" dirty="0">
                <a:solidFill>
                  <a:schemeClr val="tx1"/>
                </a:solidFill>
                <a:latin typeface="+mn-lt"/>
                <a:ea typeface="+mn-ea"/>
                <a:cs typeface="+mn-cs"/>
              </a:rPr>
              <a:t>	The structure is a rather irregular parallelogram.  The electron microscopist, however, would not be likely to discern this geometry, but only an amorphous cylinder-like structure, whose dimensions would then be measured:</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235</a:t>
            </a:fld>
            <a:endParaRPr lang="en-US" dirty="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[Octamer_measure3.jpg]  Aha!  So what we’re seeing here is a structure with a diameter of about 100 Å, or 10 nm, which is, in fact, the next level up in chromatin structure, the so-called “beads on a string” appearance, which has a 10 nm diameter, and is punctuated periodically by [what are presumed to be] histone octamer cores, giving it the appearance after which it is named.  Our new structure could certainly give a sort of “beads on a string appearance” also, although there are some spacing issues we would need to address: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236</a:t>
            </a:fld>
            <a:endParaRPr lang="en-US" dirty="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a:solidFill>
                  <a:schemeClr val="tx1"/>
                </a:solidFill>
                <a:latin typeface="+mn-lt"/>
                <a:ea typeface="+mn-ea"/>
                <a:cs typeface="+mn-cs"/>
              </a:rPr>
              <a:t>&lt;nucleos2.gif&gt;</a:t>
            </a:r>
          </a:p>
          <a:p>
            <a:r>
              <a:rPr lang="en-US" sz="1200" kern="1200" dirty="0">
                <a:solidFill>
                  <a:schemeClr val="tx1"/>
                </a:solidFill>
                <a:latin typeface="+mn-lt"/>
                <a:ea typeface="+mn-ea"/>
                <a:cs typeface="+mn-cs"/>
              </a:rPr>
              <a:t>	Here’s a typical EM photograph of single strands of nucleoprotein, revealing the “beads on a string” appearance.  The spacing of the nucleosome cores is difficult to define precisely; in various published pictures, it seems to range broadly from about 150-350 Å.  These spacings are larger than the spacing in our model, which is a mere 120 Å.  This might have been another cause for consternation, but if you look at this picture you’ll see immediately that there are problems with the preparation of the material.</a:t>
            </a:r>
          </a:p>
          <a:p>
            <a:r>
              <a:rPr lang="en-US" sz="1200" kern="1200" dirty="0">
                <a:solidFill>
                  <a:schemeClr val="tx1"/>
                </a:solidFill>
                <a:latin typeface="+mn-lt"/>
                <a:ea typeface="+mn-ea"/>
                <a:cs typeface="+mn-cs"/>
              </a:rPr>
              <a:t>	First of all, it’s clear that the DNA has been tremendously degraded; even in this single small  electron micrographic field, we see a free end, which merely illustrates what would otherwise be self-evident: that a 6.4x10</a:t>
            </a:r>
            <a:r>
              <a:rPr lang="en-US" sz="1200" b="1" kern="1200" baseline="30000" dirty="0">
                <a:solidFill>
                  <a:schemeClr val="tx1"/>
                </a:solidFill>
                <a:latin typeface="+mn-lt"/>
                <a:ea typeface="+mn-ea"/>
                <a:cs typeface="+mn-cs"/>
              </a:rPr>
              <a:t>9</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genome cannot be isolated intact, but will be badly fragmented regardless of the technique used to extract it.</a:t>
            </a:r>
          </a:p>
          <a:p>
            <a:r>
              <a:rPr lang="en-US" sz="1200" kern="1200" dirty="0">
                <a:solidFill>
                  <a:schemeClr val="tx1"/>
                </a:solidFill>
                <a:latin typeface="+mn-lt"/>
                <a:ea typeface="+mn-ea"/>
                <a:cs typeface="+mn-cs"/>
              </a:rPr>
              <a:t>	I'm going to dare to propose that these pictures all show individual strands of duplex DNA, which, once released from the nuclear environment, immediately assume the most stable known conformation for the unconstrained DNA duplex, namely the Watson-Crick </a:t>
            </a:r>
            <a:r>
              <a:rPr lang="en-US" sz="1200" kern="1200" dirty="0" err="1">
                <a:solidFill>
                  <a:schemeClr val="tx1"/>
                </a:solidFill>
                <a:latin typeface="+mn-lt"/>
                <a:ea typeface="+mn-ea"/>
                <a:cs typeface="+mn-cs"/>
              </a:rPr>
              <a:t>RH'd</a:t>
            </a:r>
            <a:r>
              <a:rPr lang="en-US" sz="1200" kern="1200" dirty="0">
                <a:solidFill>
                  <a:schemeClr val="tx1"/>
                </a:solidFill>
                <a:latin typeface="+mn-lt"/>
                <a:ea typeface="+mn-ea"/>
                <a:cs typeface="+mn-cs"/>
              </a:rPr>
              <a:t> helix.  Why?  That is, if, as I believe, the histone structure we are proposing, is thermodynamically favorable, why should it disappear if the cell is disrupted?</a:t>
            </a:r>
          </a:p>
          <a:p>
            <a:r>
              <a:rPr lang="en-US" sz="1200" kern="1200" dirty="0">
                <a:solidFill>
                  <a:schemeClr val="tx1"/>
                </a:solidFill>
                <a:latin typeface="+mn-lt"/>
                <a:ea typeface="+mn-ea"/>
                <a:cs typeface="+mn-cs"/>
              </a:rPr>
              <a:t>	The answer I would suggest is that the structure exists in a free energy valley, but has a high free energy barrier to formation.  To speak more simplistically, it is as highly-ordered and </a:t>
            </a:r>
            <a:r>
              <a:rPr lang="en-US" sz="1200" i="1" kern="1200" dirty="0">
                <a:solidFill>
                  <a:schemeClr val="tx1"/>
                </a:solidFill>
                <a:latin typeface="+mn-lt"/>
                <a:ea typeface="+mn-ea"/>
                <a:cs typeface="+mn-cs"/>
              </a:rPr>
              <a:t>non-random</a:t>
            </a:r>
            <a:r>
              <a:rPr lang="en-US" sz="1200" kern="1200" dirty="0">
                <a:solidFill>
                  <a:schemeClr val="tx1"/>
                </a:solidFill>
                <a:latin typeface="+mn-lt"/>
                <a:ea typeface="+mn-ea"/>
                <a:cs typeface="+mn-cs"/>
              </a:rPr>
              <a:t> as a structure can possibly be, requiring, for its stability, that all components be present and properly arrayed.  If any part of it is disrupted, the rest quickly follows, as the individual parts all scramble to assume the conformations they are accustomed to when separate.  For DNA, this is surely the Watson-Crick double helix.  This then wraps around the octamer core, exactly as it does when nucleoprotein is reconstituted in the laboratory, giving essentially the structure portrayed in the Luger </a:t>
            </a:r>
            <a:r>
              <a:rPr lang="en-US" sz="1200" i="1" kern="1200" dirty="0">
                <a:solidFill>
                  <a:schemeClr val="tx1"/>
                </a:solidFill>
                <a:latin typeface="+mn-lt"/>
                <a:ea typeface="+mn-ea"/>
                <a:cs typeface="+mn-cs"/>
              </a:rPr>
              <a:t>et al </a:t>
            </a:r>
            <a:r>
              <a:rPr lang="en-US" sz="1200" kern="1200" dirty="0">
                <a:solidFill>
                  <a:schemeClr val="tx1"/>
                </a:solidFill>
                <a:latin typeface="+mn-lt"/>
                <a:ea typeface="+mn-ea"/>
                <a:cs typeface="+mn-cs"/>
              </a:rPr>
              <a:t>crystallographic study.</a:t>
            </a:r>
          </a:p>
          <a:p>
            <a:r>
              <a:rPr lang="en-US" sz="1200" kern="1200" dirty="0">
                <a:solidFill>
                  <a:schemeClr val="tx1"/>
                </a:solidFill>
                <a:latin typeface="+mn-lt"/>
                <a:ea typeface="+mn-ea"/>
                <a:cs typeface="+mn-cs"/>
              </a:rPr>
              <a:t>	The spacing between octamer cores will then be more-or-less random, which explains the large discrepancies seen in different electron micrographs.  This spacing, however, may perhaps be influenced by the positive charges of the N-terminal strands, which will repel each other, giving a spacing of twice that shown in my new histone model, as illustrated by the following demonstration: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237</a:t>
            </a:fld>
            <a:endParaRPr lang="en-US" dirty="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octamer images are copied from Slide 230.  The </a:t>
            </a:r>
            <a:r>
              <a:rPr lang="en-US" sz="1200" kern="1200" dirty="0" err="1">
                <a:solidFill>
                  <a:schemeClr val="tx1"/>
                </a:solidFill>
                <a:latin typeface="+mn-lt"/>
                <a:ea typeface="+mn-ea"/>
                <a:cs typeface="+mn-cs"/>
              </a:rPr>
              <a:t>gordian</a:t>
            </a:r>
            <a:r>
              <a:rPr lang="en-US" sz="1200" kern="1200" dirty="0">
                <a:solidFill>
                  <a:schemeClr val="tx1"/>
                </a:solidFill>
                <a:latin typeface="+mn-lt"/>
                <a:ea typeface="+mn-ea"/>
                <a:cs typeface="+mn-cs"/>
              </a:rPr>
              <a:t> knot is &lt;gordian_knot.jpg&gt;]</a:t>
            </a:r>
          </a:p>
          <a:p>
            <a:r>
              <a:rPr lang="en-US" sz="1200" kern="1200" dirty="0">
                <a:solidFill>
                  <a:schemeClr val="tx1"/>
                </a:solidFill>
                <a:latin typeface="+mn-lt"/>
                <a:ea typeface="+mn-ea"/>
                <a:cs typeface="+mn-cs"/>
              </a:rPr>
              <a:t>	This slide starts with our new structure, with octamer cores spaced at 120 Å.  After the electron microscopist extrudes the entire nuclear contents from the cell, causing the utter destruction of the highly-ordered native structure, then the N-termini, whose positive charges are no longer neutralized by the negative charges on DNA, will repel each other [ANIMATION], giving rise to a spacing in the neighborhood of 240 Å, which is in fact the general magnitude of the spacing seen in the "beads-on-a-string" electron micrographs.</a:t>
            </a:r>
          </a:p>
          <a:p>
            <a:r>
              <a:rPr lang="en-US" sz="1200" kern="1200" dirty="0">
                <a:solidFill>
                  <a:schemeClr val="tx1"/>
                </a:solidFill>
                <a:latin typeface="+mn-lt"/>
                <a:ea typeface="+mn-ea"/>
                <a:cs typeface="+mn-cs"/>
              </a:rPr>
              <a:t>	Do I really believe that this is the explanation for what we see in those electron micrographs?  The answer is, I don't really know.  I only know that this explanation is far less a stretch of the imagination than the alternative belief, which to me is the very height of absurdity, namely that DNA can be twisted, supertwisted, then </a:t>
            </a:r>
            <a:r>
              <a:rPr lang="en-US" sz="1200" kern="1200" dirty="0" err="1">
                <a:solidFill>
                  <a:schemeClr val="tx1"/>
                </a:solidFill>
                <a:latin typeface="+mn-lt"/>
                <a:ea typeface="+mn-ea"/>
                <a:cs typeface="+mn-cs"/>
              </a:rPr>
              <a:t>quaternarily</a:t>
            </a:r>
            <a:r>
              <a:rPr lang="en-US" sz="1200" kern="1200" dirty="0">
                <a:solidFill>
                  <a:schemeClr val="tx1"/>
                </a:solidFill>
                <a:latin typeface="+mn-lt"/>
                <a:ea typeface="+mn-ea"/>
                <a:cs typeface="+mn-cs"/>
              </a:rPr>
              <a:t> twisted, so that the entire cell nucleus becomes one massive Gordian knot [ANIMATION], and yet still replicate not only flawlessly, but with astonishing speed.  </a:t>
            </a:r>
            <a:r>
              <a:rPr lang="en-US" sz="1200" i="1" kern="1200" dirty="0">
                <a:solidFill>
                  <a:schemeClr val="tx1"/>
                </a:solidFill>
                <a:latin typeface="+mn-lt"/>
                <a:ea typeface="+mn-ea"/>
                <a:cs typeface="+mn-cs"/>
              </a:rPr>
              <a:t>That </a:t>
            </a:r>
            <a:r>
              <a:rPr lang="en-US" sz="1200" kern="1200" dirty="0">
                <a:solidFill>
                  <a:schemeClr val="tx1"/>
                </a:solidFill>
                <a:latin typeface="+mn-lt"/>
                <a:ea typeface="+mn-ea"/>
                <a:cs typeface="+mn-cs"/>
              </a:rPr>
              <a:t>I find to be utterly beyond belief.</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238</a:t>
            </a:fld>
            <a:endParaRPr 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239</a:t>
            </a:fld>
            <a:endParaRPr lang="en-US" dirty="0"/>
          </a:p>
        </p:txBody>
      </p:sp>
    </p:spTree>
    <p:extLst>
      <p:ext uri="{BB962C8B-B14F-4D97-AF65-F5344CB8AC3E}">
        <p14:creationId xmlns:p14="http://schemas.microsoft.com/office/powerpoint/2010/main" val="53966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&lt;beta and DNA tilt18.jpg&gt; [Last frame of above tilt sequence.]</a:t>
            </a:r>
          </a:p>
          <a:p>
            <a:r>
              <a:rPr lang="en-US" sz="1200" kern="1200" dirty="0">
                <a:solidFill>
                  <a:schemeClr val="tx1"/>
                </a:solidFill>
                <a:latin typeface="+mn-lt"/>
                <a:ea typeface="+mn-ea"/>
                <a:cs typeface="+mn-cs"/>
              </a:rPr>
              <a:t>	Now we have a longitudinal view showing the complete H2A-H2B protein-DNA complex.  WRT the protein, we show only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having removed not only the entire nucleosome core structure, but also the stands connecting to it.  H2A extends to the right [ANIMATION], and H2B to the left [ANIMATION].  As we shall see in a moment, they are on opposite sides of the DNA.  The reason H2B is so much longer is that it has a peculiar 10-aa N-terminal sequence, which is almost 50%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that is not found in the other histone subunits.  We’ll be discussing that presently.</a:t>
            </a:r>
          </a:p>
          <a:p>
            <a:r>
              <a:rPr lang="en-US" sz="1200" kern="1200" dirty="0">
                <a:solidFill>
                  <a:schemeClr val="tx1"/>
                </a:solidFill>
                <a:latin typeface="+mn-lt"/>
                <a:ea typeface="+mn-ea"/>
                <a:cs typeface="+mn-cs"/>
              </a:rPr>
              <a:t>	When we rotate this structure ... </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24</a:t>
            </a:fld>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&lt;4-octamer_model-1.jpg&gt;</a:t>
            </a:r>
          </a:p>
          <a:p>
            <a:r>
              <a:rPr lang="en-US" sz="1200" kern="1200" dirty="0">
                <a:solidFill>
                  <a:schemeClr val="tx1"/>
                </a:solidFill>
                <a:latin typeface="+mn-lt"/>
                <a:ea typeface="+mn-ea"/>
                <a:cs typeface="+mn-cs"/>
              </a:rPr>
              <a:t>	Here’s our most simple model, although it’s not one I greatly favor.  Nevertheless, I’ll show it, because it illustrates some general principles.  Chief among them is that the diameter is about 30 nm [ANIMATION].  This can be seen at a glance, since each octamer structure is about 10 nm in diameter [ANIMATION], and, in this model, the space in the middle is also about 10 nm.  You don’t need a ruler; just look at it.  The individual octamer units are about 10 nm, and the conglomerate structure, which has a diameter of 2 nucleosomes plus a nucleosome-sized space in the middle, will measure out at just about 30 nm.</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240</a:t>
            </a:fld>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&lt;4-octamer_model-1.jpg&gt;</a:t>
            </a:r>
          </a:p>
          <a:p>
            <a:r>
              <a:rPr lang="en-US" sz="1200" kern="1200" dirty="0">
                <a:solidFill>
                  <a:schemeClr val="tx1"/>
                </a:solidFill>
                <a:latin typeface="+mn-lt"/>
                <a:ea typeface="+mn-ea"/>
                <a:cs typeface="+mn-cs"/>
              </a:rPr>
              <a:t>	In this, and in all the candidates for 30 nm fiber that I’ll show you, there are two types of interactions that can potentially impart stability to the structure:</a:t>
            </a:r>
          </a:p>
          <a:p>
            <a:r>
              <a:rPr lang="en-US" sz="1200" kern="1200" dirty="0">
                <a:solidFill>
                  <a:schemeClr val="tx1"/>
                </a:solidFill>
                <a:latin typeface="+mn-lt"/>
                <a:ea typeface="+mn-ea"/>
                <a:cs typeface="+mn-cs"/>
              </a:rPr>
              <a:t>	First [ANIMATION], there are rectangular arrays of charge interactions between the negatively-charged DNA phosphate groups, and the positively-charged Lys and </a:t>
            </a:r>
            <a:r>
              <a:rPr lang="en-US" sz="1200" kern="1200" dirty="0" err="1">
                <a:solidFill>
                  <a:schemeClr val="tx1"/>
                </a:solidFill>
                <a:latin typeface="+mn-lt"/>
                <a:ea typeface="+mn-ea"/>
                <a:cs typeface="+mn-cs"/>
              </a:rPr>
              <a:t>Arg</a:t>
            </a:r>
            <a:r>
              <a:rPr lang="en-US" sz="1200" kern="1200" dirty="0">
                <a:solidFill>
                  <a:schemeClr val="tx1"/>
                </a:solidFill>
                <a:latin typeface="+mn-lt"/>
                <a:ea typeface="+mn-ea"/>
                <a:cs typeface="+mn-cs"/>
              </a:rPr>
              <a:t> residues in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Keep in mind that you’re looking down axially at a cross section of a very, very long strand, and that these charge interactions will be found at every level.</a:t>
            </a:r>
          </a:p>
          <a:p>
            <a:r>
              <a:rPr lang="en-US" sz="1200" kern="1200" dirty="0">
                <a:solidFill>
                  <a:schemeClr val="tx1"/>
                </a:solidFill>
                <a:latin typeface="+mn-lt"/>
                <a:ea typeface="+mn-ea"/>
                <a:cs typeface="+mn-cs"/>
              </a:rPr>
              <a:t>	Secondly [ANIMATION], there are peptide backbone hydrogen bonding interactions between adjacent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exactly the sort of interaction found in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-sheets such as keratin.</a:t>
            </a:r>
          </a:p>
          <a:p>
            <a:r>
              <a:rPr lang="en-US" sz="1200" kern="1200" dirty="0">
                <a:solidFill>
                  <a:schemeClr val="tx1"/>
                </a:solidFill>
                <a:latin typeface="+mn-lt"/>
                <a:ea typeface="+mn-ea"/>
                <a:cs typeface="+mn-cs"/>
              </a:rPr>
              <a:t>	These are precisely the interactions we saw by way of preview, in the previous section entitled "Likely model for N-terminal structure".</a:t>
            </a:r>
          </a:p>
          <a:p>
            <a:r>
              <a:rPr lang="en-US" sz="1200" kern="1200" dirty="0">
                <a:solidFill>
                  <a:schemeClr val="tx1"/>
                </a:solidFill>
                <a:latin typeface="+mn-lt"/>
                <a:ea typeface="+mn-ea"/>
                <a:cs typeface="+mn-cs"/>
              </a:rPr>
              <a:t>	Let’s look a little more closely.</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241</a:t>
            </a:fld>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&lt;4-octamer_model-1.jpg&gt;  [TRANSITIONAL MOTION SLIDE]</a:t>
            </a:r>
          </a:p>
        </p:txBody>
      </p:sp>
      <p:sp>
        <p:nvSpPr>
          <p:cNvPr id="4" name="Slide Number Placeholder 3"/>
          <p:cNvSpPr>
            <a:spLocks noGrp="1"/>
          </p:cNvSpPr>
          <p:nvPr>
            <p:ph type="sldNum" sz="quarter" idx="10"/>
          </p:nvPr>
        </p:nvSpPr>
        <p:spPr/>
        <p:txBody>
          <a:bodyPr/>
          <a:lstStyle/>
          <a:p>
            <a:fld id="{3F4B7CB5-B610-4830-BF84-B780E7FA0A93}" type="slidenum">
              <a:rPr lang="en-US" smtClean="0"/>
              <a:pPr/>
              <a:t>242</a:t>
            </a:fld>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latin typeface="+mn-lt"/>
                <a:ea typeface="+mn-ea"/>
                <a:cs typeface="+mn-cs"/>
              </a:rPr>
              <a:t>&lt;4-octamer_closeup.jpg&gt; [NOTE:  This was COPY/PASTED into this frame, and the file was only saved retrospectively.  The size-position parameters currently are H=7.72”, W=10”, 196%, Horizontal -0.08”, Vertical -0.17”).]</a:t>
            </a:r>
          </a:p>
          <a:p>
            <a:r>
              <a:rPr lang="en-US" sz="1200" kern="1200" dirty="0">
                <a:solidFill>
                  <a:schemeClr val="tx1"/>
                </a:solidFill>
                <a:latin typeface="+mn-lt"/>
                <a:ea typeface="+mn-ea"/>
                <a:cs typeface="+mn-cs"/>
              </a:rPr>
              <a:t>	Please note the square charge array involving two negative charges from DNA diagonally-situated from one another, and two positive charges from lysine or arginine, also diagonally-situated.  Let’s bring in a little box to mark these charges [ANIMATION].  This is precisely the square-shaped charge array we "borrowed", so-to-speak, from the protamine-DNA model, and is one of the key features of that structure.  The principle here is quite the same; adjacent columns of DNA </a:t>
            </a:r>
            <a:r>
              <a:rPr lang="en-US" sz="1200" kern="1200" dirty="0" err="1">
                <a:solidFill>
                  <a:schemeClr val="tx1"/>
                </a:solidFill>
                <a:latin typeface="+mn-lt"/>
                <a:ea typeface="+mn-ea"/>
                <a:cs typeface="+mn-cs"/>
              </a:rPr>
              <a:t>tetraplexes</a:t>
            </a:r>
            <a:r>
              <a:rPr lang="en-US" sz="1200" kern="1200" dirty="0">
                <a:solidFill>
                  <a:schemeClr val="tx1"/>
                </a:solidFill>
                <a:latin typeface="+mn-lt"/>
                <a:ea typeface="+mn-ea"/>
                <a:cs typeface="+mn-cs"/>
              </a:rPr>
              <a:t> and protamine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can align as shown, with the respective positive and negative charges lying at the corners of a square.</a:t>
            </a:r>
          </a:p>
          <a:p>
            <a:r>
              <a:rPr lang="en-US" sz="1200" kern="1200" dirty="0">
                <a:solidFill>
                  <a:schemeClr val="tx1"/>
                </a:solidFill>
                <a:latin typeface="+mn-lt"/>
                <a:ea typeface="+mn-ea"/>
                <a:cs typeface="+mn-cs"/>
              </a:rPr>
              <a:t>	Since the diagonals of a square are 1.41 times the lengths of the sides, and since charge interactions vary with the square of the distance, the attractive forces in the sides of these squares are approximately twice the magnitude of the repulsive forces at the diagonals, making this a very stable structure where it can be found.</a:t>
            </a:r>
          </a:p>
          <a:p>
            <a:r>
              <a:rPr lang="en-US" sz="1200" kern="1200" dirty="0">
                <a:solidFill>
                  <a:schemeClr val="tx1"/>
                </a:solidFill>
                <a:latin typeface="+mn-lt"/>
                <a:ea typeface="+mn-ea"/>
                <a:cs typeface="+mn-cs"/>
              </a:rPr>
              <a:t>	Although the basic residue content of histone is less than that of protamine, it remains true that in the histone-DNA complex, at the N-terminal regions of each of the 8 histone subunits, the fraction of basic residues is still quite high; about 1/3 of the residues being Lys or </a:t>
            </a:r>
            <a:r>
              <a:rPr lang="en-US" sz="1200" kern="1200" dirty="0" err="1">
                <a:solidFill>
                  <a:schemeClr val="tx1"/>
                </a:solidFill>
                <a:latin typeface="+mn-lt"/>
                <a:ea typeface="+mn-ea"/>
                <a:cs typeface="+mn-cs"/>
              </a:rPr>
              <a:t>Arg</a:t>
            </a:r>
            <a:r>
              <a:rPr lang="en-US" sz="1200" kern="1200" dirty="0">
                <a:solidFill>
                  <a:schemeClr val="tx1"/>
                </a:solidFill>
                <a:latin typeface="+mn-lt"/>
                <a:ea typeface="+mn-ea"/>
                <a:cs typeface="+mn-cs"/>
              </a:rPr>
              <a:t>, so, although there will be fewer of these square charge arrays than are found in protamine, they will, wherever they are found, stabilize the structure.</a:t>
            </a:r>
          </a:p>
          <a:p>
            <a:r>
              <a:rPr lang="en-US" sz="1200" kern="1200" dirty="0">
                <a:solidFill>
                  <a:schemeClr val="tx1"/>
                </a:solidFill>
                <a:latin typeface="+mn-lt"/>
                <a:ea typeface="+mn-ea"/>
                <a:cs typeface="+mn-cs"/>
              </a:rPr>
              <a:t>	It should be noted that the protamine-like square array of charges shown here will only involve about 1/3 of the basic residues; if you do the math you'll immediately realize that, approximately 2/3 of the time, basic residues in one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will </a:t>
            </a:r>
            <a:r>
              <a:rPr lang="en-US" sz="1200" b="1" i="1" kern="1200" dirty="0">
                <a:solidFill>
                  <a:schemeClr val="tx1"/>
                </a:solidFill>
                <a:latin typeface="+mn-lt"/>
                <a:ea typeface="+mn-ea"/>
                <a:cs typeface="+mn-cs"/>
              </a:rPr>
              <a:t>not</a:t>
            </a:r>
            <a:r>
              <a:rPr lang="en-US" sz="1200" kern="1200" dirty="0">
                <a:solidFill>
                  <a:schemeClr val="tx1"/>
                </a:solidFill>
                <a:latin typeface="+mn-lt"/>
                <a:ea typeface="+mn-ea"/>
                <a:cs typeface="+mn-cs"/>
              </a:rPr>
              <a:t> fortuitously align with any of the basic residues in an adjacent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In other words, since an average of only about 1/3 of the N-terminal amino acid residues are basic, then the chances that any one of them will align with a basic residue from an adjacent histone N-terminus are 1/3 x 1/3 = 1/9.  Therefore, most of the basic residues will not be part of a perfect square array of charge interactions, but rather...</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243</a:t>
            </a:fld>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[IDENTICAL TO LAST SLIDE, EXCEPT ONE OF THE "+" CHARGES IS REPLACED WITH A LETTER "H", FOR "HYDROPHOBIC"]</a:t>
            </a:r>
          </a:p>
          <a:p>
            <a:r>
              <a:rPr lang="en-US" sz="1200" kern="1200" dirty="0">
                <a:solidFill>
                  <a:schemeClr val="tx1"/>
                </a:solidFill>
                <a:latin typeface="+mn-lt"/>
                <a:ea typeface="+mn-ea"/>
                <a:cs typeface="+mn-cs"/>
              </a:rPr>
              <a:t>	...part of a square array containing one positive charge only, the other corner being occupied by a non-basic residue, most likely a hydrophilic residue such as serine or </a:t>
            </a:r>
            <a:r>
              <a:rPr lang="en-US" sz="1200" kern="1200" dirty="0" err="1">
                <a:solidFill>
                  <a:schemeClr val="tx1"/>
                </a:solidFill>
                <a:latin typeface="+mn-lt"/>
                <a:ea typeface="+mn-ea"/>
                <a:cs typeface="+mn-cs"/>
              </a:rPr>
              <a:t>threonine</a:t>
            </a:r>
            <a:r>
              <a:rPr lang="en-US" sz="1200" kern="1200" dirty="0">
                <a:solidFill>
                  <a:schemeClr val="tx1"/>
                </a:solidFill>
                <a:latin typeface="+mn-lt"/>
                <a:ea typeface="+mn-ea"/>
                <a:cs typeface="+mn-cs"/>
              </a:rPr>
              <a:t>.  I can only depict that schematically, because there's still a lysine residue in the background, but what I can do is represent the hydrophilic R-group in the square array by the letter "H" [ANIMATION].  This hydrophilic R-group may hydrogen bond to DNA phosphate, while the lone positively-charged lysine or arginine side group, opposite it in the square, can still share its positive charge with either of the adjacent phosphate groups.</a:t>
            </a:r>
          </a:p>
        </p:txBody>
      </p:sp>
      <p:sp>
        <p:nvSpPr>
          <p:cNvPr id="4" name="Slide Number Placeholder 3"/>
          <p:cNvSpPr>
            <a:spLocks noGrp="1"/>
          </p:cNvSpPr>
          <p:nvPr>
            <p:ph type="sldNum" sz="quarter" idx="10"/>
          </p:nvPr>
        </p:nvSpPr>
        <p:spPr/>
        <p:txBody>
          <a:bodyPr/>
          <a:lstStyle/>
          <a:p>
            <a:fld id="{3F4B7CB5-B610-4830-BF84-B780E7FA0A93}" type="slidenum">
              <a:rPr lang="en-US" smtClean="0"/>
              <a:pPr/>
              <a:t>244</a:t>
            </a:fld>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&lt;4-octamer_closeup2.jpg&gt;  The other species of interaction between adjacent 10 nm nucleosome strands is a classic sort of hydrogen-bonding between the peptide backbones of their respective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shown here in axial cross-section.  We cannot see the H-bonds in this view, however.  We're going to have to rotate to a longitudinal view...</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245</a:t>
            </a:fld>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&lt;2 oct_helix0_stacked1.jpg&gt;  [THIS SLIDE HAS A BIG BLACK BOX COVERING THE 2</a:t>
            </a:r>
            <a:r>
              <a:rPr lang="en-US" sz="1200" kern="1200" baseline="30000" dirty="0">
                <a:solidFill>
                  <a:schemeClr val="tx1"/>
                </a:solidFill>
                <a:latin typeface="+mn-lt"/>
                <a:ea typeface="+mn-ea"/>
                <a:cs typeface="+mn-cs"/>
              </a:rPr>
              <a:t>ND</a:t>
            </a:r>
            <a:r>
              <a:rPr lang="en-US" sz="1200" kern="1200" dirty="0">
                <a:solidFill>
                  <a:schemeClr val="tx1"/>
                </a:solidFill>
                <a:latin typeface="+mn-lt"/>
                <a:ea typeface="+mn-ea"/>
                <a:cs typeface="+mn-cs"/>
              </a:rPr>
              <a:t> OCTAMER!]</a:t>
            </a:r>
          </a:p>
          <a:p>
            <a:r>
              <a:rPr lang="en-US" sz="1200" kern="1200" dirty="0">
                <a:solidFill>
                  <a:schemeClr val="tx1"/>
                </a:solidFill>
                <a:latin typeface="+mn-lt"/>
                <a:ea typeface="+mn-ea"/>
                <a:cs typeface="+mn-cs"/>
              </a:rPr>
              <a:t>This slide shows a length of nucleoprotein encompassing two adjacent histone octamers and their accompanying DNA.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of the white H3 subunits, chain [a], are on the bottom of the nucleoprotein complex .  [NO ANIMATION; SLIDE CHANGE]</a:t>
            </a:r>
          </a:p>
        </p:txBody>
      </p:sp>
      <p:sp>
        <p:nvSpPr>
          <p:cNvPr id="4" name="Slide Number Placeholder 3"/>
          <p:cNvSpPr>
            <a:spLocks noGrp="1"/>
          </p:cNvSpPr>
          <p:nvPr>
            <p:ph type="sldNum" sz="quarter" idx="10"/>
          </p:nvPr>
        </p:nvSpPr>
        <p:spPr/>
        <p:txBody>
          <a:bodyPr/>
          <a:lstStyle/>
          <a:p>
            <a:fld id="{3F4B7CB5-B610-4830-BF84-B780E7FA0A93}" type="slidenum">
              <a:rPr lang="en-US" smtClean="0"/>
              <a:pPr/>
              <a:t>246</a:t>
            </a:fld>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&lt;2 oct_helix0_stacked1.jpg&gt;; [&lt;179px-Beta_sheet_bonding_antiparallel-color.svg.png&gt;; Wikimedia Commons,</a:t>
            </a:r>
            <a:r>
              <a:rPr lang="en-US" b="0" dirty="0"/>
              <a:t> File:Beta sheet bonding antiparallel-color.svg] [THIS IS A JPEG EXPORT OF THAT FILE].</a:t>
            </a:r>
          </a:p>
          <a:p>
            <a:r>
              <a:rPr lang="en-US" sz="1200" kern="1200" dirty="0">
                <a:solidFill>
                  <a:schemeClr val="tx1"/>
                </a:solidFill>
                <a:latin typeface="+mn-lt"/>
                <a:ea typeface="+mn-ea"/>
                <a:cs typeface="+mn-cs"/>
              </a:rPr>
              <a:t>Now we introduce a 2</a:t>
            </a:r>
            <a:r>
              <a:rPr lang="en-US" sz="1200" kern="1200" baseline="30000" dirty="0">
                <a:solidFill>
                  <a:schemeClr val="tx1"/>
                </a:solidFill>
                <a:latin typeface="+mn-lt"/>
                <a:ea typeface="+mn-ea"/>
                <a:cs typeface="+mn-cs"/>
              </a:rPr>
              <a:t>nd</a:t>
            </a:r>
            <a:r>
              <a:rPr lang="en-US" sz="1200" kern="1200" dirty="0">
                <a:solidFill>
                  <a:schemeClr val="tx1"/>
                </a:solidFill>
                <a:latin typeface="+mn-lt"/>
                <a:ea typeface="+mn-ea"/>
                <a:cs typeface="+mn-cs"/>
              </a:rPr>
              <a:t> length of nucleoprotein, identical to the first, except for orientation and position.  For this one,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of the yellow H3 subunit, chain [e], are pointing up, toward the 1</a:t>
            </a:r>
            <a:r>
              <a:rPr lang="en-US" sz="1200" kern="1200" baseline="30000" dirty="0">
                <a:solidFill>
                  <a:schemeClr val="tx1"/>
                </a:solidFill>
                <a:latin typeface="+mn-lt"/>
                <a:ea typeface="+mn-ea"/>
                <a:cs typeface="+mn-cs"/>
              </a:rPr>
              <a:t>st</a:t>
            </a:r>
            <a:r>
              <a:rPr lang="en-US" sz="1200" kern="1200" dirty="0">
                <a:solidFill>
                  <a:schemeClr val="tx1"/>
                </a:solidFill>
                <a:latin typeface="+mn-lt"/>
                <a:ea typeface="+mn-ea"/>
                <a:cs typeface="+mn-cs"/>
              </a:rPr>
              <a:t> nucleoprotein complex. what we want to do is bring them together so that their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peptide backbones can H-bond.  Since H3[a] and H3[e] are antiparallel, the H-bonding should be ideal.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-sheets are represented here by simple lines.  Just so we can keep firmly in mind what those lines represent, here's a reminder [ANIMATION – WIKIMEDIA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PICTURE – IN &amp; OUT].  To bring about this sort of H-bonded interaction, all we need to do is to approximate the two nucleoprotein complexes:</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247</a:t>
            </a:fld>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&lt;2 oct_helix0_stacked1-5.jpg&gt;  [THIS SLIDE SHOWS &lt;TWO OCTAMERS1.JPG&gt; AND &lt;TWO OCTAMERS35.JPG&gt; SLIDING TOGETHER].</a:t>
            </a:r>
          </a:p>
          <a:p>
            <a:r>
              <a:rPr lang="en-US" sz="1200" kern="1200" dirty="0">
                <a:solidFill>
                  <a:schemeClr val="tx1"/>
                </a:solidFill>
                <a:latin typeface="+mn-lt"/>
                <a:ea typeface="+mn-ea"/>
                <a:cs typeface="+mn-cs"/>
              </a:rPr>
              <a:t>[DO </a:t>
            </a:r>
            <a:r>
              <a:rPr lang="en-US" sz="1200" b="1" i="1" kern="1200" dirty="0">
                <a:solidFill>
                  <a:schemeClr val="tx1"/>
                </a:solidFill>
                <a:latin typeface="+mn-lt"/>
                <a:ea typeface="+mn-ea"/>
                <a:cs typeface="+mn-cs"/>
              </a:rPr>
              <a:t>NOT</a:t>
            </a:r>
            <a:r>
              <a:rPr lang="en-US" sz="1200" kern="1200" dirty="0">
                <a:solidFill>
                  <a:schemeClr val="tx1"/>
                </a:solidFill>
                <a:latin typeface="+mn-lt"/>
                <a:ea typeface="+mn-ea"/>
                <a:cs typeface="+mn-cs"/>
              </a:rPr>
              <a:t> START SPEAKING UNTIL THE OCTAMERS FINISH MOVING]</a:t>
            </a:r>
          </a:p>
          <a:p>
            <a:r>
              <a:rPr lang="en-US" sz="1200" kern="1200" dirty="0">
                <a:solidFill>
                  <a:schemeClr val="tx1"/>
                </a:solidFill>
                <a:latin typeface="+mn-lt"/>
                <a:ea typeface="+mn-ea"/>
                <a:cs typeface="+mn-cs"/>
              </a:rPr>
              <a:t>	This is about the correct ribbon spacing for 3Å H-bonds between the antiparallel peptide backbones.  We have thus joined this pair of nucleoprotein complexes via hydrogen-bonding of their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a:t>
            </a:r>
          </a:p>
          <a:p>
            <a:r>
              <a:rPr lang="en-US" sz="1200" kern="1200" dirty="0">
                <a:solidFill>
                  <a:schemeClr val="tx1"/>
                </a:solidFill>
                <a:latin typeface="+mn-lt"/>
                <a:ea typeface="+mn-ea"/>
                <a:cs typeface="+mn-cs"/>
              </a:rPr>
              <a:t>In all the higher-order chromatin forms we shall look at, the basis of the interaction between adjacent structures will be either this type of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interaction, or the salt bridge interaction shown in the previous slides.</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248</a:t>
            </a:fld>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NEW MEA CUPA SLIDE</a:t>
            </a:r>
          </a:p>
          <a:p>
            <a:endParaRPr lang="en-US" dirty="0"/>
          </a:p>
          <a:p>
            <a:r>
              <a:rPr lang="en-US" dirty="0"/>
              <a:t>&lt;2 oct_helix0_stacked1.jpg&gt;  [This is the “cheating” picture,</a:t>
            </a:r>
            <a:r>
              <a:rPr lang="en-US" baseline="0" dirty="0"/>
              <a:t> created by graphically moving octamers apart longitudinally, employing graphics software, to make room for the adjacent Helix Sub-Zeros to align]</a:t>
            </a:r>
          </a:p>
          <a:p>
            <a:r>
              <a:rPr lang="en-US" baseline="0" dirty="0"/>
              <a:t>	SAY:  “In order for the </a:t>
            </a:r>
            <a:r>
              <a:rPr lang="en-US" baseline="0" dirty="0">
                <a:sym typeface="Symbol"/>
              </a:rPr>
              <a:t>-strands [ANIMATION]to H-bond, space must be made for their respective Helix Sub-Zeroes [ANIMATION], which will otherwise interfere with the approximation of the strands.  This required that I increase the distance between octamer cores on each strand, to create a Helix-sized space [ANIMATION].  I concede that this is a slightly underhanded thing to do at this late date, but, in my defense, I reiterate that I have no way of knowing the exact longitudinal spacing between octamer cores in the first place, wherefore I decided to proceed with this model, for the time being, at least [REMOVE LABELS].  (THE ACTUAL MOVING TOGETHER IS ON THE NEXT SLIDE).</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249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latin typeface="+mn-lt"/>
                <a:ea typeface="+mn-ea"/>
                <a:cs typeface="+mn-cs"/>
              </a:rPr>
              <a:t>&lt;beta-and-DNA-rotate.avi&gt;</a:t>
            </a:r>
          </a:p>
          <a:p>
            <a:r>
              <a:rPr lang="en-US" sz="1200" kern="1200" dirty="0">
                <a:solidFill>
                  <a:schemeClr val="tx1"/>
                </a:solidFill>
                <a:latin typeface="+mn-lt"/>
                <a:ea typeface="+mn-ea"/>
                <a:cs typeface="+mn-cs"/>
              </a:rPr>
              <a:t>...you’ll see that the two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are on opposite sides of the DNA.  If you’re experienced with virtual molecular models, you’ll be able to see the lysine and arginine R-groups, as well as the 4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residues at the N-terminus of H2B on the left.  Note the little x-y axis I’ve added in the lower left-hand corner.  As I’ve mentioned in several other places on this web page, the atoms of these rotating models do not shrink in size when they move into the background, which will frequently give rise to a serious perspective ambiguity, manifested by the illusion that the model is stopping and reversing its direction of rotation every so often.  Well, that’s not really happening, but your eye will probably tell you that it is, wherefore I have added the x-y axis to remind your eye that the correct direction of rotation in this model is the positive-x sense.  If your eye fools you into thinking otherwise, the only problem will be that the directions of helical windings of structures will appear reversed when the eye is fooled into thinking the direction of rotation has reversed, </a:t>
            </a:r>
            <a:r>
              <a:rPr lang="en-US" sz="1200" i="1" kern="1200" dirty="0">
                <a:solidFill>
                  <a:schemeClr val="tx1"/>
                </a:solidFill>
                <a:latin typeface="+mn-lt"/>
                <a:ea typeface="+mn-ea"/>
                <a:cs typeface="+mn-cs"/>
              </a:rPr>
              <a:t>i.e., </a:t>
            </a:r>
            <a:r>
              <a:rPr lang="en-US" sz="1200" kern="1200" dirty="0">
                <a:solidFill>
                  <a:schemeClr val="tx1"/>
                </a:solidFill>
                <a:latin typeface="+mn-lt"/>
                <a:ea typeface="+mn-ea"/>
                <a:cs typeface="+mn-cs"/>
              </a:rPr>
              <a:t>right-handed helices suddenly appear to have become left-handed, etc.  So in slides where comprehending the direction of helical winding is of paramount importance, this problem can be </a:t>
            </a:r>
            <a:r>
              <a:rPr lang="en-US" sz="1200" i="1" kern="1200" dirty="0">
                <a:solidFill>
                  <a:schemeClr val="tx1"/>
                </a:solidFill>
                <a:latin typeface="+mn-lt"/>
                <a:ea typeface="+mn-ea"/>
                <a:cs typeface="+mn-cs"/>
              </a:rPr>
              <a:t>very</a:t>
            </a:r>
            <a:r>
              <a:rPr lang="en-US" sz="1200" kern="1200" dirty="0">
                <a:solidFill>
                  <a:schemeClr val="tx1"/>
                </a:solidFill>
                <a:latin typeface="+mn-lt"/>
                <a:ea typeface="+mn-ea"/>
                <a:cs typeface="+mn-cs"/>
              </a:rPr>
              <a:t> serious, but in most other rotating model slides, the problem, if it arises at all, may not be so serious.</a:t>
            </a:r>
          </a:p>
          <a:p>
            <a:r>
              <a:rPr lang="en-US" sz="1200" kern="1200" dirty="0">
                <a:solidFill>
                  <a:schemeClr val="tx1"/>
                </a:solidFill>
                <a:latin typeface="+mn-lt"/>
                <a:ea typeface="+mn-ea"/>
                <a:cs typeface="+mn-cs"/>
              </a:rPr>
              <a:t>Whenever your eye perceives the direction of rotation to be contrary to the little coordinate axis at the bottom, the only thing you can do is to just keep staring until the perceived direction of rotation corrects itself, which will eventually happen.  Blinking once or twice might encourage that.</a:t>
            </a:r>
          </a:p>
          <a:p>
            <a:r>
              <a:rPr lang="en-US" sz="1200" kern="1200" dirty="0">
                <a:solidFill>
                  <a:schemeClr val="tx1"/>
                </a:solidFill>
                <a:latin typeface="+mn-lt"/>
                <a:ea typeface="+mn-ea"/>
                <a:cs typeface="+mn-cs"/>
              </a:rPr>
              <a:t>	By the way, in case you’re wondering, the “bare space” in the middle of the DNA strand, where there appears to be no protein, is actually the place where these straight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connect to the octamer core, but we’ve removed the connecting strands to make the view more clear.</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25</a:t>
            </a:fld>
            <a:endParaRPr 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 U P</a:t>
            </a:r>
            <a:r>
              <a:rPr lang="en-US" sz="1200" kern="1200" baseline="0" dirty="0">
                <a:solidFill>
                  <a:schemeClr val="tx1"/>
                </a:solidFill>
                <a:latin typeface="+mn-lt"/>
                <a:ea typeface="+mn-ea"/>
                <a:cs typeface="+mn-cs"/>
              </a:rPr>
              <a:t> L I C A T E    O F    S L I D E    2 4 8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[LET THE OCTAMERS MOVE TOGETHER BEFORE YOU START TALKING]</a:t>
            </a:r>
          </a:p>
          <a:p>
            <a:r>
              <a:rPr lang="en-US" sz="1200" kern="1200" dirty="0">
                <a:solidFill>
                  <a:schemeClr val="tx1"/>
                </a:solidFill>
                <a:latin typeface="+mn-lt"/>
                <a:ea typeface="+mn-ea"/>
                <a:cs typeface="+mn-cs"/>
              </a:rPr>
              <a:t>	With the space, as you can see, the octamers fit together perfectly.</a:t>
            </a:r>
          </a:p>
          <a:p>
            <a:r>
              <a:rPr lang="en-US" sz="1200" kern="1200" dirty="0">
                <a:solidFill>
                  <a:schemeClr val="tx1"/>
                </a:solidFill>
                <a:latin typeface="+mn-lt"/>
                <a:ea typeface="+mn-ea"/>
                <a:cs typeface="+mn-cs"/>
              </a:rPr>
              <a:t>The trouble is, I have included, on this web site, a set of downloadable PDB files for this new histone structure, and, as I have pointed out several times previously, I arbitrarily positioned adjacent histone octamers as close together as possible...[NEXT SLIDE]</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250</a:t>
            </a:fld>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&lt;2 </a:t>
            </a:r>
            <a:r>
              <a:rPr lang="en-US" dirty="0" err="1"/>
              <a:t>oct</a:t>
            </a:r>
            <a:r>
              <a:rPr lang="en-US" dirty="0"/>
              <a:t> move back together{1,3,5,7,9}.jpg&gt;, EXCEPT the “{1} file was replaced by the image from the previous</a:t>
            </a:r>
            <a:r>
              <a:rPr lang="en-US" baseline="0" dirty="0"/>
              <a:t> slide, because the {1} image was just a tad “off”.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	In other words, if you download the PDB files, this is what you'll see [ANIMATION; PUT HERE]:  The N-termini of adjacent octamers will be almost touching, and there will be no SPACE such as was seen in the slides above...</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251</a:t>
            </a:fld>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&lt;2 </a:t>
            </a:r>
            <a:r>
              <a:rPr lang="en-US" sz="1200" kern="1200" dirty="0" err="1">
                <a:solidFill>
                  <a:schemeClr val="tx1"/>
                </a:solidFill>
                <a:latin typeface="+mn-lt"/>
                <a:ea typeface="+mn-ea"/>
                <a:cs typeface="+mn-cs"/>
              </a:rPr>
              <a:t>oct</a:t>
            </a:r>
            <a:r>
              <a:rPr lang="en-US" sz="1200" kern="1200" dirty="0">
                <a:solidFill>
                  <a:schemeClr val="tx1"/>
                </a:solidFill>
                <a:latin typeface="+mn-lt"/>
                <a:ea typeface="+mn-ea"/>
                <a:cs typeface="+mn-cs"/>
              </a:rPr>
              <a:t> move back together{1,3,5,7,9}.jpg&gt;, EXCEPT the “{1} file was replaced by the image from the previous slide, because the {1} image was just a tad “off”.</a:t>
            </a:r>
          </a:p>
          <a:p>
            <a:r>
              <a:rPr lang="en-US" sz="1200" kern="1200" dirty="0">
                <a:solidFill>
                  <a:schemeClr val="tx1"/>
                </a:solidFill>
                <a:latin typeface="+mn-lt"/>
                <a:ea typeface="+mn-ea"/>
                <a:cs typeface="+mn-cs"/>
              </a:rPr>
              <a:t>	The irony is that by introducing this space [ANIMATION – THE SPACE IS RE-INTRODUCED IN STEPS], I've added a very short stretch of "linker DNA", which I said previously my model did </a:t>
            </a:r>
            <a:r>
              <a:rPr lang="en-US" sz="1200" i="1" kern="1200" dirty="0">
                <a:solidFill>
                  <a:schemeClr val="tx1"/>
                </a:solidFill>
                <a:latin typeface="+mn-lt"/>
                <a:ea typeface="+mn-ea"/>
                <a:cs typeface="+mn-cs"/>
              </a:rPr>
              <a:t>not</a:t>
            </a:r>
            <a:r>
              <a:rPr lang="en-US" sz="1200" kern="1200" dirty="0">
                <a:solidFill>
                  <a:schemeClr val="tx1"/>
                </a:solidFill>
                <a:latin typeface="+mn-lt"/>
                <a:ea typeface="+mn-ea"/>
                <a:cs typeface="+mn-cs"/>
              </a:rPr>
              <a:t> have.  It's a very small amount of linker DNA, and I also admitted previously that I have no logical way of establishing an exact longitudinal octamer spacing in the first place.  The spacing shown here may, in fact, be correct.  It's just unfortunate that I had to grapple with these issues using graphic software instead of virtual modeling software.</a:t>
            </a:r>
          </a:p>
          <a:p>
            <a:r>
              <a:rPr lang="en-US" sz="1200" kern="1200" dirty="0">
                <a:solidFill>
                  <a:schemeClr val="tx1"/>
                </a:solidFill>
                <a:latin typeface="+mn-lt"/>
                <a:ea typeface="+mn-ea"/>
                <a:cs typeface="+mn-cs"/>
              </a:rPr>
              <a:t>	Well, there's nothing I can do about it now, so I'll have to proceed with the 30-nm fiber model, and with the chromosome model that arises from it, in the presence of a slight but annoying ambiguities about the exact spacing of adjacent octamers.  In actuality, this won't change things much, because in dealing with higher-order chromatin structure we are, of necessity, dealing with large degrees of approximation anyway.</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252</a:t>
            </a:fld>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&lt;4-octamer_model-1.jpg&gt;  Let us return now to our 4-nucleosome model for the 30-nm fiber.  These are the sites of square-array salt bridges</a:t>
            </a:r>
            <a:r>
              <a:rPr lang="en-US" baseline="0" dirty="0"/>
              <a:t> [ANIMATION], and these are the sites of peptide backbone hydrogen bonding [ANIMATION].  I don’t like the hole in the middle of this structure; I’ve heard that ‘nature abhors a vacuum’, and that’s how I see the large empty space.  I can’t imagine that it would be a tunnel for enzymes to slide down; it’s much too small for that.  So let’s look at a few other candidates for the 30-nm fiber.</a:t>
            </a:r>
            <a:r>
              <a:rPr lang="en-US" dirty="0"/>
              <a:t> </a:t>
            </a:r>
          </a:p>
        </p:txBody>
      </p:sp>
      <p:sp>
        <p:nvSpPr>
          <p:cNvPr id="4" name="Slide Number Placeholder 3"/>
          <p:cNvSpPr>
            <a:spLocks noGrp="1"/>
          </p:cNvSpPr>
          <p:nvPr>
            <p:ph type="sldNum" sz="quarter" idx="10"/>
          </p:nvPr>
        </p:nvSpPr>
        <p:spPr/>
        <p:txBody>
          <a:bodyPr/>
          <a:lstStyle/>
          <a:p>
            <a:fld id="{3F4B7CB5-B610-4830-BF84-B780E7FA0A93}" type="slidenum">
              <a:rPr lang="en-US" smtClean="0"/>
              <a:pPr/>
              <a:t>253</a:t>
            </a:fld>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&lt;6-octamer_pentagram.jpg&gt;  Here’s a 30-nm structure which fills</a:t>
            </a:r>
            <a:r>
              <a:rPr lang="en-US" baseline="0" dirty="0"/>
              <a:t> the space in the 4-nucleosome model by adding 2 more nucleosome units, one in the center, the other in a pentangle of nucleosomes surrounding it.  It’s got minor alignment problems which I have not bothered to correct, because I find the </a:t>
            </a:r>
            <a:r>
              <a:rPr lang="en-US" baseline="0" dirty="0" err="1"/>
              <a:t>pentangular</a:t>
            </a:r>
            <a:r>
              <a:rPr lang="en-US" baseline="0" dirty="0"/>
              <a:t> structure somehow unpersuasive; perhaps it’s just prejudice against pentangles in general.  But next I’ll show you a hexangular structure which has much to recommend it.</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254</a:t>
            </a:fld>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&lt;6-octamer_3-up_3-down_8.jpg&gt;  Now here’s a structure which</a:t>
            </a:r>
            <a:r>
              <a:rPr lang="en-US" baseline="0" dirty="0"/>
              <a:t> has compelling attributes.  The cross-section, shown here, is not exactly cylindrical, but it’s 30 nm wide and only a little less than that in height.  Like all the subunit monomers, dimers and tetramers which comprise the nucleosome, this structure has a 2-fold axis of symmetry, parallel to the z-axis, that is, normal to the plane of the monitor screen [ANIMATION], so that the three upper nucleosomes can be thought of as arising from a 180º rotation of the three lower nucleosomes about the axis shown.  An ‘alternative’ for of this structure could be made by performing the 180º rotation about the x-axis instead of the z-axis, but the type of 2-fold symmetry shown in this slide is more akin to the sorts of 2-fold symmetries seen in the histone octamer than would be the case with the ‘alternative’ structure.</a:t>
            </a:r>
          </a:p>
          <a:p>
            <a:r>
              <a:rPr lang="en-US" baseline="0" dirty="0"/>
              <a:t>	Please note that as you move your eye from left to right, there’s a slight vertical offset, with each successive pair of vertically-stacked nucleosomes displaced upward a bit </a:t>
            </a:r>
            <a:r>
              <a:rPr lang="en-US" i="1" baseline="0" dirty="0"/>
              <a:t>(i.e., </a:t>
            </a:r>
            <a:r>
              <a:rPr lang="en-US" i="0" baseline="0" dirty="0"/>
              <a:t>in the +y direction; toward the top of the screen)</a:t>
            </a:r>
            <a:r>
              <a:rPr lang="en-US" i="1" baseline="0" dirty="0"/>
              <a:t>.</a:t>
            </a:r>
            <a:r>
              <a:rPr lang="en-US" baseline="0" dirty="0"/>
              <a:t>  This offset allows for both excellent and extensive square-array charge alignment, as described in the previous slides.  Additionally, the six pairs of adjacent </a:t>
            </a:r>
            <a:r>
              <a:rPr lang="en-US" baseline="0" dirty="0">
                <a:sym typeface="Symbol"/>
              </a:rPr>
              <a:t>-strands along the horizontal midline have excellent hydrogen-bonding potential, provided we can at least tentatively accept the solution to the structural problem I alluded to earlier.</a:t>
            </a:r>
          </a:p>
          <a:p>
            <a:r>
              <a:rPr lang="en-US" baseline="0" dirty="0">
                <a:sym typeface="Symbol"/>
              </a:rPr>
              <a:t>	Nevertheless, I am not at all suggesting that this should be accepted as </a:t>
            </a:r>
            <a:r>
              <a:rPr lang="en-US" b="1" i="1" baseline="0" dirty="0">
                <a:sym typeface="Symbol"/>
              </a:rPr>
              <a:t>the</a:t>
            </a:r>
            <a:r>
              <a:rPr lang="en-US" baseline="0" dirty="0">
                <a:sym typeface="Symbol"/>
              </a:rPr>
              <a:t> structure of the 30-nm fiber; but merely that it’s the right size, and that it has attributes which would more than suffice to explain its stability as a 30-nm fiber; more so than any of the other structures I’ve looked at.  We will also see, shortly, that it readily adapts itself to the 300-nm and 700-nm foldings which have been observed in studies of chromosome structure.  Therefore, I shall tentatively presume, for the sake of continuing our investigation of higher-order chromosome structure, that it be accepted as a reasonable working model of the 30-nm fiber,  for the time being at least.</a:t>
            </a:r>
          </a:p>
        </p:txBody>
      </p:sp>
      <p:sp>
        <p:nvSpPr>
          <p:cNvPr id="4" name="Slide Number Placeholder 3"/>
          <p:cNvSpPr>
            <a:spLocks noGrp="1"/>
          </p:cNvSpPr>
          <p:nvPr>
            <p:ph type="sldNum" sz="quarter" idx="10"/>
          </p:nvPr>
        </p:nvSpPr>
        <p:spPr/>
        <p:txBody>
          <a:bodyPr/>
          <a:lstStyle/>
          <a:p>
            <a:fld id="{3F4B7CB5-B610-4830-BF84-B780E7FA0A93}" type="slidenum">
              <a:rPr lang="en-US" smtClean="0"/>
              <a:pPr/>
              <a:t>255</a:t>
            </a:fld>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256</a:t>
            </a:fld>
            <a:endParaRPr lang="en-US" dirty="0"/>
          </a:p>
        </p:txBody>
      </p:sp>
    </p:spTree>
    <p:extLst>
      <p:ext uri="{BB962C8B-B14F-4D97-AF65-F5344CB8AC3E}">
        <p14:creationId xmlns:p14="http://schemas.microsoft.com/office/powerpoint/2010/main" val="1228837110"/>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257</a:t>
            </a:fld>
            <a:endParaRPr lang="en-US" dirty="0"/>
          </a:p>
        </p:txBody>
      </p:sp>
    </p:spTree>
    <p:extLst>
      <p:ext uri="{BB962C8B-B14F-4D97-AF65-F5344CB8AC3E}">
        <p14:creationId xmlns:p14="http://schemas.microsoft.com/office/powerpoint/2010/main" val="3043764325"/>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258</a:t>
            </a:fld>
            <a:endParaRPr lang="en-US" dirty="0"/>
          </a:p>
        </p:txBody>
      </p:sp>
    </p:spTree>
    <p:extLst>
      <p:ext uri="{BB962C8B-B14F-4D97-AF65-F5344CB8AC3E}">
        <p14:creationId xmlns:p14="http://schemas.microsoft.com/office/powerpoint/2010/main" val="826419398"/>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&lt;Loop_0.jpg&gt;  In each quadrant of this structure, a DNA double-non-helix extends upwards for some long distance, as</a:t>
            </a:r>
            <a:r>
              <a:rPr lang="en-US" baseline="0" dirty="0"/>
              <a:t> represented by this not-so-long segment (next slide)...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259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26</a:t>
            </a:fld>
            <a:endParaRPr lang="en-US" dirty="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&lt;Loop_1.jpg&gt;  When this segment reaches the</a:t>
            </a:r>
            <a:r>
              <a:rPr lang="en-US" baseline="0" dirty="0"/>
              <a:t> proper point, it will curve around...(next)...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260</a:t>
            </a:fld>
            <a:endParaRPr lang="en-US" dirty="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&lt;Loop_2.jpg&gt;  ...which I have,</a:t>
            </a:r>
            <a:r>
              <a:rPr lang="en-US" baseline="0" dirty="0"/>
              <a:t> perhaps somewhat clumsily, represented by this curved ladder cartoon...(next)...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261</a:t>
            </a:fld>
            <a:endParaRPr lang="en-US" dirty="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&lt;Loop_3.jpg&gt;  ...then the strand simply goes back the way it came, giving rise to the tetraplex of mutually-intercalated duplexes.  In Part III of this slide series, I will show you how this structure can give rise to an entire chromosome, by being readily extended according to the 300 nm and 700 nm folds which have been observed.</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262</a:t>
            </a:fld>
            <a:endParaRPr lang="en-US" dirty="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263</a:t>
            </a:fld>
            <a:endParaRPr lang="en-US" dirty="0"/>
          </a:p>
        </p:txBody>
      </p:sp>
    </p:spTree>
    <p:extLst>
      <p:ext uri="{BB962C8B-B14F-4D97-AF65-F5344CB8AC3E}">
        <p14:creationId xmlns:p14="http://schemas.microsoft.com/office/powerpoint/2010/main" val="1271280715"/>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		Structural considerations always begin with </a:t>
            </a:r>
            <a:r>
              <a:rPr lang="en-US" sz="1200" i="1" kern="1200" dirty="0">
                <a:solidFill>
                  <a:schemeClr val="tx1"/>
                </a:solidFill>
                <a:latin typeface="+mn-lt"/>
                <a:ea typeface="+mn-ea"/>
                <a:cs typeface="+mn-cs"/>
              </a:rPr>
              <a:t>primary</a:t>
            </a:r>
            <a:r>
              <a:rPr lang="en-US" sz="1200" kern="1200" dirty="0">
                <a:solidFill>
                  <a:schemeClr val="tx1"/>
                </a:solidFill>
                <a:latin typeface="+mn-lt"/>
                <a:ea typeface="+mn-ea"/>
                <a:cs typeface="+mn-cs"/>
              </a:rPr>
              <a:t> structure.  Therefore, if you ever decide to get involved in histone structural studies, you're going to need to have this primary structure page, or one like it, showing the amino acid sequences of the four subunit types H2A, H2B, H3 and H4.  There will not be many days in which you will not have to resort to this page at least once, if not several times.</a:t>
            </a:r>
          </a:p>
          <a:p>
            <a:r>
              <a:rPr lang="en-US" sz="1200" kern="1200" dirty="0">
                <a:solidFill>
                  <a:schemeClr val="tx1"/>
                </a:solidFill>
                <a:latin typeface="+mn-lt"/>
                <a:ea typeface="+mn-ea"/>
                <a:cs typeface="+mn-cs"/>
              </a:rPr>
              <a:t>	The amino acid sequences shown here are from </a:t>
            </a:r>
            <a:r>
              <a:rPr lang="en-US" sz="1200" u="none" strike="noStrike" kern="1200" dirty="0">
                <a:solidFill>
                  <a:schemeClr val="tx1"/>
                </a:solidFill>
                <a:latin typeface="+mn-lt"/>
                <a:ea typeface="+mn-ea"/>
                <a:cs typeface="+mn-cs"/>
                <a:hlinkClick r:id="rId3"/>
              </a:rPr>
              <a:t>www.Uniprot.org</a:t>
            </a:r>
            <a:r>
              <a:rPr lang="en-US" sz="1200" kern="1200" dirty="0">
                <a:solidFill>
                  <a:schemeClr val="tx1"/>
                </a:solidFill>
                <a:latin typeface="+mn-lt"/>
                <a:ea typeface="+mn-ea"/>
                <a:cs typeface="+mn-cs"/>
              </a:rPr>
              <a:t>, the "Universal Protein Resource".  To the right of each sequence is the URL from which it was obtained.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H2A:	</a:t>
            </a:r>
            <a:r>
              <a:rPr lang="en-US" sz="1200" u="none" strike="noStrike" kern="1200" dirty="0">
                <a:solidFill>
                  <a:schemeClr val="tx1"/>
                </a:solidFill>
                <a:latin typeface="+mn-lt"/>
                <a:ea typeface="+mn-ea"/>
                <a:cs typeface="+mn-cs"/>
                <a:hlinkClick r:id="rId4"/>
              </a:rPr>
              <a:t>http://www.uniprot.org/uniprot/P06897</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H2B:	</a:t>
            </a:r>
            <a:r>
              <a:rPr lang="en-US" sz="1200" u="none" strike="noStrike" kern="1200" dirty="0">
                <a:solidFill>
                  <a:schemeClr val="tx1"/>
                </a:solidFill>
                <a:latin typeface="+mn-lt"/>
                <a:ea typeface="+mn-ea"/>
                <a:cs typeface="+mn-cs"/>
                <a:hlinkClick r:id="rId5"/>
              </a:rPr>
              <a:t>http://www.uniprot.org/uniprot/P02281</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H3:	</a:t>
            </a:r>
            <a:r>
              <a:rPr lang="en-US" sz="1200" u="none" strike="noStrike" kern="1200" dirty="0">
                <a:solidFill>
                  <a:schemeClr val="tx1"/>
                </a:solidFill>
                <a:latin typeface="+mn-lt"/>
                <a:ea typeface="+mn-ea"/>
                <a:cs typeface="+mn-cs"/>
                <a:hlinkClick r:id="rId6"/>
              </a:rPr>
              <a:t>http://www.uniprot.org/uniprot/P02302</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H4:	</a:t>
            </a:r>
            <a:r>
              <a:rPr lang="en-US" sz="1200" u="none" strike="noStrike" kern="1200" dirty="0">
                <a:solidFill>
                  <a:schemeClr val="tx1"/>
                </a:solidFill>
                <a:latin typeface="+mn-lt"/>
                <a:ea typeface="+mn-ea"/>
                <a:cs typeface="+mn-cs"/>
                <a:hlinkClick r:id="rId7"/>
              </a:rPr>
              <a:t>http://www.uniprot.org/uniprot/P62799</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	I have my own color code, as you can see.  The N-terminal and C-terminal strands, which, in our new proposed histone structure, are ordered as straight-ladder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are in a dark blue.  Alpha-helical sequences are red.  This allows me to focus quickly on Helices I, II and III, as well as on the small additional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-helices, when such are present.</a:t>
            </a:r>
          </a:p>
          <a:p>
            <a:r>
              <a:rPr lang="en-US" sz="1200" kern="1200" dirty="0">
                <a:solidFill>
                  <a:schemeClr val="tx1"/>
                </a:solidFill>
                <a:latin typeface="+mn-lt"/>
                <a:ea typeface="+mn-ea"/>
                <a:cs typeface="+mn-cs"/>
              </a:rPr>
              <a:t>	The </a:t>
            </a:r>
            <a:r>
              <a:rPr lang="en-US" sz="1200" i="1" kern="1200" dirty="0">
                <a:solidFill>
                  <a:schemeClr val="tx1"/>
                </a:solidFill>
                <a:latin typeface="+mn-lt"/>
                <a:ea typeface="+mn-ea"/>
                <a:cs typeface="+mn-cs"/>
              </a:rPr>
              <a:t>internal</a:t>
            </a:r>
            <a:r>
              <a:rPr lang="en-US" sz="1200" kern="1200" dirty="0">
                <a:solidFill>
                  <a:schemeClr val="tx1"/>
                </a:solidFill>
                <a:latin typeface="+mn-lt"/>
                <a:ea typeface="+mn-ea"/>
                <a:cs typeface="+mn-cs"/>
              </a:rPr>
              <a:t>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connecting the long, hydrophobic Helix II at its N-terminal end to Helix I, and at its C-terminal end to Helix III, are colored a baby blue.</a:t>
            </a:r>
          </a:p>
          <a:p>
            <a:r>
              <a:rPr lang="en-US" sz="1200" kern="1200" dirty="0">
                <a:solidFill>
                  <a:schemeClr val="tx1"/>
                </a:solidFill>
                <a:latin typeface="+mn-lt"/>
                <a:ea typeface="+mn-ea"/>
                <a:cs typeface="+mn-cs"/>
              </a:rPr>
              <a:t>	The diagram also shows the starting and/or ending points of the H2A and H2B chains, insofar as they appear in the Luger </a:t>
            </a:r>
            <a:r>
              <a:rPr lang="en-US" sz="1200" i="1" kern="1200" dirty="0">
                <a:solidFill>
                  <a:schemeClr val="tx1"/>
                </a:solidFill>
                <a:latin typeface="+mn-lt"/>
                <a:ea typeface="+mn-ea"/>
                <a:cs typeface="+mn-cs"/>
              </a:rPr>
              <a:t>et al </a:t>
            </a:r>
            <a:r>
              <a:rPr lang="en-US" sz="1200" kern="1200" dirty="0">
                <a:solidFill>
                  <a:schemeClr val="tx1"/>
                </a:solidFill>
                <a:latin typeface="+mn-lt"/>
                <a:ea typeface="+mn-ea"/>
                <a:cs typeface="+mn-cs"/>
              </a:rPr>
              <a:t>crystal structure, all 4 of which chains were degraded in that study.  The corresponding starting and ending points are not entered for H3 or H4, probably because I encountered no issues there.</a:t>
            </a:r>
          </a:p>
          <a:p>
            <a:r>
              <a:rPr lang="en-US" sz="1200" kern="1200" dirty="0">
                <a:solidFill>
                  <a:schemeClr val="tx1"/>
                </a:solidFill>
                <a:latin typeface="+mn-lt"/>
                <a:ea typeface="+mn-ea"/>
                <a:cs typeface="+mn-cs"/>
              </a:rPr>
              <a:t>	The most frequent issue that </a:t>
            </a:r>
            <a:r>
              <a:rPr lang="en-US" sz="1200" i="1" kern="1200" dirty="0">
                <a:solidFill>
                  <a:schemeClr val="tx1"/>
                </a:solidFill>
                <a:latin typeface="+mn-lt"/>
                <a:ea typeface="+mn-ea"/>
                <a:cs typeface="+mn-cs"/>
              </a:rPr>
              <a:t>did </a:t>
            </a:r>
            <a:r>
              <a:rPr lang="en-US" sz="1200" kern="1200" dirty="0">
                <a:solidFill>
                  <a:schemeClr val="tx1"/>
                </a:solidFill>
                <a:latin typeface="+mn-lt"/>
                <a:ea typeface="+mn-ea"/>
                <a:cs typeface="+mn-cs"/>
              </a:rPr>
              <a:t>arise, regarding primary </a:t>
            </a:r>
            <a:r>
              <a:rPr lang="en-US" sz="1200" kern="1200" dirty="0" err="1">
                <a:solidFill>
                  <a:schemeClr val="tx1"/>
                </a:solidFill>
                <a:latin typeface="+mn-lt"/>
                <a:ea typeface="+mn-ea"/>
                <a:cs typeface="+mn-cs"/>
              </a:rPr>
              <a:t>aa</a:t>
            </a:r>
            <a:r>
              <a:rPr lang="en-US" sz="1200" kern="1200" dirty="0">
                <a:solidFill>
                  <a:schemeClr val="tx1"/>
                </a:solidFill>
                <a:latin typeface="+mn-lt"/>
                <a:ea typeface="+mn-ea"/>
                <a:cs typeface="+mn-cs"/>
              </a:rPr>
              <a:t> sequence, involved subunit H2B, which, in the Luger PDB crystallographic model, is missing 3 residues from the N-terminus.  Since the Luger N-termini for both of the H2B chains; chains [d] and [h]; are truncated proximal to lysine-27, I have no way of knowing which three proximal </a:t>
            </a:r>
            <a:r>
              <a:rPr lang="en-US" sz="1200" kern="1200" dirty="0" err="1">
                <a:solidFill>
                  <a:schemeClr val="tx1"/>
                </a:solidFill>
                <a:latin typeface="+mn-lt"/>
                <a:ea typeface="+mn-ea"/>
                <a:cs typeface="+mn-cs"/>
              </a:rPr>
              <a:t>aa</a:t>
            </a:r>
            <a:r>
              <a:rPr lang="en-US" sz="1200" kern="1200" dirty="0">
                <a:solidFill>
                  <a:schemeClr val="tx1"/>
                </a:solidFill>
                <a:latin typeface="+mn-lt"/>
                <a:ea typeface="+mn-ea"/>
                <a:cs typeface="+mn-cs"/>
              </a:rPr>
              <a:t> residues are missing from the PDB structure.  There is therefore a 3-amino-acid numbering discrepancy between the Luger H2B sequence and the </a:t>
            </a:r>
            <a:r>
              <a:rPr lang="en-US" sz="1200" kern="1200" dirty="0" err="1">
                <a:solidFill>
                  <a:schemeClr val="tx1"/>
                </a:solidFill>
                <a:latin typeface="+mn-lt"/>
                <a:ea typeface="+mn-ea"/>
                <a:cs typeface="+mn-cs"/>
              </a:rPr>
              <a:t>Uniprot</a:t>
            </a:r>
            <a:r>
              <a:rPr lang="en-US" sz="1200" kern="1200" dirty="0">
                <a:solidFill>
                  <a:schemeClr val="tx1"/>
                </a:solidFill>
                <a:latin typeface="+mn-lt"/>
                <a:ea typeface="+mn-ea"/>
                <a:cs typeface="+mn-cs"/>
              </a:rPr>
              <a:t> sequence shown here.  At times, this discrepancy was maddening in the extreme, wherefore I would say that an amino acid sequence page such as this one, while absolutely necessary, may not, by itself, be sufficient to keep your house in order.  But it's a start, at least!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264</a:t>
            </a:fld>
            <a:endParaRPr lang="en-US" dirty="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&lt;histone linearized1.jpg&gt;  This</a:t>
            </a:r>
            <a:r>
              <a:rPr lang="en-US" baseline="0" dirty="0"/>
              <a:t> is a geometrically-accurate graphic depiction of the sizes and distributions of the 7 regularly-occurring anatomical portions of the histone subunits</a:t>
            </a:r>
            <a:r>
              <a:rPr lang="en-US" baseline="0" dirty="0">
                <a:sym typeface="Symbol"/>
              </a:rPr>
              <a:t>.  Instead of aligning them at their N-terminal ends, however, let’s align them according to secondary structure: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265</a:t>
            </a:fld>
            <a:endParaRPr lang="en-US" dirty="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&lt;nucleosome-axial-rotate-END.jpg&gt; (borrowed from Slide 50)</a:t>
            </a:r>
          </a:p>
          <a:p>
            <a:r>
              <a:rPr lang="en-US" baseline="0" dirty="0"/>
              <a:t>&lt;1AOI-for-comparison-w-lac.jpg&gt; (new file made from </a:t>
            </a:r>
            <a:r>
              <a:rPr lang="en-US" baseline="0" dirty="0" err="1"/>
              <a:t>Accelrys</a:t>
            </a:r>
            <a:r>
              <a:rPr lang="en-US" baseline="0" dirty="0"/>
              <a:t> especially for this slide)</a:t>
            </a:r>
          </a:p>
          <a:p>
            <a:r>
              <a:rPr lang="en-US" dirty="0"/>
              <a:t>&lt;</a:t>
            </a:r>
            <a:r>
              <a:rPr lang="en-US" dirty="0" err="1"/>
              <a:t>lac</a:t>
            </a:r>
            <a:r>
              <a:rPr lang="en-US" dirty="0"/>
              <a:t> repressor.png&gt;</a:t>
            </a:r>
          </a:p>
          <a:p>
            <a:r>
              <a:rPr lang="en-US" sz="1200" kern="1200" dirty="0">
                <a:solidFill>
                  <a:schemeClr val="tx1"/>
                </a:solidFill>
                <a:latin typeface="+mn-lt"/>
                <a:ea typeface="+mn-ea"/>
                <a:cs typeface="+mn-cs"/>
              </a:rPr>
              <a:t>	In the beginning, it was primary structural considerations that led me to the conclusion that the N-termini of the 8 histone subunits, by virtue of their high basic amino acid content, were the likely sites of DNA binding in the normal resting state.</a:t>
            </a:r>
          </a:p>
          <a:p>
            <a:r>
              <a:rPr lang="en-US" sz="1200" kern="1200" dirty="0">
                <a:solidFill>
                  <a:schemeClr val="tx1"/>
                </a:solidFill>
                <a:latin typeface="+mn-lt"/>
                <a:ea typeface="+mn-ea"/>
                <a:cs typeface="+mn-cs"/>
              </a:rPr>
              <a:t>	The term "Normal resting state", in the sense that I'm using it, refers to metabolic inactivity.  It may also refer to routine reading by polymerases, which I'd imagine is not seriously disruptive of the resting structure.  Of course there's no way to know that with certainty.  In special circumstances, however, I can also readily envision the DNA performing acrobatic feats involving the superhelical ramp [ANIMATION – SHOW MONOCHOMATIC LUGAR STRUCTURE], as portrayed in this current textbook model of nucleosome structure.  I envision this as occurring in a manner such as that presumed to occur with the </a:t>
            </a:r>
            <a:r>
              <a:rPr lang="en-US" sz="1200" kern="1200" dirty="0" err="1">
                <a:solidFill>
                  <a:schemeClr val="tx1"/>
                </a:solidFill>
                <a:latin typeface="+mn-lt"/>
                <a:ea typeface="+mn-ea"/>
                <a:cs typeface="+mn-cs"/>
              </a:rPr>
              <a:t>lac</a:t>
            </a:r>
            <a:r>
              <a:rPr lang="en-US" sz="1200" kern="1200" dirty="0">
                <a:solidFill>
                  <a:schemeClr val="tx1"/>
                </a:solidFill>
                <a:latin typeface="+mn-lt"/>
                <a:ea typeface="+mn-ea"/>
                <a:cs typeface="+mn-cs"/>
              </a:rPr>
              <a:t> repressor [ANIMATION – OVERLAY LUGER STRUCTURE].</a:t>
            </a:r>
          </a:p>
          <a:p>
            <a:r>
              <a:rPr lang="en-US" sz="1200" kern="1200" dirty="0">
                <a:solidFill>
                  <a:schemeClr val="tx1"/>
                </a:solidFill>
                <a:latin typeface="+mn-lt"/>
                <a:ea typeface="+mn-ea"/>
                <a:cs typeface="+mn-cs"/>
              </a:rPr>
              <a:t>	But in the normal resting state, I would expect to see this [ANIMATION – REINSTATE KB STRUCTURE], with the DNA back at the strongly-basic N-termini.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266</a:t>
            </a:fld>
            <a:endParaRPr lang="en-US" dirty="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&lt;nucleosome-axial-rotate-END.jpg&gt; (borrowed from Slide 50)</a:t>
            </a:r>
          </a:p>
          <a:p>
            <a:r>
              <a:rPr lang="en-US" dirty="0"/>
              <a:t>	</a:t>
            </a:r>
            <a:r>
              <a:rPr lang="en-US" sz="1200" kern="1200" dirty="0">
                <a:solidFill>
                  <a:schemeClr val="tx1"/>
                </a:solidFill>
                <a:latin typeface="+mn-lt"/>
                <a:ea typeface="+mn-ea"/>
                <a:cs typeface="+mn-cs"/>
              </a:rPr>
              <a:t>Once one dares to breech the integrity of the published histone structure, by remodeling the N-termini into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for the binding of DNA, another question soon arises:  </a:t>
            </a:r>
            <a:r>
              <a:rPr lang="en-US" sz="1200" i="1" kern="1200" dirty="0">
                <a:solidFill>
                  <a:schemeClr val="tx1"/>
                </a:solidFill>
                <a:latin typeface="+mn-lt"/>
                <a:ea typeface="+mn-ea"/>
                <a:cs typeface="+mn-cs"/>
              </a:rPr>
              <a:t>How much</a:t>
            </a:r>
            <a:r>
              <a:rPr lang="en-US" sz="1200" kern="1200" dirty="0">
                <a:solidFill>
                  <a:schemeClr val="tx1"/>
                </a:solidFill>
                <a:latin typeface="+mn-lt"/>
                <a:ea typeface="+mn-ea"/>
                <a:cs typeface="+mn-cs"/>
              </a:rPr>
              <a:t> of each subunit should be considered “N-terminal"?</a:t>
            </a:r>
          </a:p>
          <a:p>
            <a:r>
              <a:rPr lang="en-US" sz="1200" kern="1200" dirty="0">
                <a:solidFill>
                  <a:schemeClr val="tx1"/>
                </a:solidFill>
                <a:latin typeface="+mn-lt"/>
                <a:ea typeface="+mn-ea"/>
                <a:cs typeface="+mn-cs"/>
              </a:rPr>
              <a:t>	The anatomical regions of each subunit that are part of the so-called “superhelical ramp” also have a high content of positively-charged basic residues.  Should we perhaps unwind some or all of those as well, and add them to the N-terminus as part of a larger DNA-binding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267</a:t>
            </a:fld>
            <a:endParaRPr lang="en-US" dirty="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&lt;H3[e]-STRETCH-0</a:t>
            </a:r>
            <a:r>
              <a:rPr lang="en-US" sz="1200" kern="1200" dirty="0">
                <a:solidFill>
                  <a:schemeClr val="tx1"/>
                </a:solidFill>
                <a:latin typeface="+mn-lt"/>
                <a:ea typeface="+mn-ea"/>
                <a:cs typeface="+mn-cs"/>
                <a:sym typeface="Wingdings"/>
              </a:rPr>
              <a:t></a:t>
            </a:r>
            <a:r>
              <a:rPr lang="en-US" sz="1200" kern="1200" dirty="0">
                <a:solidFill>
                  <a:schemeClr val="tx1"/>
                </a:solidFill>
                <a:latin typeface="+mn-lt"/>
                <a:ea typeface="+mn-ea"/>
                <a:cs typeface="+mn-cs"/>
              </a:rPr>
              <a:t>3.jpg&gt;</a:t>
            </a:r>
          </a:p>
          <a:p>
            <a:r>
              <a:rPr lang="en-US" sz="1200" kern="1200" dirty="0">
                <a:solidFill>
                  <a:schemeClr val="tx1"/>
                </a:solidFill>
                <a:latin typeface="+mn-lt"/>
                <a:ea typeface="+mn-ea"/>
                <a:cs typeface="+mn-cs"/>
              </a:rPr>
              <a:t>	Here's histone subunit H3, chain [e].  If we wanted to increase the length of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we could start by unwinding the next helix in the C-terminal direction, which, for this particular subunit, would be the structure we have dubbed "Helix 0".  As this somewhat crude movie shows [ANIMATION], if we were to unwind Helix 0, we could thereby double the length of the N-terminus, which would double the length of DNA which this subunit could bind.</a:t>
            </a:r>
          </a:p>
          <a:p>
            <a:r>
              <a:rPr lang="en-US" sz="1200" kern="1200" dirty="0">
                <a:solidFill>
                  <a:schemeClr val="tx1"/>
                </a:solidFill>
                <a:latin typeface="+mn-lt"/>
                <a:ea typeface="+mn-ea"/>
                <a:cs typeface="+mn-cs"/>
              </a:rPr>
              <a:t>	If we wanted to continue this exercise, we could next unwind Helix I [CHANGE SLIDE].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268</a:t>
            </a:fld>
            <a:endParaRPr lang="en-US" dirty="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&lt;histone linearized2.jpg&gt;.</a:t>
            </a:r>
          </a:p>
          <a:p>
            <a:r>
              <a:rPr lang="en-US" sz="1200" kern="1200" dirty="0">
                <a:solidFill>
                  <a:schemeClr val="tx1"/>
                </a:solidFill>
                <a:latin typeface="+mn-lt"/>
                <a:ea typeface="+mn-ea"/>
                <a:cs typeface="+mn-cs"/>
              </a:rPr>
              <a:t>	In fact, if we thought it appropriate, we could unwind </a:t>
            </a:r>
            <a:r>
              <a:rPr lang="en-US" sz="1200" i="1" kern="1200" dirty="0">
                <a:solidFill>
                  <a:schemeClr val="tx1"/>
                </a:solidFill>
                <a:latin typeface="+mn-lt"/>
                <a:ea typeface="+mn-ea"/>
                <a:cs typeface="+mn-cs"/>
              </a:rPr>
              <a:t>all </a:t>
            </a:r>
            <a:r>
              <a:rPr lang="en-US" sz="1200" kern="1200" dirty="0">
                <a:solidFill>
                  <a:schemeClr val="tx1"/>
                </a:solidFill>
                <a:latin typeface="+mn-lt"/>
                <a:ea typeface="+mn-ea"/>
                <a:cs typeface="+mn-cs"/>
              </a:rPr>
              <a:t>the peripheral helices, leaving only Helix II to form a small hydrophobic core for the octamer, as suggested schematically by this drawing.  This is the same graphic representation we saw a few slides up, except that, instead of left-aligning the 4 subunits, we have aligned them according to Helix II.  Note that the central portions of all 4 subunits align quite well, and that it's only in the periphery that they differ markedly.</a:t>
            </a:r>
          </a:p>
          <a:p>
            <a:r>
              <a:rPr lang="en-US" sz="1200" kern="1200" dirty="0">
                <a:solidFill>
                  <a:schemeClr val="tx1"/>
                </a:solidFill>
                <a:latin typeface="+mn-lt"/>
                <a:ea typeface="+mn-ea"/>
                <a:cs typeface="+mn-cs"/>
              </a:rPr>
              <a:t>	The question we're asking is "What would be wrong with a model in which only Helix II remained in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-helical conformation, and everything else was unwound to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conformation?</a:t>
            </a:r>
          </a:p>
          <a:p>
            <a:r>
              <a:rPr lang="en-US" sz="1200" kern="1200" dirty="0">
                <a:solidFill>
                  <a:schemeClr val="tx1"/>
                </a:solidFill>
                <a:latin typeface="+mn-lt"/>
                <a:ea typeface="+mn-ea"/>
                <a:cs typeface="+mn-cs"/>
              </a:rPr>
              <a:t>	Let’s add some helical twists for Helix II [ANIMATION], but let’s leave everything else straight, </a:t>
            </a:r>
            <a:r>
              <a:rPr lang="en-US" sz="1200" i="1" kern="1200" dirty="0">
                <a:solidFill>
                  <a:schemeClr val="tx1"/>
                </a:solidFill>
                <a:latin typeface="+mn-lt"/>
                <a:ea typeface="+mn-ea"/>
                <a:cs typeface="+mn-cs"/>
              </a:rPr>
              <a:t>i.e., </a:t>
            </a:r>
            <a:r>
              <a:rPr lang="en-US" sz="1200" kern="1200" dirty="0">
                <a:solidFill>
                  <a:schemeClr val="tx1"/>
                </a:solidFill>
                <a:latin typeface="+mn-lt"/>
                <a:ea typeface="+mn-ea"/>
                <a:cs typeface="+mn-cs"/>
              </a:rPr>
              <a:t>in a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configuration.  This greatly increases the DNA-binding potential of the histone octamer, to as much as 2-3x what it is in the current, largely-</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-helical model. Why should we NOT do this?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269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&lt;Luger nucleosome complete.jpg&gt;, &lt;kb nucleosome complete.jpg&gt;.</a:t>
            </a:r>
          </a:p>
          <a:p>
            <a:r>
              <a:rPr lang="en-US" sz="1200" kern="1200" dirty="0">
                <a:solidFill>
                  <a:schemeClr val="tx1"/>
                </a:solidFill>
                <a:latin typeface="+mn-lt"/>
                <a:ea typeface="+mn-ea"/>
                <a:cs typeface="+mn-cs"/>
              </a:rPr>
              <a:t>How does the new histone structure differ from the currently-accepted model?  The answer is “Not very much”.  To understand how the new structure was derived from the old,, let’s put them side-by-side and look at the N-termini, because everything else is about the same in both.  The first thing to note is that in our proposed new structure, on the right, the 8 N-termini of the 8 subunits, while not particularly orderly-looking in this view, nevertheless all appear to be about the same length. In the “currently-accepted structure” on the left, however, the N-termini seem to vary considerably in length.  That’s because they do vary – in the currently-accepted crystal structure, every one of the N-termini was, to a greater or lesser extent, degraded by the processes of isolation and purification, </a:t>
            </a:r>
            <a:r>
              <a:rPr lang="en-US" sz="1200" i="1" kern="1200" dirty="0">
                <a:solidFill>
                  <a:schemeClr val="tx1"/>
                </a:solidFill>
                <a:latin typeface="+mn-lt"/>
                <a:ea typeface="+mn-ea"/>
                <a:cs typeface="+mn-cs"/>
              </a:rPr>
              <a:t>in vitro </a:t>
            </a:r>
            <a:r>
              <a:rPr lang="en-US" sz="1200" kern="1200" dirty="0">
                <a:solidFill>
                  <a:schemeClr val="tx1"/>
                </a:solidFill>
                <a:latin typeface="+mn-lt"/>
                <a:ea typeface="+mn-ea"/>
                <a:cs typeface="+mn-cs"/>
              </a:rPr>
              <a:t>reassembly, and crystallization.  The longest-looking N-terminal strand in the crystal structure is the H3 strand, chain [e], which is colored yellow [ANIMATION – LABEL].  It really stands out, does it not?  Let’s compare the N-termini of H3[e] in the two models:</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27</a:t>
            </a:fld>
            <a:endParaRPr lang="en-US"/>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latin typeface="+mn-lt"/>
                <a:ea typeface="+mn-ea"/>
                <a:cs typeface="+mn-cs"/>
              </a:rPr>
              <a:t>Left-to-right:  (1)  &lt;H3-H4-tetra_L109-L126-I130_2.png&gt;; (2)  &lt;H3-H4_hydrophobic_bonds.jpg&gt;;  (3)  &lt;Ctrl-C copy of picture from p. 285 of the master file &lt;000aaa-histone-1aoi.docx&gt;;  (4)  &lt;H4[T71-Y72]-H2B[L80-T96-L100]-closeup.png&gt;;  (5)  &lt;H2A-H2B_hydrophobic-bonds.png&gt;.</a:t>
            </a:r>
          </a:p>
          <a:p>
            <a:r>
              <a:rPr lang="en-US" sz="1200" kern="1200" dirty="0">
                <a:solidFill>
                  <a:schemeClr val="tx1"/>
                </a:solidFill>
                <a:latin typeface="+mn-lt"/>
                <a:ea typeface="+mn-ea"/>
                <a:cs typeface="+mn-cs"/>
              </a:rPr>
              <a:t>I spent quite a bit of time investigating this question, and came to the conclusion that almost everything in the octamer core should be left as-is.  Here are five pictures illustrating the sorts of reasons why I cannot dismiss the many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-helices that comprise the core of the currently-accepted histone octamer model.  We’ve reviewed most of this previously.  In short, everywhere you look in this octamer, wherever subunits are contiguous, you see very non-random appearances of bulky hydrophobic residues, giving rise to so-called “hydrophobic bonds”, and, present also but to a lesser extent, a number of ionic bonds, all of which things work collectively to cement the structure together as an octamer of the shape to which we have become accustomed.</a:t>
            </a:r>
          </a:p>
          <a:p>
            <a:r>
              <a:rPr lang="en-US" sz="1200" kern="1200" dirty="0">
                <a:solidFill>
                  <a:schemeClr val="tx1"/>
                </a:solidFill>
                <a:latin typeface="+mn-lt"/>
                <a:ea typeface="+mn-ea"/>
                <a:cs typeface="+mn-cs"/>
              </a:rPr>
              <a:t>In the upper left, we see the hydrophobic bonds between the  C-terminal ends of H3[a] and H3[e], considered to be critical to the octamer structure.  To the right we see the same sort of picture at all four of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-bridges of the same structure.  To the right of that is the strongly-hydrophobic alley between Helix 0 of H3[a] and the adjacent C-terminus of H2A[g].  In the second row, to the left, are the hydrophobic bonds between the C-termini of H4 and H2B, and, last but not least, in the lower right-hand corner we see a hypothetical tetramer consisting of a pair of H2A-H2B subunits, described in Part I of this slide series, which, although hypothetical, nevertheless perfectly well illustrates the total picture of </a:t>
            </a:r>
            <a:r>
              <a:rPr lang="en-US" sz="1200" kern="1200" dirty="0" err="1">
                <a:solidFill>
                  <a:schemeClr val="tx1"/>
                </a:solidFill>
                <a:latin typeface="+mn-lt"/>
                <a:ea typeface="+mn-ea"/>
                <a:cs typeface="+mn-cs"/>
              </a:rPr>
              <a:t>hydophobic</a:t>
            </a:r>
            <a:r>
              <a:rPr lang="en-US" sz="1200" kern="1200" dirty="0">
                <a:solidFill>
                  <a:schemeClr val="tx1"/>
                </a:solidFill>
                <a:latin typeface="+mn-lt"/>
                <a:ea typeface="+mn-ea"/>
                <a:cs typeface="+mn-cs"/>
              </a:rPr>
              <a:t>/ionic bonding between the subunits of any of the histone tetramers.</a:t>
            </a:r>
          </a:p>
          <a:p>
            <a:r>
              <a:rPr lang="en-US" sz="1200" kern="1200" dirty="0">
                <a:solidFill>
                  <a:schemeClr val="tx1"/>
                </a:solidFill>
                <a:latin typeface="+mn-lt"/>
                <a:ea typeface="+mn-ea"/>
                <a:cs typeface="+mn-cs"/>
              </a:rPr>
              <a:t>	Should we regard all this as mere coincidence?  I think not.  There’s simply too much order, too much symmetry, and too many fortuitously-positioned bulky hydrophobic </a:t>
            </a:r>
            <a:r>
              <a:rPr lang="en-US" sz="1200" kern="1200" dirty="0" err="1">
                <a:solidFill>
                  <a:schemeClr val="tx1"/>
                </a:solidFill>
                <a:latin typeface="+mn-lt"/>
                <a:ea typeface="+mn-ea"/>
                <a:cs typeface="+mn-cs"/>
              </a:rPr>
              <a:t>aa</a:t>
            </a:r>
            <a:r>
              <a:rPr lang="en-US" sz="1200" kern="1200" dirty="0">
                <a:solidFill>
                  <a:schemeClr val="tx1"/>
                </a:solidFill>
                <a:latin typeface="+mn-lt"/>
                <a:ea typeface="+mn-ea"/>
                <a:cs typeface="+mn-cs"/>
              </a:rPr>
              <a:t> residues, to dismiss it all as mere coincidence.  Therefore I conclude that all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-helices of the core octamer crystal structure should be respected, and that the addition of DNA-binding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should be limited to the currently-unordered N-termini of the 8 histone subunits.</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270</a:t>
            </a:fld>
            <a:endParaRPr lang="en-US" dirty="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Structural</a:t>
            </a:r>
            <a:r>
              <a:rPr lang="en-US" baseline="0" dirty="0"/>
              <a:t> considerations always begin with primary structure.  These considerations, as we’ve mentioned previously, lead to the conclusion that the N-termini of the 8 histone subunits, by virtue of their high basic amino acid content, are the likely sites of DNA binding in the normal resting state (define “resting” vs. kinetic).  The task of considering secondary structures, however, is better-facilitated by a graphic approach.</a:t>
            </a:r>
            <a:endParaRPr lang="en-US" dirty="0"/>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271</a:t>
            </a:fld>
            <a:endParaRPr lang="en-US" dirty="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&lt;histone linearized2.jpg&gt;.</a:t>
            </a:r>
          </a:p>
          <a:p>
            <a:r>
              <a:rPr lang="en-US" sz="1200" kern="1200" dirty="0">
                <a:solidFill>
                  <a:schemeClr val="tx1"/>
                </a:solidFill>
                <a:latin typeface="+mn-lt"/>
                <a:ea typeface="+mn-ea"/>
                <a:cs typeface="+mn-cs"/>
              </a:rPr>
              <a:t>	Here again is our previous graphic representation of the four histone subunits, aligned by means of their Helix II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-helices.  In this alignment we can clearly see both the similarities, as well as differences, between the subunits.  There are 7 [ANIMATION – LABELS] distinct anatomical regions common to all, namely [ANIMATION – MOVING ARROW] the N-terminus, Helix I,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1, Helix II,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2, Helix III, and the C-terminus.</a:t>
            </a:r>
          </a:p>
          <a:p>
            <a:r>
              <a:rPr lang="en-US" sz="1200" kern="1200" dirty="0">
                <a:solidFill>
                  <a:schemeClr val="tx1"/>
                </a:solidFill>
                <a:latin typeface="+mn-lt"/>
                <a:ea typeface="+mn-ea"/>
                <a:cs typeface="+mn-cs"/>
              </a:rPr>
              <a:t>	[ANIMATION – TABLE]The 5 central regions, from Helix I to Helix III, are fairly constant in length from subunit-to-subunit.  But the N- and C-termini differ markedly in length.  For reasons given previously, we have elected to ignore the C-termini for now.  We shall have no such luxury with the N-termini, however.  Let us then begin to examine them.</a:t>
            </a:r>
          </a:p>
          <a:p>
            <a:r>
              <a:rPr lang="en-US" sz="1200" kern="1200" dirty="0">
                <a:solidFill>
                  <a:schemeClr val="tx1"/>
                </a:solidFill>
                <a:latin typeface="+mn-lt"/>
                <a:ea typeface="+mn-ea"/>
                <a:cs typeface="+mn-cs"/>
              </a:rPr>
              <a:t>      The first thing we notice is that the N-termini of 3-out-of-4 of the subunits; H2A, H2B and H4; are about the same length; 27, 37 &amp; 30 amino acid residues respectively.  As I have pointed out previously, if we were to dismiss the first 10 residues of H2B, which have little DNA-binding potential due to their preponderance of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then we would have an even greater consistency in N-terminal lengths for these three subunits, as all would then contain approximately 30 residues.  But look at the forth subunit:  H3 has 63 amino acid residues; </a:t>
            </a:r>
            <a:r>
              <a:rPr lang="en-US" sz="1200" i="1" kern="1200" dirty="0">
                <a:solidFill>
                  <a:schemeClr val="tx1"/>
                </a:solidFill>
                <a:latin typeface="+mn-lt"/>
                <a:ea typeface="+mn-ea"/>
                <a:cs typeface="+mn-cs"/>
              </a:rPr>
              <a:t>that’s more than twice the length of the others!</a:t>
            </a:r>
            <a:r>
              <a:rPr lang="en-US" sz="1200" kern="1200" dirty="0">
                <a:solidFill>
                  <a:schemeClr val="tx1"/>
                </a:solidFill>
                <a:latin typeface="+mn-lt"/>
                <a:ea typeface="+mn-ea"/>
                <a:cs typeface="+mn-cs"/>
              </a:rPr>
              <a:t>  This length discrepancy is so large as to be positively disconcerting.  No attempt to model the N-termini for DNA binding can succeed unless this terrible size-mismatch is resolved.</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272</a:t>
            </a:fld>
            <a:endParaRPr lang="en-US" dirty="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latin typeface="+mn-lt"/>
                <a:ea typeface="+mn-ea"/>
                <a:cs typeface="+mn-cs"/>
              </a:rPr>
              <a:t>&lt;ALL_4_SUBUNITS-Luger.jpg&gt;</a:t>
            </a:r>
          </a:p>
          <a:p>
            <a:r>
              <a:rPr lang="en-US" sz="1200" kern="1200" dirty="0">
                <a:solidFill>
                  <a:schemeClr val="tx1"/>
                </a:solidFill>
                <a:latin typeface="+mn-lt"/>
                <a:ea typeface="+mn-ea"/>
                <a:cs typeface="+mn-cs"/>
              </a:rPr>
              <a:t>	To begin to solve this size-mismatch problem, we’ll need to start with a side-by-side comparison of the 4 histone subunits.  I've arbitrarily chosen, for this comparison, the four which comprise the tetramer I previously referred to as the “southern hemisphere” of the histone octamer, namely H3, H4, H2A and H2B, chains [e], [f], [g] and [h] respectively.  I’ve lined them up so that Helix I [ANIMATION] is approximately co-linear for all four subunits in this view.  What I want to show you is that 3-out-of-4 of these subunits have an extra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in their N-termini, proximal to Helix I.  I’m not aware of any formal terminology for these extra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-helices, so I shall call them by the terminology I introduced in Part I of this slide series, namely “Helix 0” [ANIMATION], since they’re closer to the N-terminus than Helix I, and ought therefore be numbered with a number less than “1”.  Well, the only number less than one is zero, wherefore I call them “Helix 0”, for lack of a better name.</a:t>
            </a:r>
          </a:p>
          <a:p>
            <a:r>
              <a:rPr lang="en-US" sz="1200" kern="1200" dirty="0">
                <a:solidFill>
                  <a:schemeClr val="tx1"/>
                </a:solidFill>
                <a:latin typeface="+mn-lt"/>
                <a:ea typeface="+mn-ea"/>
                <a:cs typeface="+mn-cs"/>
              </a:rPr>
              <a:t>      Helix 0 of subunit H2A, the turquoise subunit on the left of the slide, has a length of only 5 amino acids, 2 of which are arginine.  Because this helix is too short to have any obvious structural significance, and because the </a:t>
            </a:r>
            <a:r>
              <a:rPr lang="en-US" sz="1200" kern="1200" dirty="0" err="1">
                <a:solidFill>
                  <a:schemeClr val="tx1"/>
                </a:solidFill>
                <a:latin typeface="+mn-lt"/>
                <a:ea typeface="+mn-ea"/>
                <a:cs typeface="+mn-cs"/>
              </a:rPr>
              <a:t>arginines</a:t>
            </a:r>
            <a:r>
              <a:rPr lang="en-US" sz="1200" kern="1200" dirty="0">
                <a:solidFill>
                  <a:schemeClr val="tx1"/>
                </a:solidFill>
                <a:latin typeface="+mn-lt"/>
                <a:ea typeface="+mn-ea"/>
                <a:cs typeface="+mn-cs"/>
              </a:rPr>
              <a:t> are presumably there to bind DNA, I have arbitrarily, but not quite “capriciously”, elected to treat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-helical structure in this particular Helix 0 as an artifact of purification, wherefore I have opted to unwind this short helical twist in our new nucleosome structure, and re-model it instead as a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continuous with the rest of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Although it remains possible that this small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is really </a:t>
            </a:r>
            <a:r>
              <a:rPr lang="en-US" sz="1200" i="1" kern="1200" dirty="0">
                <a:solidFill>
                  <a:schemeClr val="tx1"/>
                </a:solidFill>
                <a:latin typeface="+mn-lt"/>
                <a:ea typeface="+mn-ea"/>
                <a:cs typeface="+mn-cs"/>
              </a:rPr>
              <a:t>not</a:t>
            </a:r>
            <a:r>
              <a:rPr lang="en-US" sz="1200" kern="1200" dirty="0">
                <a:solidFill>
                  <a:schemeClr val="tx1"/>
                </a:solidFill>
                <a:latin typeface="+mn-lt"/>
                <a:ea typeface="+mn-ea"/>
                <a:cs typeface="+mn-cs"/>
              </a:rPr>
              <a:t> an artifact of crystallization, especially in view of the fact that the two </a:t>
            </a:r>
            <a:r>
              <a:rPr lang="en-US" sz="1200" kern="1200" dirty="0" err="1">
                <a:solidFill>
                  <a:schemeClr val="tx1"/>
                </a:solidFill>
                <a:latin typeface="+mn-lt"/>
                <a:ea typeface="+mn-ea"/>
                <a:cs typeface="+mn-cs"/>
              </a:rPr>
              <a:t>arginines</a:t>
            </a:r>
            <a:r>
              <a:rPr lang="en-US" sz="1200" kern="1200" dirty="0">
                <a:solidFill>
                  <a:schemeClr val="tx1"/>
                </a:solidFill>
                <a:latin typeface="+mn-lt"/>
                <a:ea typeface="+mn-ea"/>
                <a:cs typeface="+mn-cs"/>
              </a:rPr>
              <a:t> are 3 residues apart [ANIMATION:  SAY “here comes the </a:t>
            </a:r>
            <a:r>
              <a:rPr lang="en-US" sz="1200" kern="1200" dirty="0" err="1">
                <a:solidFill>
                  <a:schemeClr val="tx1"/>
                </a:solidFill>
                <a:latin typeface="+mn-lt"/>
                <a:ea typeface="+mn-ea"/>
                <a:cs typeface="+mn-cs"/>
              </a:rPr>
              <a:t>aa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seq</a:t>
            </a:r>
            <a:r>
              <a:rPr lang="en-US" sz="1200" kern="1200" dirty="0">
                <a:solidFill>
                  <a:schemeClr val="tx1"/>
                </a:solidFill>
                <a:latin typeface="+mn-lt"/>
                <a:ea typeface="+mn-ea"/>
                <a:cs typeface="+mn-cs"/>
              </a:rPr>
              <a:t> now, flying across the screen”]...note that those 2 </a:t>
            </a:r>
            <a:r>
              <a:rPr lang="en-US" sz="1200" kern="1200" dirty="0" err="1">
                <a:solidFill>
                  <a:schemeClr val="tx1"/>
                </a:solidFill>
                <a:latin typeface="+mn-lt"/>
                <a:ea typeface="+mn-ea"/>
                <a:cs typeface="+mn-cs"/>
              </a:rPr>
              <a:t>Arg</a:t>
            </a:r>
            <a:r>
              <a:rPr lang="en-US" sz="1200" kern="1200" dirty="0">
                <a:solidFill>
                  <a:schemeClr val="tx1"/>
                </a:solidFill>
                <a:latin typeface="+mn-lt"/>
                <a:ea typeface="+mn-ea"/>
                <a:cs typeface="+mn-cs"/>
              </a:rPr>
              <a:t> residues, if presumed to be in an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are potentially well-aligned </a:t>
            </a:r>
            <a:r>
              <a:rPr lang="en-US" sz="1200" kern="1200" dirty="0" err="1">
                <a:solidFill>
                  <a:schemeClr val="tx1"/>
                </a:solidFill>
                <a:latin typeface="+mn-lt"/>
                <a:ea typeface="+mn-ea"/>
                <a:cs typeface="+mn-cs"/>
              </a:rPr>
              <a:t>wrt</a:t>
            </a:r>
            <a:r>
              <a:rPr lang="en-US" sz="1200" kern="1200" dirty="0">
                <a:solidFill>
                  <a:schemeClr val="tx1"/>
                </a:solidFill>
                <a:latin typeface="+mn-lt"/>
                <a:ea typeface="+mn-ea"/>
                <a:cs typeface="+mn-cs"/>
              </a:rPr>
              <a:t> the possibility of charge interactions with an adjacent linear structure like DNA, because their spacing in the primary sequence would put them on the same side of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That’s an argument one could assert in favor of leaving these residues in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-helical conformation, </a:t>
            </a:r>
            <a:r>
              <a:rPr lang="en-US" sz="1200" b="1" i="1" kern="1200" dirty="0">
                <a:solidFill>
                  <a:schemeClr val="tx1"/>
                </a:solidFill>
                <a:latin typeface="+mn-lt"/>
                <a:ea typeface="+mn-ea"/>
                <a:cs typeface="+mn-cs"/>
              </a:rPr>
              <a:t>but</a:t>
            </a:r>
            <a:r>
              <a:rPr lang="en-US" sz="1200" kern="1200" dirty="0">
                <a:solidFill>
                  <a:schemeClr val="tx1"/>
                </a:solidFill>
                <a:latin typeface="+mn-lt"/>
                <a:ea typeface="+mn-ea"/>
                <a:cs typeface="+mn-cs"/>
              </a:rPr>
              <a:t> if this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is </a:t>
            </a:r>
            <a:r>
              <a:rPr lang="en-US" sz="1200" b="1" i="1" kern="1200" dirty="0">
                <a:solidFill>
                  <a:schemeClr val="tx1"/>
                </a:solidFill>
                <a:latin typeface="+mn-lt"/>
                <a:ea typeface="+mn-ea"/>
                <a:cs typeface="+mn-cs"/>
              </a:rPr>
              <a:t>not</a:t>
            </a:r>
            <a:r>
              <a:rPr lang="en-US" sz="1200" kern="1200" dirty="0">
                <a:solidFill>
                  <a:schemeClr val="tx1"/>
                </a:solidFill>
                <a:latin typeface="+mn-lt"/>
                <a:ea typeface="+mn-ea"/>
                <a:cs typeface="+mn-cs"/>
              </a:rPr>
              <a:t> unwound, then there will be an additional size-mismatch between the N-termini, because this one, which is </a:t>
            </a:r>
            <a:r>
              <a:rPr lang="en-US" sz="1200" i="1" kern="1200" dirty="0">
                <a:solidFill>
                  <a:schemeClr val="tx1"/>
                </a:solidFill>
                <a:latin typeface="+mn-lt"/>
                <a:ea typeface="+mn-ea"/>
                <a:cs typeface="+mn-cs"/>
              </a:rPr>
              <a:t>already </a:t>
            </a:r>
            <a:r>
              <a:rPr lang="en-US" sz="1200" kern="1200" dirty="0">
                <a:solidFill>
                  <a:schemeClr val="tx1"/>
                </a:solidFill>
                <a:latin typeface="+mn-lt"/>
                <a:ea typeface="+mn-ea"/>
                <a:cs typeface="+mn-cs"/>
              </a:rPr>
              <a:t> the shortest of the four subunit N-termini, will then be even shorter.  So my decision, for now at least, is to disallow this small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in our structure, and rather to portray these 5 residues as part of the contiguous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a:t>
            </a:r>
          </a:p>
          <a:p>
            <a:r>
              <a:rPr lang="en-US" sz="1200" kern="1200" dirty="0">
                <a:solidFill>
                  <a:schemeClr val="tx1"/>
                </a:solidFill>
                <a:latin typeface="+mn-lt"/>
                <a:ea typeface="+mn-ea"/>
                <a:cs typeface="+mn-cs"/>
              </a:rPr>
              <a:t>      H2B, the pink subunit next to H2A, is alone among the histone subunits in having no additional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-helices in the N-terminus proximal to Helix I.</a:t>
            </a:r>
          </a:p>
          <a:p>
            <a:r>
              <a:rPr lang="en-US" sz="1200" kern="1200" dirty="0">
                <a:solidFill>
                  <a:schemeClr val="tx1"/>
                </a:solidFill>
                <a:latin typeface="+mn-lt"/>
                <a:ea typeface="+mn-ea"/>
                <a:cs typeface="+mn-cs"/>
              </a:rPr>
              <a:t>      Next is H4, the brown subunit.  H4 does has a Helix 0, but it’s pathetically-small, having a length of only 3 </a:t>
            </a:r>
            <a:r>
              <a:rPr lang="en-US" sz="1200" kern="1200" dirty="0" err="1">
                <a:solidFill>
                  <a:schemeClr val="tx1"/>
                </a:solidFill>
                <a:latin typeface="+mn-lt"/>
                <a:ea typeface="+mn-ea"/>
                <a:cs typeface="+mn-cs"/>
              </a:rPr>
              <a:t>aa</a:t>
            </a:r>
            <a:r>
              <a:rPr lang="en-US" sz="1200" kern="1200" dirty="0">
                <a:solidFill>
                  <a:schemeClr val="tx1"/>
                </a:solidFill>
                <a:latin typeface="+mn-lt"/>
                <a:ea typeface="+mn-ea"/>
                <a:cs typeface="+mn-cs"/>
              </a:rPr>
              <a:t> residues, their sequence being Ile-</a:t>
            </a:r>
            <a:r>
              <a:rPr lang="en-US" sz="1200" kern="1200" dirty="0" err="1">
                <a:solidFill>
                  <a:schemeClr val="tx1"/>
                </a:solidFill>
                <a:latin typeface="+mn-lt"/>
                <a:ea typeface="+mn-ea"/>
                <a:cs typeface="+mn-cs"/>
              </a:rPr>
              <a:t>Gln</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Gly</a:t>
            </a:r>
            <a:r>
              <a:rPr lang="en-US" sz="1200" kern="1200" dirty="0">
                <a:solidFill>
                  <a:schemeClr val="tx1"/>
                </a:solidFill>
                <a:latin typeface="+mn-lt"/>
                <a:ea typeface="+mn-ea"/>
                <a:cs typeface="+mn-cs"/>
              </a:rPr>
              <a:t>.  I have dismissed it as an artifact of crystallization, and, as I did in the case of H2A, I have accounted its 3 </a:t>
            </a:r>
            <a:r>
              <a:rPr lang="en-US" sz="1200" kern="1200" dirty="0" err="1">
                <a:solidFill>
                  <a:schemeClr val="tx1"/>
                </a:solidFill>
                <a:latin typeface="+mn-lt"/>
                <a:ea typeface="+mn-ea"/>
                <a:cs typeface="+mn-cs"/>
              </a:rPr>
              <a:t>aa’s</a:t>
            </a:r>
            <a:r>
              <a:rPr lang="en-US" sz="1200" kern="1200" dirty="0">
                <a:solidFill>
                  <a:schemeClr val="tx1"/>
                </a:solidFill>
                <a:latin typeface="+mn-lt"/>
                <a:ea typeface="+mn-ea"/>
                <a:cs typeface="+mn-cs"/>
              </a:rPr>
              <a:t> as being merely an undistinguished 3-aa segment of the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a:t>
            </a:r>
          </a:p>
          <a:p>
            <a:r>
              <a:rPr lang="en-US" sz="1200" kern="1200" dirty="0">
                <a:solidFill>
                  <a:schemeClr val="tx1"/>
                </a:solidFill>
                <a:latin typeface="+mn-lt"/>
                <a:ea typeface="+mn-ea"/>
                <a:cs typeface="+mn-cs"/>
              </a:rPr>
              <a:t>      This brings us to H3, the problem subunit with the immensely-long N-terminus.  It has Helix 0, but in this instance, I decided to preserve it as an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in the final structure.  Why?  Several reasons.  First of all, it’s far too long to just ignore; 12 residues in length, extending from Thr45</a:t>
            </a:r>
            <a:r>
              <a:rPr lang="en-US" sz="1200" kern="1200" dirty="0">
                <a:solidFill>
                  <a:schemeClr val="tx1"/>
                </a:solidFill>
                <a:latin typeface="+mn-lt"/>
                <a:ea typeface="+mn-ea"/>
                <a:cs typeface="+mn-cs"/>
                <a:sym typeface="Wingdings"/>
              </a:rPr>
              <a:t></a:t>
            </a:r>
            <a:r>
              <a:rPr lang="en-US" sz="1200" kern="1200" dirty="0">
                <a:solidFill>
                  <a:schemeClr val="tx1"/>
                </a:solidFill>
                <a:latin typeface="+mn-lt"/>
                <a:ea typeface="+mn-ea"/>
                <a:cs typeface="+mn-cs"/>
              </a:rPr>
              <a:t>Lys56.  Secondly, it lies adjacent and parallel to the C-terminus of H2A, as illustrated by the next slide: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273</a:t>
            </a:fld>
            <a:endParaRPr lang="en-US" dirty="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&lt;helix-sub-0_H2A_alley.jpg&gt;</a:t>
            </a:r>
          </a:p>
          <a:p>
            <a:r>
              <a:rPr lang="en-US" sz="1200" kern="1200" dirty="0">
                <a:solidFill>
                  <a:schemeClr val="tx1"/>
                </a:solidFill>
                <a:latin typeface="+mn-lt"/>
                <a:ea typeface="+mn-ea"/>
                <a:cs typeface="+mn-cs"/>
              </a:rPr>
              <a:t>	This slide shows what appears to be a very significant hydrophobic alley between these two subunits.  Look at the amino acids in this alley, listed at the bottom of the slide.  Could this possibly be a coincidence?  As we saw in Part I of this series, this is exactly the sort of hydrophobic subunit-subunit interaction which is responsible for the structure and stability of the histone octamer generally, and I would therefore be very hesitant to dismiss it as mere artifact.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274</a:t>
            </a:fld>
            <a:endParaRPr lang="en-US" dirty="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&lt;ALL_4_SUBUNITS-Luger.jpg&gt;</a:t>
            </a:r>
          </a:p>
          <a:p>
            <a:r>
              <a:rPr lang="en-US" sz="1200" kern="1200">
                <a:solidFill>
                  <a:schemeClr val="tx1"/>
                </a:solidFill>
                <a:latin typeface="+mn-lt"/>
                <a:ea typeface="+mn-ea"/>
                <a:cs typeface="+mn-cs"/>
              </a:rPr>
              <a:t>	Secondly</a:t>
            </a:r>
            <a:r>
              <a:rPr lang="en-US" sz="1200" kern="1200" dirty="0">
                <a:solidFill>
                  <a:schemeClr val="tx1"/>
                </a:solidFill>
                <a:latin typeface="+mn-lt"/>
                <a:ea typeface="+mn-ea"/>
                <a:cs typeface="+mn-cs"/>
              </a:rPr>
              <a:t>, there’s the matter of the excessive length of the H3 N-terminus.  Allowing for residues 45-56 to remain in the subunit core as “Helix 0”, binding </a:t>
            </a:r>
            <a:r>
              <a:rPr lang="en-US" sz="1200" kern="1200" dirty="0" err="1">
                <a:solidFill>
                  <a:schemeClr val="tx1"/>
                </a:solidFill>
                <a:latin typeface="+mn-lt"/>
                <a:ea typeface="+mn-ea"/>
                <a:cs typeface="+mn-cs"/>
              </a:rPr>
              <a:t>hydrophobically</a:t>
            </a:r>
            <a:r>
              <a:rPr lang="en-US" sz="1200" kern="1200" dirty="0">
                <a:solidFill>
                  <a:schemeClr val="tx1"/>
                </a:solidFill>
                <a:latin typeface="+mn-lt"/>
                <a:ea typeface="+mn-ea"/>
                <a:cs typeface="+mn-cs"/>
              </a:rPr>
              <a:t> to adjacent H2A, reduces the length of the H3 N-terminus from 63 residues [ANIMATION – REMOVE LABELS, BRING IN "63" LABEL], a length which is quite impossible for a modeler to deal with, to 44 residues [ANIMATION – REMOVE "63", BRING IN "44"].  This is </a:t>
            </a:r>
            <a:r>
              <a:rPr lang="en-US" sz="1200" i="1" kern="1200" dirty="0">
                <a:solidFill>
                  <a:schemeClr val="tx1"/>
                </a:solidFill>
                <a:latin typeface="+mn-lt"/>
                <a:ea typeface="+mn-ea"/>
                <a:cs typeface="+mn-cs"/>
              </a:rPr>
              <a:t>still</a:t>
            </a:r>
            <a:r>
              <a:rPr lang="en-US" sz="1200" kern="1200" dirty="0">
                <a:solidFill>
                  <a:schemeClr val="tx1"/>
                </a:solidFill>
                <a:latin typeface="+mn-lt"/>
                <a:ea typeface="+mn-ea"/>
                <a:cs typeface="+mn-cs"/>
              </a:rPr>
              <a:t> significantly longer than the other three N-termini, which have average lengths of only around 30, but at least it’s a major step in the right direction.  The final step in solving the H3 length problem turned out to be yet another helix, shown in the next slide.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275</a:t>
            </a:fld>
            <a:endParaRPr lang="en-US" dirty="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latin typeface="+mn-lt"/>
                <a:ea typeface="+mn-ea"/>
                <a:cs typeface="+mn-cs"/>
              </a:rPr>
              <a:t>&lt;</a:t>
            </a:r>
            <a:r>
              <a:rPr lang="en-US" sz="1200" kern="1200" dirty="0" err="1">
                <a:solidFill>
                  <a:schemeClr val="tx1"/>
                </a:solidFill>
                <a:latin typeface="+mn-lt"/>
                <a:ea typeface="+mn-ea"/>
                <a:cs typeface="+mn-cs"/>
              </a:rPr>
              <a:t>helix_sub</a:t>
            </a:r>
            <a:r>
              <a:rPr lang="en-US" sz="1200" kern="1200" dirty="0">
                <a:solidFill>
                  <a:schemeClr val="tx1"/>
                </a:solidFill>
                <a:latin typeface="+mn-lt"/>
                <a:ea typeface="+mn-ea"/>
                <a:cs typeface="+mn-cs"/>
              </a:rPr>
              <a:t>-zero_[H3e].jpg&gt;</a:t>
            </a:r>
          </a:p>
          <a:p>
            <a:r>
              <a:rPr lang="en-US" sz="1200" kern="1200" dirty="0">
                <a:solidFill>
                  <a:schemeClr val="tx1"/>
                </a:solidFill>
                <a:latin typeface="+mn-lt"/>
                <a:ea typeface="+mn-ea"/>
                <a:cs typeface="+mn-cs"/>
              </a:rPr>
              <a:t>	I have had the audacity to </a:t>
            </a:r>
            <a:r>
              <a:rPr lang="en-US" sz="1200" i="1" kern="1200" dirty="0">
                <a:solidFill>
                  <a:schemeClr val="tx1"/>
                </a:solidFill>
                <a:latin typeface="+mn-lt"/>
                <a:ea typeface="+mn-ea"/>
                <a:cs typeface="+mn-cs"/>
              </a:rPr>
              <a:t>add </a:t>
            </a:r>
            <a:r>
              <a:rPr lang="en-US" sz="1200" kern="1200" dirty="0">
                <a:solidFill>
                  <a:schemeClr val="tx1"/>
                </a:solidFill>
                <a:latin typeface="+mn-lt"/>
                <a:ea typeface="+mn-ea"/>
                <a:cs typeface="+mn-cs"/>
              </a:rPr>
              <a:t>a new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to our structure, one not found in the published crystal structure of the nucleosome.  WRT terminology, please note again the positions of [ANIMATION] Helix III, II, and I, as well as the additional helix from the published crystal structure which I have dubbed “Helix 0”, and now I’ve introduced yet a fifth helix, and, as there are no numbers lower than zero, I have, in desperation, dubbed this one “Helix </a:t>
            </a:r>
            <a:r>
              <a:rPr lang="en-US" sz="1200" i="1" kern="1200" dirty="0">
                <a:solidFill>
                  <a:schemeClr val="tx1"/>
                </a:solidFill>
                <a:latin typeface="+mn-lt"/>
                <a:ea typeface="+mn-ea"/>
                <a:cs typeface="+mn-cs"/>
              </a:rPr>
              <a:t>Sub</a:t>
            </a:r>
            <a:r>
              <a:rPr lang="en-US" sz="1200" kern="1200" dirty="0">
                <a:solidFill>
                  <a:schemeClr val="tx1"/>
                </a:solidFill>
                <a:latin typeface="+mn-lt"/>
                <a:ea typeface="+mn-ea"/>
                <a:cs typeface="+mn-cs"/>
              </a:rPr>
              <a:t>-Zero”.  I know; it sounds like a refrigerator brand.  Well, that’s what I call it, anyway.</a:t>
            </a:r>
          </a:p>
          <a:p>
            <a:r>
              <a:rPr lang="en-US" sz="1200" kern="1200" dirty="0">
                <a:solidFill>
                  <a:schemeClr val="tx1"/>
                </a:solidFill>
                <a:latin typeface="+mn-lt"/>
                <a:ea typeface="+mn-ea"/>
                <a:cs typeface="+mn-cs"/>
              </a:rPr>
              <a:t>	The complete amino acid sequence of the H3 N-terminus is shown at the bottom of the screen, in which Helix Sub-Zero has been underlined, with its basic residues highlighted in green.  It extends from Ser28 to Arg42, and connects to Helix 0 (which is indicated by the red letters in the amino acid sequence) by a short 2-3 residue strand.  The green letters in the underlined “Helix sub-zero” sequence are Lys &amp; </a:t>
            </a:r>
            <a:r>
              <a:rPr lang="en-US" sz="1200" kern="1200" dirty="0" err="1">
                <a:solidFill>
                  <a:schemeClr val="tx1"/>
                </a:solidFill>
                <a:latin typeface="+mn-lt"/>
                <a:ea typeface="+mn-ea"/>
                <a:cs typeface="+mn-cs"/>
              </a:rPr>
              <a:t>Arg</a:t>
            </a:r>
            <a:r>
              <a:rPr lang="en-US" sz="1200" kern="1200" dirty="0">
                <a:solidFill>
                  <a:schemeClr val="tx1"/>
                </a:solidFill>
                <a:latin typeface="+mn-lt"/>
                <a:ea typeface="+mn-ea"/>
                <a:cs typeface="+mn-cs"/>
              </a:rPr>
              <a:t> residues which can potentially bind DNA, as we shall see momentarily.</a:t>
            </a:r>
          </a:p>
          <a:p>
            <a:r>
              <a:rPr lang="en-US" sz="1200" kern="1200" dirty="0">
                <a:solidFill>
                  <a:schemeClr val="tx1"/>
                </a:solidFill>
                <a:latin typeface="+mn-lt"/>
                <a:ea typeface="+mn-ea"/>
                <a:cs typeface="+mn-cs"/>
              </a:rPr>
              <a:t>	This structure was readily created by the Schrödinger/Maestro Build panel, then adapted to our new histone octamer.  By what authority do I add an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where none is currently known to exist?  This I do in accordance with three lines of argument:  (1)  It corrects the length of the H3 N-terminus, without which correction there is no possibility I can see for re-modeling the histone octamer N-terminal sequences, (2) it accords with the natural direction and spacing of adjacent subunit H4; a subject briefly discussed in the previous section entitled "'Up' vs. 'down' orientations of Helix I", and (3) it has the very fortuitously-spaced salt bridges shown here.  Lys-36 and Arg-40 from Helix sub-zero, and Arg-49 from Helix 0, are so well-situated </a:t>
            </a:r>
            <a:r>
              <a:rPr lang="en-US" sz="1200" kern="1200" dirty="0" err="1">
                <a:solidFill>
                  <a:schemeClr val="tx1"/>
                </a:solidFill>
                <a:latin typeface="+mn-lt"/>
                <a:ea typeface="+mn-ea"/>
                <a:cs typeface="+mn-cs"/>
              </a:rPr>
              <a:t>wrt</a:t>
            </a:r>
            <a:r>
              <a:rPr lang="en-US" sz="1200" kern="1200" dirty="0">
                <a:solidFill>
                  <a:schemeClr val="tx1"/>
                </a:solidFill>
                <a:latin typeface="+mn-lt"/>
                <a:ea typeface="+mn-ea"/>
                <a:cs typeface="+mn-cs"/>
              </a:rPr>
              <a:t> binding </a:t>
            </a:r>
            <a:r>
              <a:rPr lang="en-US" sz="1200" kern="1200" dirty="0" err="1">
                <a:solidFill>
                  <a:schemeClr val="tx1"/>
                </a:solidFill>
                <a:latin typeface="+mn-lt"/>
                <a:ea typeface="+mn-ea"/>
                <a:cs typeface="+mn-cs"/>
              </a:rPr>
              <a:t>electrostatically</a:t>
            </a:r>
            <a:r>
              <a:rPr lang="en-US" sz="1200" kern="1200" dirty="0">
                <a:solidFill>
                  <a:schemeClr val="tx1"/>
                </a:solidFill>
                <a:latin typeface="+mn-lt"/>
                <a:ea typeface="+mn-ea"/>
                <a:cs typeface="+mn-cs"/>
              </a:rPr>
              <a:t> to the DNA in this model, that it is hard for me to believe that they are there by mere coincidence.</a:t>
            </a:r>
          </a:p>
          <a:p>
            <a:r>
              <a:rPr lang="en-US" sz="1200" kern="1200" dirty="0">
                <a:solidFill>
                  <a:schemeClr val="tx1"/>
                </a:solidFill>
                <a:latin typeface="+mn-lt"/>
                <a:ea typeface="+mn-ea"/>
                <a:cs typeface="+mn-cs"/>
              </a:rPr>
              <a:t>	I am strongly inclined to believe, therefore, that Helix Sub-Zero is real, and not merely a figment of my imagination, or an act of wishful thinking.  [kb note:  Lys-37 and Arg-42, in the structure as it now stands, are definitely on the </a:t>
            </a:r>
            <a:r>
              <a:rPr lang="en-US" sz="1200" i="1" kern="1200" dirty="0">
                <a:solidFill>
                  <a:schemeClr val="tx1"/>
                </a:solidFill>
                <a:latin typeface="+mn-lt"/>
                <a:ea typeface="+mn-ea"/>
                <a:cs typeface="+mn-cs"/>
              </a:rPr>
              <a:t>wrong side </a:t>
            </a:r>
            <a:r>
              <a:rPr lang="en-US" sz="1200" kern="1200" dirty="0">
                <a:solidFill>
                  <a:schemeClr val="tx1"/>
                </a:solidFill>
                <a:latin typeface="+mn-lt"/>
                <a:ea typeface="+mn-ea"/>
                <a:cs typeface="+mn-cs"/>
              </a:rPr>
              <a:t>of the Helix0-Sub-zero strand </a:t>
            </a:r>
            <a:r>
              <a:rPr lang="en-US" sz="1200" kern="1200" dirty="0" err="1">
                <a:solidFill>
                  <a:schemeClr val="tx1"/>
                </a:solidFill>
                <a:latin typeface="+mn-lt"/>
                <a:ea typeface="+mn-ea"/>
                <a:cs typeface="+mn-cs"/>
              </a:rPr>
              <a:t>wrt</a:t>
            </a:r>
            <a:r>
              <a:rPr lang="en-US" sz="1200" kern="1200" dirty="0">
                <a:solidFill>
                  <a:schemeClr val="tx1"/>
                </a:solidFill>
                <a:latin typeface="+mn-lt"/>
                <a:ea typeface="+mn-ea"/>
                <a:cs typeface="+mn-cs"/>
              </a:rPr>
              <a:t> the binding of DNA].</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276</a:t>
            </a:fld>
            <a:endParaRPr lang="en-US" dirty="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&lt;H3[a]-Arg49-nightmare{1-3}.jpg&gt;, which sequentially illustrate the problem.  NOTE:  </a:t>
            </a:r>
            <a:r>
              <a:rPr lang="en-US" sz="1200" kern="1200" dirty="0">
                <a:solidFill>
                  <a:schemeClr val="tx1"/>
                </a:solidFill>
                <a:latin typeface="+mn-lt"/>
                <a:ea typeface="+mn-ea"/>
                <a:cs typeface="+mn-cs"/>
              </a:rPr>
              <a:t>&lt;H3[a]_PATCH.jpg&gt; </a:t>
            </a:r>
            <a:r>
              <a:rPr lang="en-US" sz="1200" b="1" i="1" kern="1200" dirty="0">
                <a:solidFill>
                  <a:schemeClr val="tx1"/>
                </a:solidFill>
                <a:latin typeface="+mn-lt"/>
                <a:ea typeface="+mn-ea"/>
                <a:cs typeface="+mn-cs"/>
              </a:rPr>
              <a:t>REMOVED</a:t>
            </a:r>
            <a:r>
              <a:rPr lang="en-US" sz="1200" b="1" i="1" kern="1200" baseline="0" dirty="0">
                <a:solidFill>
                  <a:schemeClr val="tx1"/>
                </a:solidFill>
                <a:latin typeface="+mn-lt"/>
                <a:ea typeface="+mn-ea"/>
                <a:cs typeface="+mn-cs"/>
              </a:rPr>
              <a:t> </a:t>
            </a:r>
            <a:r>
              <a:rPr lang="en-US" sz="1200" kern="1200" dirty="0">
                <a:solidFill>
                  <a:schemeClr val="tx1"/>
                </a:solidFill>
                <a:latin typeface="+mn-lt"/>
                <a:ea typeface="+mn-ea"/>
                <a:cs typeface="+mn-cs"/>
              </a:rPr>
              <a:t> [The name "PATCH" meant that Discovery Studio only applied an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-helical ribbon to about half of the kb H3[a] Helix 0; the rest of Helix 0 was portrayed as a thin line; I know not why; I therefore imported the Discovery Studio Helix 0 ribbon from the Luger H3[a] file, wherefore this jpg was a hybrid file from 2 different sources; hence the name "PATCH"].</a:t>
            </a:r>
          </a:p>
          <a:p>
            <a:r>
              <a:rPr lang="en-US" sz="1200" kern="1200" dirty="0">
                <a:solidFill>
                  <a:schemeClr val="tx1"/>
                </a:solidFill>
                <a:latin typeface="+mn-lt"/>
                <a:ea typeface="+mn-ea"/>
                <a:cs typeface="+mn-cs"/>
              </a:rPr>
              <a:t>	The yellow H3 subunit shown in the previous slide was H3[e], from what I have been referring to as the "southern hemisphere" of the histone octamer.  Here's the comparable Helix-Sub-Zero structure for H3[a], in the "northern hemisphere" of the octamer.  I'm showing you this primarily because there's an error in it.</a:t>
            </a:r>
          </a:p>
          <a:p>
            <a:r>
              <a:rPr lang="en-US" sz="1200" kern="1200" dirty="0">
                <a:solidFill>
                  <a:schemeClr val="tx1"/>
                </a:solidFill>
                <a:latin typeface="+mn-lt"/>
                <a:ea typeface="+mn-ea"/>
                <a:cs typeface="+mn-cs"/>
              </a:rPr>
              <a:t>	I've already admitted that there are a few relatively minor imperfections in this structure, and I've explained why I cannot repair them.  One of them involves Arg-49, located here [ANIMATION].  Keep your eyes fixed on the guanidinium group as we add the DNA tetraplex [ANIMATION].  It looks partly obscured now, does it not?</a:t>
            </a: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AE7C917-D51A-4295-BE2A-DA9874990013}" type="slidenum">
              <a:rPr lang="en-US" smtClean="0"/>
              <a:pPr/>
              <a:t>277</a:t>
            </a:fld>
            <a:endParaRPr lang="en-US" dirty="0"/>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Here's a </a:t>
            </a:r>
            <a:r>
              <a:rPr lang="en-US" sz="1200" kern="1200" dirty="0" err="1">
                <a:solidFill>
                  <a:schemeClr val="tx1"/>
                </a:solidFill>
                <a:latin typeface="+mn-lt"/>
                <a:ea typeface="+mn-ea"/>
                <a:cs typeface="+mn-cs"/>
              </a:rPr>
              <a:t>closeup</a:t>
            </a:r>
            <a:r>
              <a:rPr lang="en-US" sz="1200" kern="1200" dirty="0">
                <a:solidFill>
                  <a:schemeClr val="tx1"/>
                </a:solidFill>
                <a:latin typeface="+mn-lt"/>
                <a:ea typeface="+mn-ea"/>
                <a:cs typeface="+mn-cs"/>
              </a:rPr>
              <a:t> of the problem.  This is a detail from H3[a] Helix 0, at the start of the loop leading to “Helix Sub-Zero”, showing the guanidinium group of Arg-49 being “pierced” by the phosphate group of DNA chain I, thymine-16.  I’m fairly certain that this is an arginine </a:t>
            </a:r>
            <a:r>
              <a:rPr lang="en-US" sz="1200" kern="1200" dirty="0" err="1">
                <a:solidFill>
                  <a:schemeClr val="tx1"/>
                </a:solidFill>
                <a:latin typeface="+mn-lt"/>
                <a:ea typeface="+mn-ea"/>
                <a:cs typeface="+mn-cs"/>
              </a:rPr>
              <a:t>rotamer</a:t>
            </a:r>
            <a:r>
              <a:rPr lang="en-US" sz="1200" kern="1200" dirty="0">
                <a:solidFill>
                  <a:schemeClr val="tx1"/>
                </a:solidFill>
                <a:latin typeface="+mn-lt"/>
                <a:ea typeface="+mn-ea"/>
                <a:cs typeface="+mn-cs"/>
              </a:rPr>
              <a:t> problem, easily corrected, but I no longer have software with which to make the correction.  So I guess someone else will have to do it. </a:t>
            </a:r>
          </a:p>
          <a:p>
            <a:r>
              <a:rPr lang="en-US" sz="1200" kern="1200" dirty="0">
                <a:solidFill>
                  <a:schemeClr val="tx1"/>
                </a:solidFill>
                <a:latin typeface="+mn-lt"/>
                <a:ea typeface="+mn-ea"/>
                <a:cs typeface="+mn-cs"/>
              </a:rPr>
              <a:t>I am bringing the error to your attention because I know that among the people who look at this new histone structure will be experienced virtual modeling scientist, and I don't want them to find the error, and imagine that I missed 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278</a:t>
            </a:fld>
            <a:endParaRPr lang="en-US" dirty="0"/>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279</a:t>
            </a:fld>
            <a:endParaRPr lang="en-US" dirty="0"/>
          </a:p>
        </p:txBody>
      </p:sp>
    </p:spTree>
    <p:extLst>
      <p:ext uri="{BB962C8B-B14F-4D97-AF65-F5344CB8AC3E}">
        <p14:creationId xmlns:p14="http://schemas.microsoft.com/office/powerpoint/2010/main" val="1051510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&lt;Luger nucleosome H3[e] only.jpg&gt;, &lt;kb nucleosome H3[e] only.jpg&gt;</a:t>
            </a:r>
          </a:p>
          <a:p>
            <a:r>
              <a:rPr lang="en-US" sz="1200" kern="1200" dirty="0">
                <a:solidFill>
                  <a:schemeClr val="tx1"/>
                </a:solidFill>
                <a:latin typeface="+mn-lt"/>
                <a:ea typeface="+mn-ea"/>
                <a:cs typeface="+mn-cs"/>
              </a:rPr>
              <a:t> Let’s remove everything except H3[e].  I think I should emphasize that we're looking here at the entirety of these H3 subunits; the N-termini as well as the complete subunit bodies, isolated from the octamer core.  In this position, the differences between the old and new model are not particularly striking.  In order to fully-comprehend the differences, we must rotate them both.</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28</a:t>
            </a:fld>
            <a:endParaRPr lang="en-US"/>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&lt;JTB Figure 4.tif&gt; [THIS WAS CROPPED HERE, TO REMOVE THE PROTAMINE P1-P2 PARALLEL STRUCTURE WITH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H-BONDING].</a:t>
            </a:r>
          </a:p>
          <a:p>
            <a:r>
              <a:rPr lang="en-US" sz="1200" kern="1200" dirty="0">
                <a:solidFill>
                  <a:schemeClr val="tx1"/>
                </a:solidFill>
                <a:latin typeface="+mn-lt"/>
                <a:ea typeface="+mn-ea"/>
                <a:cs typeface="+mn-cs"/>
              </a:rPr>
              <a:t>	This is the protein motif from which the histone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were created.  It is borrowed from the protamine-DNA structure files.  The slide shows part of Fig. 4 from the 2006 J </a:t>
            </a:r>
            <a:r>
              <a:rPr lang="en-US" sz="1200" kern="1200" dirty="0" err="1">
                <a:solidFill>
                  <a:schemeClr val="tx1"/>
                </a:solidFill>
                <a:latin typeface="+mn-lt"/>
                <a:ea typeface="+mn-ea"/>
                <a:cs typeface="+mn-cs"/>
              </a:rPr>
              <a:t>Theoret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Biol</a:t>
            </a:r>
            <a:r>
              <a:rPr lang="en-US" sz="1200" kern="1200" dirty="0">
                <a:solidFill>
                  <a:schemeClr val="tx1"/>
                </a:solidFill>
                <a:latin typeface="+mn-lt"/>
                <a:ea typeface="+mn-ea"/>
                <a:cs typeface="+mn-cs"/>
              </a:rPr>
              <a:t> article on the subject.  The criteria for this motif are described in the accompanying slide show on this web site, entitled "The probable structure of the protamine-DNA complex".</a:t>
            </a:r>
          </a:p>
          <a:p>
            <a:r>
              <a:rPr lang="en-US" sz="1200" kern="1200" dirty="0">
                <a:solidFill>
                  <a:schemeClr val="tx1"/>
                </a:solidFill>
                <a:latin typeface="+mn-lt"/>
                <a:ea typeface="+mn-ea"/>
                <a:cs typeface="+mn-cs"/>
              </a:rPr>
              <a:t>	To summarize briefly, the spacing between DNA base pairs is presumed to be the idealized distance of 3.4 Å, wherefore the spacing between amino acid residues on either side of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must necessarily be twice that distance, or 6.8 Å [ANIMATION-IN/OUT].  This distance is attained by a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with the approximate angles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 = +130.5º,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 = -130.5º, which also places the structure into the most-favored quadrant of the </a:t>
            </a:r>
            <a:r>
              <a:rPr lang="en-US" sz="1200" kern="1200" dirty="0" err="1">
                <a:solidFill>
                  <a:schemeClr val="tx1"/>
                </a:solidFill>
                <a:latin typeface="+mn-lt"/>
                <a:ea typeface="+mn-ea"/>
                <a:cs typeface="+mn-cs"/>
              </a:rPr>
              <a:t>Ramachandran</a:t>
            </a:r>
            <a:r>
              <a:rPr lang="en-US" sz="1200" kern="1200" dirty="0">
                <a:solidFill>
                  <a:schemeClr val="tx1"/>
                </a:solidFill>
                <a:latin typeface="+mn-lt"/>
                <a:ea typeface="+mn-ea"/>
                <a:cs typeface="+mn-cs"/>
              </a:rPr>
              <a:t> Plot for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-sheets.  You'll notice, however, that the angles shown here are a bit different.  That's because setting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 and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 to exactly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130.5º results in a structure which is very slightly curved.</a:t>
            </a:r>
          </a:p>
          <a:p>
            <a:r>
              <a:rPr lang="en-US" sz="1200" kern="1200" dirty="0">
                <a:solidFill>
                  <a:schemeClr val="tx1"/>
                </a:solidFill>
                <a:latin typeface="+mn-lt"/>
                <a:ea typeface="+mn-ea"/>
                <a:cs typeface="+mn-cs"/>
              </a:rPr>
              <a:t>	A perfectly straight template was created by cloning a single amino acid residue from a idealized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 and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130.5º polypeptide, transposing it exactly 6.8 Å along the y-axis, and re-attaching it to the parent residue.  The new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 and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 angles at the junction between the members of the new </a:t>
            </a:r>
            <a:r>
              <a:rPr lang="en-US" sz="1200" kern="1200" dirty="0" err="1">
                <a:solidFill>
                  <a:schemeClr val="tx1"/>
                </a:solidFill>
                <a:latin typeface="+mn-lt"/>
                <a:ea typeface="+mn-ea"/>
                <a:cs typeface="+mn-cs"/>
              </a:rPr>
              <a:t>dipeptide</a:t>
            </a:r>
            <a:r>
              <a:rPr lang="en-US" sz="1200" kern="1200" dirty="0">
                <a:solidFill>
                  <a:schemeClr val="tx1"/>
                </a:solidFill>
                <a:latin typeface="+mn-lt"/>
                <a:ea typeface="+mn-ea"/>
                <a:cs typeface="+mn-cs"/>
              </a:rPr>
              <a:t> were slightly different then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130.5º, wherefore minor adjustments to the structure were made, eventually resulting in this motif.  The final </a:t>
            </a:r>
            <a:r>
              <a:rPr lang="en-US" sz="1200" kern="1200" dirty="0" err="1">
                <a:solidFill>
                  <a:schemeClr val="tx1"/>
                </a:solidFill>
                <a:latin typeface="+mn-lt"/>
                <a:ea typeface="+mn-ea"/>
                <a:cs typeface="+mn-cs"/>
              </a:rPr>
              <a:t>dipeptide</a:t>
            </a:r>
            <a:r>
              <a:rPr lang="en-US" sz="1200" kern="1200" dirty="0">
                <a:solidFill>
                  <a:schemeClr val="tx1"/>
                </a:solidFill>
                <a:latin typeface="+mn-lt"/>
                <a:ea typeface="+mn-ea"/>
                <a:cs typeface="+mn-cs"/>
              </a:rPr>
              <a:t> can now be cloned to any length, without meandering from the longitudinal axis of the structure.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280</a:t>
            </a:fld>
            <a:endParaRPr lang="en-US" dirty="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latin typeface="+mn-lt"/>
                <a:ea typeface="+mn-ea"/>
                <a:cs typeface="+mn-cs"/>
              </a:rPr>
              <a:t>&lt;beta-sheet-228_aa_template.jpg&gt;  [ANIMATION - I ADDED AN UNNECESSARY 6.8 Å MARKER, THEN DECIDED TO LEAVE IT THERE – THERE'S </a:t>
            </a:r>
            <a:r>
              <a:rPr lang="en-US" sz="1200" i="1" kern="1200" dirty="0">
                <a:solidFill>
                  <a:schemeClr val="tx1"/>
                </a:solidFill>
                <a:latin typeface="+mn-lt"/>
                <a:ea typeface="+mn-ea"/>
                <a:cs typeface="+mn-cs"/>
              </a:rPr>
              <a:t>NO </a:t>
            </a:r>
            <a:r>
              <a:rPr lang="en-US" sz="1200" kern="1200" dirty="0">
                <a:solidFill>
                  <a:schemeClr val="tx1"/>
                </a:solidFill>
                <a:latin typeface="+mn-lt"/>
                <a:ea typeface="+mn-ea"/>
                <a:cs typeface="+mn-cs"/>
              </a:rPr>
              <a:t>ACCOMPANYING NARRATION; IT JUST FLIES IN AND OUT].</a:t>
            </a:r>
          </a:p>
          <a:p>
            <a:r>
              <a:rPr lang="en-US" sz="1200" kern="1200" dirty="0">
                <a:solidFill>
                  <a:schemeClr val="tx1"/>
                </a:solidFill>
                <a:latin typeface="+mn-lt"/>
                <a:ea typeface="+mn-ea"/>
                <a:cs typeface="+mn-cs"/>
              </a:rPr>
              <a:t>	This is the 228-residue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template used to make all 8 histone octamer N-termini in our new histone model.  The Schrödinger-Maestro “Mutate” panel was used to establish the respective 8 amino acid sequences.</a:t>
            </a:r>
          </a:p>
          <a:p>
            <a:r>
              <a:rPr lang="en-US" sz="1200" kern="1200" dirty="0">
                <a:solidFill>
                  <a:schemeClr val="tx1"/>
                </a:solidFill>
                <a:latin typeface="+mn-lt"/>
                <a:ea typeface="+mn-ea"/>
                <a:cs typeface="+mn-cs"/>
              </a:rPr>
              <a:t>	It should perhaps be specifically noted that the “Mutate” module does not introduce a kink to the backbone when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is inserted in the place of a previously-existing residue.  Although it is perhaps unrealistic to expect no alteration at all to the polypeptide backbone in the presence of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I do believe that in our new histone model, the backbone orientation will be determined by DNA, and not importantly altered by the occasional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residue.</a:t>
            </a:r>
          </a:p>
          <a:p>
            <a:r>
              <a:rPr lang="en-US" sz="1200" kern="1200" dirty="0">
                <a:solidFill>
                  <a:schemeClr val="tx1"/>
                </a:solidFill>
                <a:latin typeface="+mn-lt"/>
                <a:ea typeface="+mn-ea"/>
                <a:cs typeface="+mn-cs"/>
              </a:rPr>
              <a:t>	What then is the teleological purpose of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in the histone octamer at all, we might ask?  I have always suspected that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occurs for the specific purpose of slightly </a:t>
            </a:r>
            <a:r>
              <a:rPr lang="en-US" sz="1200" i="1" kern="1200" dirty="0">
                <a:solidFill>
                  <a:schemeClr val="tx1"/>
                </a:solidFill>
                <a:latin typeface="+mn-lt"/>
                <a:ea typeface="+mn-ea"/>
                <a:cs typeface="+mn-cs"/>
              </a:rPr>
              <a:t>un</a:t>
            </a:r>
            <a:r>
              <a:rPr lang="en-US" sz="1200" kern="1200" dirty="0">
                <a:solidFill>
                  <a:schemeClr val="tx1"/>
                </a:solidFill>
                <a:latin typeface="+mn-lt"/>
                <a:ea typeface="+mn-ea"/>
                <a:cs typeface="+mn-cs"/>
              </a:rPr>
              <a:t>-aligning, or straining the backbone, to discourage the formation of biologically-inert crystal-like structures.  If protamine is to be taken as a model, then its amino acid sequence, which is 50% arginine, is perhaps the benchmark </a:t>
            </a:r>
            <a:r>
              <a:rPr lang="en-US" sz="1200" kern="1200" dirty="0" err="1">
                <a:solidFill>
                  <a:schemeClr val="tx1"/>
                </a:solidFill>
                <a:latin typeface="+mn-lt"/>
                <a:ea typeface="+mn-ea"/>
                <a:cs typeface="+mn-cs"/>
              </a:rPr>
              <a:t>basicity</a:t>
            </a:r>
            <a:r>
              <a:rPr lang="en-US" sz="1200" kern="1200" dirty="0">
                <a:solidFill>
                  <a:schemeClr val="tx1"/>
                </a:solidFill>
                <a:latin typeface="+mn-lt"/>
                <a:ea typeface="+mn-ea"/>
                <a:cs typeface="+mn-cs"/>
              </a:rPr>
              <a:t> for DNA in a relatively-metabolically-inert storage environment.</a:t>
            </a:r>
          </a:p>
          <a:p>
            <a:r>
              <a:rPr lang="en-US" sz="1200" kern="1200" dirty="0">
                <a:solidFill>
                  <a:schemeClr val="tx1"/>
                </a:solidFill>
                <a:latin typeface="+mn-lt"/>
                <a:ea typeface="+mn-ea"/>
                <a:cs typeface="+mn-cs"/>
              </a:rPr>
              <a:t>	WRT the location of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in the histone octamer, there seems to me to be a trend for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to occur in areas with particularly high concentrations of lysine and arginine residues, of which the N-terminus of H2B is a striking example [ANIMATION – H2B FLIES IN].  We've looked at this before; of the 1</a:t>
            </a:r>
            <a:r>
              <a:rPr lang="en-US" sz="1200" kern="1200" baseline="30000" dirty="0">
                <a:solidFill>
                  <a:schemeClr val="tx1"/>
                </a:solidFill>
                <a:latin typeface="+mn-lt"/>
                <a:ea typeface="+mn-ea"/>
                <a:cs typeface="+mn-cs"/>
              </a:rPr>
              <a:t>st</a:t>
            </a:r>
            <a:r>
              <a:rPr lang="en-US" sz="1200" kern="1200" dirty="0">
                <a:solidFill>
                  <a:schemeClr val="tx1"/>
                </a:solidFill>
                <a:latin typeface="+mn-lt"/>
                <a:ea typeface="+mn-ea"/>
                <a:cs typeface="+mn-cs"/>
              </a:rPr>
              <a:t> 10 residues contain an astonishing and inexplicable 4-out-of-10 are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surely not a formula encouraging any obvious protein-DNA structure.  Yet the remainder of the N-terminus contains an equally astonishing preponderance of basic residues, numbering over 50%; 14-out-of-27 residues to be exact.  What is the meaning of this?  I don't think anyone can answer that question at the current time.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281</a:t>
            </a:fld>
            <a:endParaRPr lang="en-US" dirty="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	In histone subunits H2A, H2B and H4,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is found at, or close to the extremities of Helix I or Helix III, where these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-helices connect to the subunit N- and C-termini.  In this location,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may be contributing to the transition from core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-helices to N- or C-terminal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It may or may not be significant that there are small-medium-sized additional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-helices in the N- and/or C-termini of these three subunits [2 ANIMATIONS; HOLD OFF ON 3</a:t>
            </a:r>
            <a:r>
              <a:rPr lang="en-US" sz="1200" kern="1200" baseline="30000" dirty="0">
                <a:solidFill>
                  <a:schemeClr val="tx1"/>
                </a:solidFill>
                <a:latin typeface="+mn-lt"/>
                <a:ea typeface="+mn-ea"/>
                <a:cs typeface="+mn-cs"/>
              </a:rPr>
              <a:t>rd</a:t>
            </a:r>
            <a:r>
              <a:rPr lang="en-US" sz="1200" kern="1200" dirty="0">
                <a:solidFill>
                  <a:schemeClr val="tx1"/>
                </a:solidFill>
                <a:latin typeface="+mn-lt"/>
                <a:ea typeface="+mn-ea"/>
                <a:cs typeface="+mn-cs"/>
              </a:rPr>
              <a:t>].  It has occurred to me that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might be there to discourage the extension of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-helical conformation from the core structure into the N- and/or C-termini, wherefore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could then be alleged to be an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breaker".  This is not a particularly compelling argument, however, because this pattern is not literally followed in H4 [3</a:t>
            </a:r>
            <a:r>
              <a:rPr lang="en-US" sz="1200" kern="1200" baseline="30000" dirty="0">
                <a:solidFill>
                  <a:schemeClr val="tx1"/>
                </a:solidFill>
                <a:latin typeface="+mn-lt"/>
                <a:ea typeface="+mn-ea"/>
                <a:cs typeface="+mn-cs"/>
              </a:rPr>
              <a:t>rd</a:t>
            </a:r>
            <a:r>
              <a:rPr lang="en-US" sz="1200" kern="1200" dirty="0">
                <a:solidFill>
                  <a:schemeClr val="tx1"/>
                </a:solidFill>
                <a:latin typeface="+mn-lt"/>
                <a:ea typeface="+mn-ea"/>
                <a:cs typeface="+mn-cs"/>
              </a:rPr>
              <a:t> ANIMATION], shown here, and even less so in H3, which I haven't even included in this slide.</a:t>
            </a:r>
          </a:p>
          <a:p>
            <a:r>
              <a:rPr lang="en-US" sz="1200" kern="1200" dirty="0">
                <a:solidFill>
                  <a:schemeClr val="tx1"/>
                </a:solidFill>
                <a:latin typeface="+mn-lt"/>
                <a:ea typeface="+mn-ea"/>
                <a:cs typeface="+mn-cs"/>
              </a:rPr>
              <a:t>	More details concerning our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protein structure can be found in the accompanying slide show “Probable Structure of the Protamine-DNA Complex”, or, if you possess virtual modeling software, you can download the protein structure file to your own computer.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282</a:t>
            </a:fld>
            <a:endParaRPr lang="en-US" dirty="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&lt;DNA-64_bp_template.jpg&gt;</a:t>
            </a:r>
          </a:p>
          <a:p>
            <a:r>
              <a:rPr lang="en-US" sz="1200" kern="1200" dirty="0">
                <a:solidFill>
                  <a:schemeClr val="tx1"/>
                </a:solidFill>
                <a:latin typeface="+mn-lt"/>
                <a:ea typeface="+mn-ea"/>
                <a:cs typeface="+mn-cs"/>
              </a:rPr>
              <a:t>	Now to our DNA structure.</a:t>
            </a:r>
          </a:p>
          <a:p>
            <a:r>
              <a:rPr lang="en-US" sz="1200" kern="1200" dirty="0">
                <a:solidFill>
                  <a:schemeClr val="tx1"/>
                </a:solidFill>
                <a:latin typeface="+mn-lt"/>
                <a:ea typeface="+mn-ea"/>
                <a:cs typeface="+mn-cs"/>
              </a:rPr>
              <a:t>	This is a slightly-tilted view of the 64-bp tetraplex template used for all 32 DNA strands in the new structure.  It was originally derived from my 2006 protamine-DNA structure, wherefore the sugar-phosphate backbone bond lengths, bond angles and dihedral angles may be found in the accompanying slide presentation “Probable Structure of the Protamine-DNA Complex”, to which the interested reader is referred.</a:t>
            </a:r>
          </a:p>
          <a:p>
            <a:r>
              <a:rPr lang="en-US" sz="1200" kern="1200" dirty="0">
                <a:solidFill>
                  <a:schemeClr val="tx1"/>
                </a:solidFill>
                <a:latin typeface="+mn-lt"/>
                <a:ea typeface="+mn-ea"/>
                <a:cs typeface="+mn-cs"/>
              </a:rPr>
              <a:t>	Although the sugar-phosphate backbone has been copied exactly, the remainder of the structure has been slightly modified.  A recent re-examination of the original structure revealed that there were two alarmingly close hydrogen contacts per nucleotide residue, both </a:t>
            </a:r>
            <a:r>
              <a:rPr lang="en-US" sz="1200" kern="1200" dirty="0" err="1">
                <a:solidFill>
                  <a:schemeClr val="tx1"/>
                </a:solidFill>
                <a:latin typeface="+mn-lt"/>
                <a:ea typeface="+mn-ea"/>
                <a:cs typeface="+mn-cs"/>
              </a:rPr>
              <a:t>purines</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pyrimidines</a:t>
            </a:r>
            <a:r>
              <a:rPr lang="en-US" sz="1200" kern="1200" dirty="0">
                <a:solidFill>
                  <a:schemeClr val="tx1"/>
                </a:solidFill>
                <a:latin typeface="+mn-lt"/>
                <a:ea typeface="+mn-ea"/>
                <a:cs typeface="+mn-cs"/>
              </a:rPr>
              <a:t>.  These close contacts have now been lengthened by use of the Schrödinger Maestro Minimization module.  Neither the sugar-phosphate backbone nor the bases were included in the minimization, yet even with only a fraction of the atoms per nucleotide residue being included in the minimization, the close contacts were nevertheless improved significantly.</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283</a:t>
            </a:fld>
            <a:endParaRPr lang="en-US" dirty="0"/>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	For those interested in the details of these close contacts, they are all included in this table.  It may be generally stated that in the 2006 protamine-DNA structure file, there were two close hydrogen-to-hydrogen contacts per </a:t>
            </a:r>
            <a:r>
              <a:rPr lang="en-US" sz="1200" kern="1200" dirty="0" err="1">
                <a:solidFill>
                  <a:schemeClr val="tx1"/>
                </a:solidFill>
                <a:latin typeface="+mn-lt"/>
                <a:ea typeface="+mn-ea"/>
                <a:cs typeface="+mn-cs"/>
              </a:rPr>
              <a:t>pyrimidine</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purine</a:t>
            </a:r>
            <a:r>
              <a:rPr lang="en-US" sz="1200" kern="1200" dirty="0">
                <a:solidFill>
                  <a:schemeClr val="tx1"/>
                </a:solidFill>
                <a:latin typeface="+mn-lt"/>
                <a:ea typeface="+mn-ea"/>
                <a:cs typeface="+mn-cs"/>
              </a:rPr>
              <a:t> residue, averaging about 1.6 Å, and that the Schrödinger minimization increased the distances to about 2.0 Å.  While that is still a short distance, the preferred H-H distance being closer to 2.4 Å, it nevertheless represents a significant improvement, since the van </a:t>
            </a:r>
            <a:r>
              <a:rPr lang="en-US" sz="1200" kern="1200" dirty="0" err="1">
                <a:solidFill>
                  <a:schemeClr val="tx1"/>
                </a:solidFill>
                <a:latin typeface="+mn-lt"/>
                <a:ea typeface="+mn-ea"/>
                <a:cs typeface="+mn-cs"/>
              </a:rPr>
              <a:t>der</a:t>
            </a:r>
            <a:r>
              <a:rPr lang="en-US" sz="1200" kern="1200" dirty="0">
                <a:solidFill>
                  <a:schemeClr val="tx1"/>
                </a:solidFill>
                <a:latin typeface="+mn-lt"/>
                <a:ea typeface="+mn-ea"/>
                <a:cs typeface="+mn-cs"/>
              </a:rPr>
              <a:t> Waals repulsions between the atoms increase exponentially as the distance decreases.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284</a:t>
            </a:fld>
            <a:endParaRPr lang="en-US" dirty="0"/>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&lt;Octamer_w_DNA_perspective.jpg&gt;</a:t>
            </a:r>
          </a:p>
          <a:p>
            <a:r>
              <a:rPr lang="en-US" sz="1200" kern="1200" dirty="0">
                <a:solidFill>
                  <a:schemeClr val="tx1"/>
                </a:solidFill>
                <a:latin typeface="+mn-lt"/>
                <a:ea typeface="+mn-ea"/>
                <a:cs typeface="+mn-cs"/>
              </a:rPr>
              <a:t>	Having described the DNA structure, let us look at its mode of electrostatic association to the histone N-termini.  To begin with, I wish to say a word about the peculiar geometries at the corners of the octamer, as viewed in this frontal position.</a:t>
            </a:r>
          </a:p>
          <a:p>
            <a:r>
              <a:rPr lang="en-US" sz="1200" kern="1200" dirty="0">
                <a:solidFill>
                  <a:schemeClr val="tx1"/>
                </a:solidFill>
                <a:latin typeface="+mn-lt"/>
                <a:ea typeface="+mn-ea"/>
                <a:cs typeface="+mn-cs"/>
              </a:rPr>
              <a:t>	Although it became clear to me, at the outset of these studies, that the DNA belonged </a:t>
            </a:r>
            <a:r>
              <a:rPr lang="en-US" sz="1200" i="1" kern="1200" dirty="0">
                <a:solidFill>
                  <a:schemeClr val="tx1"/>
                </a:solidFill>
                <a:latin typeface="+mn-lt"/>
                <a:ea typeface="+mn-ea"/>
                <a:cs typeface="+mn-cs"/>
              </a:rPr>
              <a:t>approximately</a:t>
            </a:r>
            <a:r>
              <a:rPr lang="en-US" sz="1200" kern="1200" dirty="0">
                <a:solidFill>
                  <a:schemeClr val="tx1"/>
                </a:solidFill>
                <a:latin typeface="+mn-lt"/>
                <a:ea typeface="+mn-ea"/>
                <a:cs typeface="+mn-cs"/>
              </a:rPr>
              <a:t> at the four corners of the octamer, adjacent to the N-terminal ends of Helix I, there has never been any guideline for </a:t>
            </a:r>
            <a:r>
              <a:rPr lang="en-US" sz="1200" i="1" kern="1200" dirty="0">
                <a:solidFill>
                  <a:schemeClr val="tx1"/>
                </a:solidFill>
                <a:latin typeface="+mn-lt"/>
                <a:ea typeface="+mn-ea"/>
                <a:cs typeface="+mn-cs"/>
              </a:rPr>
              <a:t>precisely</a:t>
            </a:r>
            <a:r>
              <a:rPr lang="en-US" sz="1200" kern="1200" dirty="0">
                <a:solidFill>
                  <a:schemeClr val="tx1"/>
                </a:solidFill>
                <a:latin typeface="+mn-lt"/>
                <a:ea typeface="+mn-ea"/>
                <a:cs typeface="+mn-cs"/>
              </a:rPr>
              <a:t> positioning the DNA.</a:t>
            </a:r>
          </a:p>
          <a:p>
            <a:r>
              <a:rPr lang="en-US" sz="1200" kern="1200" dirty="0">
                <a:solidFill>
                  <a:schemeClr val="tx1"/>
                </a:solidFill>
                <a:latin typeface="+mn-lt"/>
                <a:ea typeface="+mn-ea"/>
                <a:cs typeface="+mn-cs"/>
              </a:rPr>
              <a:t>	There are two H3-H4 corners, namely [ANIMATIONS] the H3-H4 [a] and [b] chains at the upper right, and the  H3-H4 [e] and [f] chains at the upper left; likewise, there are two H2A-H2B corners, namely H2A-H2B chains [c] and [d] at the lower left, and H2A-H2B chains [g] and [h] at the lower right.</a:t>
            </a:r>
          </a:p>
          <a:p>
            <a:r>
              <a:rPr lang="en-US" sz="1200" kern="1200" dirty="0">
                <a:solidFill>
                  <a:schemeClr val="tx1"/>
                </a:solidFill>
                <a:latin typeface="+mn-lt"/>
                <a:ea typeface="+mn-ea"/>
                <a:cs typeface="+mn-cs"/>
              </a:rPr>
              <a:t>	As discussed previously, in the section entitled “'Up' vs. 'down' orientations of Helix I", each of the pairs of Helix I N-termini at these corners have what we may call a “natural” direction in the crystal structure, and, having no other recourse, I followed that natural direction as closely as possible.  That accounts for the rather incongruous directions of the H3/H4 corners compared to the H2A/H2B corners, where the former seem to be aligned approximately with the x-axis, while the latter lie along lines which seem to emanate </a:t>
            </a:r>
            <a:r>
              <a:rPr lang="en-US" sz="1200" kern="1200" dirty="0" err="1">
                <a:solidFill>
                  <a:schemeClr val="tx1"/>
                </a:solidFill>
                <a:latin typeface="+mn-lt"/>
                <a:ea typeface="+mn-ea"/>
                <a:cs typeface="+mn-cs"/>
              </a:rPr>
              <a:t>radially</a:t>
            </a:r>
            <a:r>
              <a:rPr lang="en-US" sz="1200" kern="1200" dirty="0">
                <a:solidFill>
                  <a:schemeClr val="tx1"/>
                </a:solidFill>
                <a:latin typeface="+mn-lt"/>
                <a:ea typeface="+mn-ea"/>
                <a:cs typeface="+mn-cs"/>
              </a:rPr>
              <a:t> from the center of the octamer core.  I suspect that in real life, </a:t>
            </a:r>
            <a:r>
              <a:rPr lang="en-US" sz="1200" i="1" kern="1200" dirty="0">
                <a:solidFill>
                  <a:schemeClr val="tx1"/>
                </a:solidFill>
                <a:latin typeface="+mn-lt"/>
                <a:ea typeface="+mn-ea"/>
                <a:cs typeface="+mn-cs"/>
              </a:rPr>
              <a:t>i.e., </a:t>
            </a:r>
            <a:r>
              <a:rPr lang="en-US" sz="1200" kern="1200" dirty="0">
                <a:solidFill>
                  <a:schemeClr val="tx1"/>
                </a:solidFill>
                <a:latin typeface="+mn-lt"/>
                <a:ea typeface="+mn-ea"/>
                <a:cs typeface="+mn-cs"/>
              </a:rPr>
              <a:t>at 100% humidity in a living cell nucleus, this entire structure would be significantly different from this in its small details, but we won’t know what those differences will be until we develop methods to peer into the living cell nucleus, or advanced deductive methods to know what’s going on there without actually looking.  In the meantime, I have reluctantly settled for these odd angles of attachment of the DNA to the octamer.</a:t>
            </a:r>
          </a:p>
          <a:p>
            <a:r>
              <a:rPr lang="en-US" sz="1200" kern="1200" dirty="0">
                <a:solidFill>
                  <a:schemeClr val="tx1"/>
                </a:solidFill>
                <a:latin typeface="+mn-lt"/>
                <a:ea typeface="+mn-ea"/>
                <a:cs typeface="+mn-cs"/>
              </a:rPr>
              <a:t>	Once settling on a general direction, the spacing of the DNA and protein is determined by the establishment of salt bridges between the basic amino acid residue R-groups and the DNA phosphates.  Whereas in protamine, most of the basic amino acids were arginine, in histone most are lysine, so the configurations are a bit different.  If the spacing cannot be optimized for arginine, because if the </a:t>
            </a:r>
            <a:r>
              <a:rPr lang="en-US" sz="1200" kern="1200" dirty="0" err="1">
                <a:solidFill>
                  <a:schemeClr val="tx1"/>
                </a:solidFill>
                <a:latin typeface="+mn-lt"/>
                <a:ea typeface="+mn-ea"/>
                <a:cs typeface="+mn-cs"/>
              </a:rPr>
              <a:t>Arg</a:t>
            </a:r>
            <a:r>
              <a:rPr lang="en-US" sz="1200" kern="1200" dirty="0">
                <a:solidFill>
                  <a:schemeClr val="tx1"/>
                </a:solidFill>
                <a:latin typeface="+mn-lt"/>
                <a:ea typeface="+mn-ea"/>
                <a:cs typeface="+mn-cs"/>
              </a:rPr>
              <a:t>-DNA salt bridge is set at 3 Å, then lysine will be too far away, namely 4 Å, because its R-group is too short.  On the other hand, if the spacing is optimized for lysine, then the arginine residues can still be spaced at 3 Å by curving them a bit more, which is what we have done.</a:t>
            </a:r>
          </a:p>
          <a:p>
            <a:r>
              <a:rPr lang="en-US" sz="1200" kern="1200" dirty="0">
                <a:solidFill>
                  <a:schemeClr val="tx1"/>
                </a:solidFill>
                <a:latin typeface="+mn-lt"/>
                <a:ea typeface="+mn-ea"/>
                <a:cs typeface="+mn-cs"/>
              </a:rPr>
              <a:t>Let's focus our attention on one of the 4 corners, to see exactly how lysine and arginine R-groups </a:t>
            </a:r>
            <a:r>
              <a:rPr lang="en-US" sz="1200" kern="1200" dirty="0" err="1">
                <a:solidFill>
                  <a:schemeClr val="tx1"/>
                </a:solidFill>
                <a:latin typeface="+mn-lt"/>
                <a:ea typeface="+mn-ea"/>
                <a:cs typeface="+mn-cs"/>
              </a:rPr>
              <a:t>anastomose</a:t>
            </a:r>
            <a:r>
              <a:rPr lang="en-US" sz="1200" kern="1200" dirty="0">
                <a:solidFill>
                  <a:schemeClr val="tx1"/>
                </a:solidFill>
                <a:latin typeface="+mn-lt"/>
                <a:ea typeface="+mn-ea"/>
                <a:cs typeface="+mn-cs"/>
              </a:rPr>
              <a:t> with the negatively-charged phosphate groups on DNA.  For these purposes, we’ll look at the lower right-hand corner, namely the H2A[g]-H2B[h] subunits: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285</a:t>
            </a:fld>
            <a:endParaRPr lang="en-US" dirty="0"/>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&lt;rotamer graphic construct.jpg&gt;  [I</a:t>
            </a:r>
            <a:r>
              <a:rPr lang="en-US" baseline="0" dirty="0"/>
              <a:t> THINK THIS IS A ROTAMER-TEACHING SLIDE]  </a:t>
            </a:r>
            <a:r>
              <a:rPr lang="en-US" dirty="0"/>
              <a:t>Here’s a cross-section of H2A[g]-H2B[h],</a:t>
            </a:r>
            <a:r>
              <a:rPr lang="en-US" baseline="0" dirty="0"/>
              <a:t> in Discovery Studio perspective view.  </a:t>
            </a:r>
            <a:r>
              <a:rPr lang="en-US" dirty="0"/>
              <a:t>This is actually a composite</a:t>
            </a:r>
            <a:r>
              <a:rPr lang="en-US" baseline="0" dirty="0"/>
              <a:t> graphic construct, because unlike the case with protamine, there are few places in the histone octamer where a single cross-sectional slice will give this many basic residues at the same cross-sectional level.  The top of the slide shows lysines 11-12, which have been moved from their original location.  Their position wrt DNA, however, is correct, because the DNA structure is the same at every level.  The bottom of the drawing, which is shown in its actual setting, shows a cross-section containing two adjacent lysine residues, lysines 27-28, which themselves are adjacent to two arginine residues, arginines 29-30.</a:t>
            </a:r>
          </a:p>
          <a:p>
            <a:r>
              <a:rPr lang="en-US" baseline="0" dirty="0"/>
              <a:t>	Each rotamer was initially selected from the Schrodinger-Maestro rotamer library, but in most cases, they had to be modified, which means, of course, that the new rotamers had to be carefully checked for intra-R-group clashes, as well as clashes with surrounding structures.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286</a:t>
            </a:fld>
            <a:endParaRPr lang="en-US" dirty="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&lt;nucleosome-axial-rotate.avi&gt;</a:t>
            </a:r>
          </a:p>
          <a:p>
            <a:r>
              <a:rPr lang="en-US" sz="1200" kern="1200" dirty="0">
                <a:solidFill>
                  <a:schemeClr val="tx1"/>
                </a:solidFill>
                <a:latin typeface="+mn-lt"/>
                <a:ea typeface="+mn-ea"/>
                <a:cs typeface="+mn-cs"/>
              </a:rPr>
              <a:t>	Well, this completes our discussion of our new histone structure, which places the DNA at the N-termini of the 8 histone subunits, which is, after all, where the preponderance of basic, positively-charged amino acid residues are located.  If you look carefully at the two instances per revolution where your view is totally axial, you’ll see the histone octamer structure as currently portrayed in textbooks.  Then, as it rotates beyond the axial view, you’ll see what the textbooks may perchance have left out.</a:t>
            </a:r>
          </a:p>
          <a:p>
            <a:r>
              <a:rPr lang="en-US" sz="1200" kern="1200" dirty="0">
                <a:solidFill>
                  <a:schemeClr val="tx1"/>
                </a:solidFill>
                <a:latin typeface="+mn-lt"/>
                <a:ea typeface="+mn-ea"/>
                <a:cs typeface="+mn-cs"/>
              </a:rPr>
              <a:t>	If you’d like to see how readily this new structure gives rise to a 30-nm fiber which, in a 10-million-fold amplified model, takes 6.4 x 10</a:t>
            </a:r>
            <a:r>
              <a:rPr lang="en-US" sz="1200" kern="1200" baseline="30000" dirty="0">
                <a:solidFill>
                  <a:schemeClr val="tx1"/>
                </a:solidFill>
                <a:latin typeface="+mn-lt"/>
                <a:ea typeface="+mn-ea"/>
                <a:cs typeface="+mn-cs"/>
              </a:rPr>
              <a:t>9</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bp</a:t>
            </a:r>
            <a:r>
              <a:rPr lang="en-US" sz="1200" kern="1200" dirty="0">
                <a:solidFill>
                  <a:schemeClr val="tx1"/>
                </a:solidFill>
                <a:latin typeface="+mn-lt"/>
                <a:ea typeface="+mn-ea"/>
                <a:cs typeface="+mn-cs"/>
              </a:rPr>
              <a:t> of DNA from a cable so long it extends almost the length of Manhattan Island... </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287</a:t>
            </a:fld>
            <a:endParaRPr lang="en-US"/>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&lt;Manhattan_8.jpg&gt;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	...then, by merely following the 300-nm and 700-nm folding patterns which have been reported in EM studies of chromosomal DNA, takes the entire structure down to a neatly-folded package, a mere city block in length...</a:t>
            </a:r>
          </a:p>
        </p:txBody>
      </p:sp>
      <p:sp>
        <p:nvSpPr>
          <p:cNvPr id="4" name="Slide Number Placeholder 3"/>
          <p:cNvSpPr>
            <a:spLocks noGrp="1"/>
          </p:cNvSpPr>
          <p:nvPr>
            <p:ph type="sldNum" sz="quarter" idx="10"/>
          </p:nvPr>
        </p:nvSpPr>
        <p:spPr/>
        <p:txBody>
          <a:bodyPr/>
          <a:lstStyle/>
          <a:p>
            <a:fld id="{FB31380B-82C1-455F-9D9C-90999797EEDA}" type="slidenum">
              <a:rPr lang="en-US" smtClean="0"/>
              <a:pPr/>
              <a:t>288</a:t>
            </a:fld>
            <a:endParaRPr lang="en-US"/>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&lt;75th St and 3rd Ave.jpg&gt;</a:t>
            </a:r>
            <a:br>
              <a:rPr lang="en-US" dirty="0"/>
            </a:br>
            <a:r>
              <a:rPr lang="en-US" dirty="0"/>
              <a:t>	...then please take a look at the next and</a:t>
            </a:r>
            <a:r>
              <a:rPr lang="en-US" baseline="0" dirty="0"/>
              <a:t> last installment in this series, entitled “Histone Structure, </a:t>
            </a:r>
            <a:r>
              <a:rPr lang="en-US" dirty="0"/>
              <a:t>Part</a:t>
            </a:r>
            <a:r>
              <a:rPr lang="en-US" baseline="0" dirty="0"/>
              <a:t> III.  “A possible new structure for chromosomes”.</a:t>
            </a:r>
          </a:p>
          <a:p>
            <a:r>
              <a:rPr lang="en-US" baseline="0" dirty="0"/>
              <a:t>	I hope you enjoyed this presentation.  Thanks for watching.</a:t>
            </a:r>
            <a:endParaRPr lang="en-US" dirty="0"/>
          </a:p>
        </p:txBody>
      </p:sp>
      <p:sp>
        <p:nvSpPr>
          <p:cNvPr id="4" name="Slide Number Placeholder 3"/>
          <p:cNvSpPr>
            <a:spLocks noGrp="1"/>
          </p:cNvSpPr>
          <p:nvPr>
            <p:ph type="sldNum" sz="quarter" idx="10"/>
          </p:nvPr>
        </p:nvSpPr>
        <p:spPr/>
        <p:txBody>
          <a:bodyPr/>
          <a:lstStyle/>
          <a:p>
            <a:fld id="{FB31380B-82C1-455F-9D9C-90999797EEDA}" type="slidenum">
              <a:rPr lang="en-US" smtClean="0"/>
              <a:pPr/>
              <a:t>289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&lt;Luger nucleosome H3[e] only.jpg&gt;, &lt;kb nucleosome H3[e] only.jpg&gt;. </a:t>
            </a:r>
            <a:r>
              <a:rPr lang="en-US" baseline="0" dirty="0"/>
              <a:t>Let’s move them into a single column, so we can better compare them.</a:t>
            </a:r>
            <a:r>
              <a:rPr lang="en-US" dirty="0"/>
              <a:t>..</a:t>
            </a:r>
          </a:p>
        </p:txBody>
      </p:sp>
      <p:sp>
        <p:nvSpPr>
          <p:cNvPr id="4" name="Slide Number Placeholder 3"/>
          <p:cNvSpPr>
            <a:spLocks noGrp="1"/>
          </p:cNvSpPr>
          <p:nvPr>
            <p:ph type="sldNum" sz="quarter" idx="10"/>
          </p:nvPr>
        </p:nvSpPr>
        <p:spPr/>
        <p:txBody>
          <a:bodyPr/>
          <a:lstStyle/>
          <a:p>
            <a:fld id="{3F4B7CB5-B610-4830-BF84-B780E7FA0A93}" type="slidenum">
              <a:rPr lang="en-US" smtClean="0"/>
              <a:pPr/>
              <a:t>29</a:t>
            </a:fld>
            <a:endParaRPr lang="en-US"/>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290</a:t>
            </a:fld>
            <a:endParaRPr lang="en-US" dirty="0"/>
          </a:p>
        </p:txBody>
      </p:sp>
    </p:spTree>
    <p:extLst>
      <p:ext uri="{BB962C8B-B14F-4D97-AF65-F5344CB8AC3E}">
        <p14:creationId xmlns:p14="http://schemas.microsoft.com/office/powerpoint/2010/main" val="128857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&lt;Luger H3[e] rotate0.jpg&gt;</a:t>
            </a:r>
          </a:p>
          <a:p>
            <a:r>
              <a:rPr lang="en-US" sz="1200" kern="1200" dirty="0">
                <a:solidFill>
                  <a:schemeClr val="tx1"/>
                </a:solidFill>
                <a:latin typeface="+mn-lt"/>
                <a:ea typeface="+mn-ea"/>
                <a:cs typeface="+mn-cs"/>
              </a:rPr>
              <a:t>They still look about the same in this view, but we shall see that they have one major difference, namely that the N-terminus of the new structure is orderly [ANIMATION], and that of the current structure is random [ANIMATION]:</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latin typeface="+mn-lt"/>
                <a:ea typeface="+mn-ea"/>
                <a:cs typeface="+mn-cs"/>
              </a:rPr>
              <a:t>&lt;Luger H3[e] rotate[0,10,20,30,40,50,60,70,80,90.jpg&gt;  TECH NOTES BELOW.</a:t>
            </a:r>
          </a:p>
          <a:p>
            <a:r>
              <a:rPr lang="en-US" sz="1200" kern="1200" dirty="0">
                <a:solidFill>
                  <a:schemeClr val="tx1"/>
                </a:solidFill>
                <a:latin typeface="+mn-lt"/>
                <a:ea typeface="+mn-ea"/>
                <a:cs typeface="+mn-cs"/>
              </a:rPr>
              <a:t>    Start by saying:  “We now rotate these structures, in the positive-Y sense, as indicated by the X-Y coordinate axis in the lower left hand corner.  You should see the long N-terminus of the New Structure sweeping </a:t>
            </a:r>
            <a:r>
              <a:rPr lang="en-US" sz="1200" i="1" kern="1200" dirty="0">
                <a:solidFill>
                  <a:schemeClr val="tx1"/>
                </a:solidFill>
                <a:latin typeface="+mn-lt"/>
                <a:ea typeface="+mn-ea"/>
                <a:cs typeface="+mn-cs"/>
              </a:rPr>
              <a:t>in front </a:t>
            </a:r>
            <a:r>
              <a:rPr lang="en-US" sz="1200" kern="1200" dirty="0">
                <a:solidFill>
                  <a:schemeClr val="tx1"/>
                </a:solidFill>
                <a:latin typeface="+mn-lt"/>
                <a:ea typeface="+mn-ea"/>
                <a:cs typeface="+mn-cs"/>
              </a:rPr>
              <a:t>of the plane of the screen.  If, perchance, the long N-terminus of the New Structure seemed to you to be going </a:t>
            </a:r>
            <a:r>
              <a:rPr lang="en-US" sz="1200" i="1" kern="1200" dirty="0">
                <a:solidFill>
                  <a:schemeClr val="tx1"/>
                </a:solidFill>
                <a:latin typeface="+mn-lt"/>
                <a:ea typeface="+mn-ea"/>
                <a:cs typeface="+mn-cs"/>
              </a:rPr>
              <a:t>behind</a:t>
            </a:r>
            <a:r>
              <a:rPr lang="en-US" sz="1200" kern="1200" dirty="0">
                <a:solidFill>
                  <a:schemeClr val="tx1"/>
                </a:solidFill>
                <a:latin typeface="+mn-lt"/>
                <a:ea typeface="+mn-ea"/>
                <a:cs typeface="+mn-cs"/>
              </a:rPr>
              <a:t> the plane of the screen, then your eyes are playing a perspective trick on you, and, if the spirit seizes you, you should perhaps run the slide again; hopefully your eye will see it right the second time.</a:t>
            </a:r>
          </a:p>
          <a:p>
            <a:r>
              <a:rPr lang="en-US" sz="1200" kern="1200" dirty="0">
                <a:solidFill>
                  <a:schemeClr val="tx1"/>
                </a:solidFill>
                <a:latin typeface="+mn-lt"/>
                <a:ea typeface="+mn-ea"/>
                <a:cs typeface="+mn-cs"/>
              </a:rPr>
              <a:t>	When we rotate 90º thusly, the currently-accepted crystal structure, on top of the slide, still looks unordered, but we see now that our new structure, on the bottom, is </a:t>
            </a:r>
            <a:r>
              <a:rPr lang="en-US" sz="1200" i="1" kern="1200" dirty="0">
                <a:solidFill>
                  <a:schemeClr val="tx1"/>
                </a:solidFill>
                <a:latin typeface="+mn-lt"/>
                <a:ea typeface="+mn-ea"/>
                <a:cs typeface="+mn-cs"/>
              </a:rPr>
              <a:t>highly</a:t>
            </a:r>
            <a:r>
              <a:rPr lang="en-US" sz="1200" kern="1200" dirty="0">
                <a:solidFill>
                  <a:schemeClr val="tx1"/>
                </a:solidFill>
                <a:latin typeface="+mn-lt"/>
                <a:ea typeface="+mn-ea"/>
                <a:cs typeface="+mn-cs"/>
              </a:rPr>
              <a:t>-ordered, having the perfectly-straight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we saw previously, which was illustrated in the atomic model shown in the slides above.  This is essentially the only difference between the old model and the new one – we’ve remodeled the N-termini. </a:t>
            </a:r>
          </a:p>
          <a:p>
            <a:r>
              <a:rPr lang="en-US" sz="1200" kern="1200" dirty="0">
                <a:solidFill>
                  <a:schemeClr val="tx1"/>
                </a:solidFill>
                <a:latin typeface="+mn-lt"/>
                <a:ea typeface="+mn-ea"/>
                <a:cs typeface="+mn-cs"/>
              </a:rPr>
              <a:t>	By the way, you might have also noticed that our N-terminus includes a short, additional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not found in the Crystal Structure [ANIMATION].  I refer to this as “Helix Sub-Zero”, for reasons I’ll give later.  By way of preview, I’ll say that this additional helix solved a length mismatch problem which threatened to destroy the entire modeling project. </a:t>
            </a:r>
          </a:p>
          <a:p>
            <a:r>
              <a:rPr lang="en-US" sz="1200" kern="1200" dirty="0">
                <a:solidFill>
                  <a:schemeClr val="tx1"/>
                </a:solidFill>
                <a:latin typeface="+mn-lt"/>
                <a:ea typeface="+mn-ea"/>
                <a:cs typeface="+mn-cs"/>
              </a:rPr>
              <a:t>	[TECH NOTES:  The structures are rotated from 0º-90º.  NOTE:  The PowerPoint sizes and positions are:  Luger, size 4.03/7.03”, position 1.46/-0.03”.  KB, size same (</a:t>
            </a:r>
            <a:r>
              <a:rPr lang="en-US" sz="1200" i="1" kern="1200" dirty="0">
                <a:solidFill>
                  <a:schemeClr val="tx1"/>
                </a:solidFill>
                <a:latin typeface="+mn-lt"/>
                <a:ea typeface="+mn-ea"/>
                <a:cs typeface="+mn-cs"/>
              </a:rPr>
              <a:t>i.e.,</a:t>
            </a:r>
            <a:r>
              <a:rPr lang="en-US" sz="1200" kern="1200" dirty="0">
                <a:solidFill>
                  <a:schemeClr val="tx1"/>
                </a:solidFill>
                <a:latin typeface="+mn-lt"/>
                <a:ea typeface="+mn-ea"/>
                <a:cs typeface="+mn-cs"/>
              </a:rPr>
              <a:t> 4.03/7.03”), position 1.46/3.47”.  NO GOOD!  KB “overlaps” Luger!  New KB statistics:  size 2.72/7.03”, position 1.46/4.78”.] </a:t>
            </a:r>
          </a:p>
        </p:txBody>
      </p:sp>
      <p:sp>
        <p:nvSpPr>
          <p:cNvPr id="4" name="Slide Number Placeholder 3"/>
          <p:cNvSpPr>
            <a:spLocks noGrp="1"/>
          </p:cNvSpPr>
          <p:nvPr>
            <p:ph type="sldNum" sz="quarter" idx="10"/>
          </p:nvPr>
        </p:nvSpPr>
        <p:spPr/>
        <p:txBody>
          <a:bodyPr/>
          <a:lstStyle/>
          <a:p>
            <a:fld id="{3F4B7CB5-B610-4830-BF84-B780E7FA0A93}"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32</a:t>
            </a:fld>
            <a:endParaRPr lang="en-US" dirty="0"/>
          </a:p>
        </p:txBody>
      </p:sp>
    </p:spTree>
    <p:extLst>
      <p:ext uri="{BB962C8B-B14F-4D97-AF65-F5344CB8AC3E}">
        <p14:creationId xmlns:p14="http://schemas.microsoft.com/office/powerpoint/2010/main" val="2335990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&lt;atomic model H3[e] ribbon.jpg&gt;  For now, let’s</a:t>
            </a:r>
            <a:r>
              <a:rPr lang="en-US" baseline="0" dirty="0"/>
              <a:t> focus our attention on the our new H3[e] subunit.  It looks like the skeleton of a hand gun, with a very, very narrow barrel!  You couldn’t shoot anyone with this thing!  The thin barrel of the gun is the very simple ribbon representation of the formerly-unordered, now </a:t>
            </a:r>
            <a:r>
              <a:rPr lang="en-US" i="1" baseline="0" dirty="0"/>
              <a:t>highly-</a:t>
            </a:r>
            <a:r>
              <a:rPr lang="en-US" i="0" baseline="0" dirty="0"/>
              <a:t>ordered N-terminus.  First, </a:t>
            </a:r>
            <a:r>
              <a:rPr lang="en-US" baseline="0" dirty="0"/>
              <a:t>let’s switch to an atomic model...</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&lt;atomic model H3[e]-0.jpg&gt;  ...Now let’s rotate it to see what residues</a:t>
            </a:r>
            <a:r>
              <a:rPr lang="en-US" baseline="0" dirty="0"/>
              <a:t> are</a:t>
            </a:r>
            <a:r>
              <a:rPr lang="en-US" dirty="0"/>
              <a:t> in the N-terminal </a:t>
            </a:r>
            <a:r>
              <a:rPr lang="en-US" dirty="0">
                <a:sym typeface="Symbol"/>
              </a:rPr>
              <a:t>-strand: </a:t>
            </a:r>
            <a:r>
              <a:rPr lang="en-US" baseline="0" dirty="0">
                <a:sym typeface="Symbol"/>
              </a:rPr>
              <a:t>I’ll put in an X-Y axis to confirm the direction of rotation:</a:t>
            </a:r>
          </a:p>
          <a:p>
            <a:r>
              <a:rPr lang="en-US" dirty="0">
                <a:sym typeface="Symbol"/>
              </a:rPr>
              <a:t>(NEXT 7 SLIDES, 0.5 SECONDS EACH, SHOW 10º-70º ROTATION OF THE</a:t>
            </a:r>
            <a:r>
              <a:rPr lang="en-US" baseline="0" dirty="0">
                <a:sym typeface="Symbol"/>
              </a:rPr>
              <a:t> SUBUNIT, STOPPING TO REST AT A POSITION WHICH EMPHASIZES THE LATERAL EXTENSION OF THE LYS AND ARG RESIDUES).</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&lt;atomic model H3[e]-10.jpg&gt; [H3 ROTATION, SLIDE 1] [NO AUDIO]</a:t>
            </a:r>
          </a:p>
        </p:txBody>
      </p:sp>
      <p:sp>
        <p:nvSpPr>
          <p:cNvPr id="4" name="Slide Number Placeholder 3"/>
          <p:cNvSpPr>
            <a:spLocks noGrp="1"/>
          </p:cNvSpPr>
          <p:nvPr>
            <p:ph type="sldNum" sz="quarter" idx="10"/>
          </p:nvPr>
        </p:nvSpPr>
        <p:spPr/>
        <p:txBody>
          <a:bodyPr/>
          <a:lstStyle/>
          <a:p>
            <a:fld id="{3F4B7CB5-B610-4830-BF84-B780E7FA0A93}"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&lt;atomic model H3[e]-20.jpg&gt;  [H3 ROTATION, SLIDE 2] [NO AUDIO]</a:t>
            </a:r>
          </a:p>
          <a:p>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&lt;atomic model H3[e]-30.jpg&gt;  [H3 ROTATION, SLIDE 3] [NO AUDIO]</a:t>
            </a:r>
          </a:p>
          <a:p>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&lt;atomic model H3[e]-40.jpg&gt;  [H3 ROTATION, SLIDE 4] [NO AUDIO]</a:t>
            </a:r>
          </a:p>
          <a:p>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&lt;atomic model H3[e]-50.jpg&gt;  [H3 ROTATION, SLIDE 5] [NO AUDIO]</a:t>
            </a:r>
          </a:p>
          <a:p>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4</a:t>
            </a:fld>
            <a:endParaRPr lang="en-US" dirty="0"/>
          </a:p>
        </p:txBody>
      </p:sp>
    </p:spTree>
    <p:extLst>
      <p:ext uri="{BB962C8B-B14F-4D97-AF65-F5344CB8AC3E}">
        <p14:creationId xmlns:p14="http://schemas.microsoft.com/office/powerpoint/2010/main" val="2136546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&lt;atomic model H3[e]-60.jpg&gt;  [H3 ROTATION, SLIDE 6] [NO AUDIO]</a:t>
            </a:r>
          </a:p>
          <a:p>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&lt;atomic model H3[e]-70.jpg&gt;  In this view, we can clearly see the Lys/</a:t>
            </a:r>
            <a:r>
              <a:rPr lang="en-US" sz="1200" kern="1200" dirty="0" err="1">
                <a:solidFill>
                  <a:schemeClr val="tx1"/>
                </a:solidFill>
                <a:latin typeface="+mn-lt"/>
                <a:ea typeface="+mn-ea"/>
                <a:cs typeface="+mn-cs"/>
              </a:rPr>
              <a:t>Arg</a:t>
            </a:r>
            <a:r>
              <a:rPr lang="en-US" sz="1200" kern="1200" dirty="0">
                <a:solidFill>
                  <a:schemeClr val="tx1"/>
                </a:solidFill>
                <a:latin typeface="+mn-lt"/>
                <a:ea typeface="+mn-ea"/>
                <a:cs typeface="+mn-cs"/>
              </a:rPr>
              <a:t> residues which will bind DNA, as well as their connection to the subunit body, which we excluded from out previous slides.</a:t>
            </a:r>
          </a:p>
          <a:p>
            <a:r>
              <a:rPr lang="en-US" sz="1200" kern="1200" dirty="0">
                <a:solidFill>
                  <a:schemeClr val="tx1"/>
                </a:solidFill>
                <a:latin typeface="+mn-lt"/>
                <a:ea typeface="+mn-ea"/>
                <a:cs typeface="+mn-cs"/>
              </a:rPr>
              <a:t>	This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structure is the entire purpose of our new model; to create a new and improved dwelling place for DNA among the positively-charged basic residues of the N-termini, and to model those N-termini to align with the negative charges on DNA.  When we append the DNA to this structure, isolate it from the subunit body, and rotate it, you’ll see essentially the same picture we saw previously with the H2A/H2B DNA complex:</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&lt;H3[e] w DNA-BETA ONLY-rotate-START.jpg&gt;  [1st slide for new rotation movie]  Lately-added graphic: [atomic model H3[e]-FLIPPED.jpg][to mark position of subunit body]</a:t>
            </a:r>
          </a:p>
          <a:p>
            <a:r>
              <a:rPr lang="en-US" sz="1200" kern="1200" dirty="0">
                <a:solidFill>
                  <a:schemeClr val="tx1"/>
                </a:solidFill>
                <a:latin typeface="+mn-lt"/>
                <a:ea typeface="+mn-ea"/>
                <a:cs typeface="+mn-cs"/>
              </a:rPr>
              <a:t>	Here’s the H3 N-terminal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isolated from its subunit body, but with the DNA added.  At this point, there's a minor glitch in our presentation, which was quite unintentional, and you may have already noticed it if you've got a really sharp eye:  This N-terminus has been flipped 180º relative to the view in the previous slide; that is, the extreme N-terminal amino acid residue, Ala1, which was on the right in the previous slide, is on the left now.  If you look closely you’ll see the Ala1 methyl group [ANIMATION];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-amino group of Lys27 is hiding between phosphate groups, but if you look carefully you’ll see it [ANIMATION].  Had we included the body of the H3 subunit in the slide, it would now be off to the right somewhere.</a:t>
            </a:r>
          </a:p>
          <a:p>
            <a:r>
              <a:rPr lang="en-US" sz="1200" kern="1200" dirty="0">
                <a:solidFill>
                  <a:schemeClr val="tx1"/>
                </a:solidFill>
                <a:latin typeface="+mn-lt"/>
                <a:ea typeface="+mn-ea"/>
                <a:cs typeface="+mn-cs"/>
              </a:rPr>
              <a:t>	Sorry about that.  OK, let’s rotate this structure:</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&lt;H3[e]-w-DNA-BETA-ONLY-rotate.avi&gt;  [Like all the other movies, exactly 18 sec].</a:t>
            </a:r>
          </a:p>
          <a:p>
            <a:r>
              <a:rPr lang="en-US" sz="1200" kern="1200" dirty="0">
                <a:solidFill>
                  <a:schemeClr val="tx1"/>
                </a:solidFill>
                <a:latin typeface="+mn-lt"/>
                <a:ea typeface="+mn-ea"/>
                <a:cs typeface="+mn-cs"/>
              </a:rPr>
              <a:t>	This movie shows a view which should hopefully be at least </a:t>
            </a:r>
            <a:r>
              <a:rPr lang="en-US" sz="1200" i="1" kern="1200" dirty="0">
                <a:solidFill>
                  <a:schemeClr val="tx1"/>
                </a:solidFill>
                <a:latin typeface="+mn-lt"/>
                <a:ea typeface="+mn-ea"/>
                <a:cs typeface="+mn-cs"/>
              </a:rPr>
              <a:t>somewhat</a:t>
            </a:r>
            <a:r>
              <a:rPr lang="en-US" sz="1200" kern="1200" dirty="0">
                <a:solidFill>
                  <a:schemeClr val="tx1"/>
                </a:solidFill>
                <a:latin typeface="+mn-lt"/>
                <a:ea typeface="+mn-ea"/>
                <a:cs typeface="+mn-cs"/>
              </a:rPr>
              <a:t> familiar by now, except that it’s a bit closer-up and at higher magnification, wherefore it well-demonstrates the mode of electrostatic binding of the Lys and </a:t>
            </a:r>
            <a:r>
              <a:rPr lang="en-US" sz="1200" kern="1200" dirty="0" err="1">
                <a:solidFill>
                  <a:schemeClr val="tx1"/>
                </a:solidFill>
                <a:latin typeface="+mn-lt"/>
                <a:ea typeface="+mn-ea"/>
                <a:cs typeface="+mn-cs"/>
              </a:rPr>
              <a:t>Arg</a:t>
            </a:r>
            <a:r>
              <a:rPr lang="en-US" sz="1200" kern="1200" dirty="0">
                <a:solidFill>
                  <a:schemeClr val="tx1"/>
                </a:solidFill>
                <a:latin typeface="+mn-lt"/>
                <a:ea typeface="+mn-ea"/>
                <a:cs typeface="+mn-cs"/>
              </a:rPr>
              <a:t> residues to the phosphate groups of DNA.  If you say this is NOT ‘well-demonstrated’ , that probably means that you haven’t watched the protamine-DNA slide show on this web site, where this structure is examined in exhaustive detail.  Do not despair, we shall be reviewing that shortly. </a:t>
            </a:r>
          </a:p>
        </p:txBody>
      </p:sp>
      <p:sp>
        <p:nvSpPr>
          <p:cNvPr id="4" name="Slide Number Placeholder 3"/>
          <p:cNvSpPr>
            <a:spLocks noGrp="1"/>
          </p:cNvSpPr>
          <p:nvPr>
            <p:ph type="sldNum" sz="quarter" idx="10"/>
          </p:nvPr>
        </p:nvSpPr>
        <p:spPr/>
        <p:txBody>
          <a:bodyPr/>
          <a:lstStyle/>
          <a:p>
            <a:fld id="{3F4B7CB5-B610-4830-BF84-B780E7FA0A93}"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44</a:t>
            </a:fld>
            <a:endParaRPr lang="en-US" dirty="0"/>
          </a:p>
        </p:txBody>
      </p:sp>
    </p:spTree>
    <p:extLst>
      <p:ext uri="{BB962C8B-B14F-4D97-AF65-F5344CB8AC3E}">
        <p14:creationId xmlns:p14="http://schemas.microsoft.com/office/powerpoint/2010/main" val="6757322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&lt;Octamer_w_DNA_perspective.jpg&gt;  We now return to the whole octamer, once again in the hybrid view, with atomic models for the four N-termini only, and ribbons in the core.  We’re now going to rotate the entire structure, which, however, will be far easier to comprehend with an all-ribbon model, so, in a few seconds, we’re going to replace the “non-perspective” atomic modeling</a:t>
            </a:r>
            <a:r>
              <a:rPr lang="en-US" baseline="0" dirty="0"/>
              <a:t> at the N-termini, with an all-ribbon perspective model, which will make the overall structure of our nucleosome easier to comprehend.  I should re-emphasize, before we start, that I’m showing you the logical conclusion of this modeling project, </a:t>
            </a:r>
            <a:r>
              <a:rPr lang="en-US" i="1" baseline="0" dirty="0"/>
              <a:t>before </a:t>
            </a:r>
            <a:r>
              <a:rPr lang="en-US" i="0" baseline="0" dirty="0"/>
              <a:t>showing you the logic behind the model.  That we’ll get to later</a:t>
            </a:r>
            <a:r>
              <a:rPr lang="en-US" dirty="0"/>
              <a:t>:</a:t>
            </a:r>
          </a:p>
          <a:p>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&lt;nucleosome-axial-rotate-START.jpg&gt;  (1</a:t>
            </a:r>
            <a:r>
              <a:rPr lang="en-US" baseline="30000" dirty="0"/>
              <a:t>st</a:t>
            </a:r>
            <a:r>
              <a:rPr lang="en-US" dirty="0"/>
              <a:t> frame of “axial-</a:t>
            </a:r>
            <a:r>
              <a:rPr lang="en-US" dirty="0" err="1"/>
              <a:t>rotate</a:t>
            </a:r>
            <a:r>
              <a:rPr lang="en-US" dirty="0" err="1">
                <a:sym typeface="Wingdings" pitchFamily="2" charset="2"/>
              </a:rPr>
              <a:t>longitudinal</a:t>
            </a:r>
            <a:r>
              <a:rPr lang="en-US" dirty="0"/>
              <a:t>” movie)</a:t>
            </a:r>
            <a:r>
              <a:rPr lang="en-US" baseline="0" dirty="0"/>
              <a:t>  Say:  “This is the </a:t>
            </a:r>
            <a:r>
              <a:rPr lang="en-US" baseline="0" dirty="0" err="1"/>
              <a:t>Accelrys</a:t>
            </a:r>
            <a:r>
              <a:rPr lang="en-US" baseline="0" dirty="0"/>
              <a:t> DS </a:t>
            </a:r>
            <a:r>
              <a:rPr lang="en-US" baseline="0" dirty="0" err="1"/>
              <a:t>Visualizer</a:t>
            </a:r>
            <a:r>
              <a:rPr lang="en-US" baseline="0" dirty="0"/>
              <a:t> ‘perspective view’.  I personally prefer to work with a “non-perspective” view, but the DS </a:t>
            </a:r>
            <a:r>
              <a:rPr lang="en-US" baseline="0" dirty="0" err="1"/>
              <a:t>Visualizer</a:t>
            </a:r>
            <a:r>
              <a:rPr lang="en-US" baseline="0" dirty="0"/>
              <a:t>, in spite of all it’s lovely graphics, does not have a “non-perspective” view, so you’re now seeing the columns of DNA and protein at the peripheries of the four histone quadrants as you’d see four columns of anything in real life, if you were standing above them.  Thus, although they are all perfectly parallel to each other, they seem to diverge in this axial view.  That, however, is realistic, and will enable us to demonstrate the entire structure as realistically as possible.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	Let's rotate the entire structure about the y-axis:</a:t>
            </a:r>
          </a:p>
        </p:txBody>
      </p:sp>
      <p:sp>
        <p:nvSpPr>
          <p:cNvPr id="4" name="Slide Number Placeholder 3"/>
          <p:cNvSpPr>
            <a:spLocks noGrp="1"/>
          </p:cNvSpPr>
          <p:nvPr>
            <p:ph type="sldNum" sz="quarter" idx="10"/>
          </p:nvPr>
        </p:nvSpPr>
        <p:spPr/>
        <p:txBody>
          <a:bodyPr/>
          <a:lstStyle/>
          <a:p>
            <a:fld id="{3F4B7CB5-B610-4830-BF84-B780E7FA0A93}"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&lt;nucleosome-axial-rotate.avi&gt;  [This is currently set to loop.  Note size settings:  4.34”x10.0”; position: 0”/1.58”.  The movie length, according to PowerPoint, is exactly 18 seconds.]</a:t>
            </a:r>
          </a:p>
          <a:p>
            <a:r>
              <a:rPr lang="en-US" sz="1200" kern="1200" dirty="0">
                <a:solidFill>
                  <a:schemeClr val="tx1"/>
                </a:solidFill>
                <a:latin typeface="+mn-lt"/>
                <a:ea typeface="+mn-ea"/>
                <a:cs typeface="+mn-cs"/>
              </a:rPr>
              <a:t>	Well, here it is.  I’m very confident that this, or something very much like it, is the structure of DNA in cells – in YOUR cells.  If you’re a histone scientist, you’ll recognize that the octamer core, as portrayed here, has not been significantly altered.  The N-termini, however, are now ordered as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-strands, binding DNA, as we’ve been discussing all along.  You’ll note that each DNA tetraplex has a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running up one side, and a second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running </a:t>
            </a:r>
            <a:r>
              <a:rPr lang="en-US" sz="1200" i="1" kern="1200" dirty="0">
                <a:solidFill>
                  <a:schemeClr val="tx1"/>
                </a:solidFill>
                <a:latin typeface="+mn-lt"/>
                <a:ea typeface="+mn-ea"/>
                <a:cs typeface="+mn-cs"/>
              </a:rPr>
              <a:t>down </a:t>
            </a:r>
            <a:r>
              <a:rPr lang="en-US" sz="1200" kern="1200" dirty="0">
                <a:solidFill>
                  <a:schemeClr val="tx1"/>
                </a:solidFill>
                <a:latin typeface="+mn-lt"/>
                <a:ea typeface="+mn-ea"/>
                <a:cs typeface="+mn-cs"/>
              </a:rPr>
              <a:t>the opposite side.  If you look at the top of the rotating structure, you’ll see the H3 subunits, colored white and yellow, which have that additional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I referred to before as “Helix Sub-Zero”, which enables the otherwise impossibly-long H3 N-terminus to fit into the model.</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&lt;nucleosome-axial-rotate-START.jpg&gt;  [1</a:t>
            </a:r>
            <a:r>
              <a:rPr lang="en-US" baseline="30000" dirty="0"/>
              <a:t>st</a:t>
            </a:r>
            <a:r>
              <a:rPr lang="en-US" dirty="0"/>
              <a:t> frame of “axial-</a:t>
            </a:r>
            <a:r>
              <a:rPr lang="en-US" dirty="0" err="1"/>
              <a:t>rotate</a:t>
            </a:r>
            <a:r>
              <a:rPr lang="en-US" dirty="0" err="1">
                <a:sym typeface="Wingdings" pitchFamily="2" charset="2"/>
              </a:rPr>
              <a:t>longitudinal</a:t>
            </a:r>
            <a:r>
              <a:rPr lang="en-US" dirty="0"/>
              <a:t>” movie.]  Let’s rewind to our starting position, and rotate</a:t>
            </a:r>
            <a:r>
              <a:rPr lang="en-US" baseline="0" dirty="0"/>
              <a:t> the structure longitudinally.</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&lt;nucleosome-axial-rotate_to_long.avi&gt;  [This is a non-looping movie to “segue” into the longitudinally-rotating</a:t>
            </a:r>
            <a:r>
              <a:rPr lang="en-US" baseline="0" dirty="0"/>
              <a:t> movie.]</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latin typeface="+mn-lt"/>
                <a:ea typeface="+mn-ea"/>
                <a:cs typeface="+mn-cs"/>
              </a:rPr>
              <a:t>&lt;Octamer_truncated.png&gt;.</a:t>
            </a:r>
          </a:p>
          <a:p>
            <a:r>
              <a:rPr lang="en-US" sz="1200" kern="1200" dirty="0">
                <a:solidFill>
                  <a:schemeClr val="tx1"/>
                </a:solidFill>
                <a:latin typeface="+mn-lt"/>
                <a:ea typeface="+mn-ea"/>
                <a:cs typeface="+mn-cs"/>
              </a:rPr>
              <a:t>	Hello.  I’m Dr. Ken Biegeleisen, and I’m here so show you a  modified structure for the nucleosome.  The modification shall involve only the N-termini of the 8 subunits of the histone octamer; the rest of the structure will be entirely preserved.  Well, almost entirely – a few atoms will have to be moved a few angstroms each, but even an experienced histone scientist will not readily notice the difference.  For the most part, I have totally respected the octamer core, and modified only the N-termini.</a:t>
            </a:r>
          </a:p>
          <a:p>
            <a:r>
              <a:rPr lang="en-US" sz="1200" kern="1200" dirty="0">
                <a:solidFill>
                  <a:schemeClr val="tx1"/>
                </a:solidFill>
                <a:latin typeface="+mn-lt"/>
                <a:ea typeface="+mn-ea"/>
                <a:cs typeface="+mn-cs"/>
              </a:rPr>
              <a:t>	This slide shows only the octamer core, excluding the N-termini.  If you’re not quite familiar with this structure, please go back and look at Part I of this series, which reviews our current concepts of nucleosome and histone structure.  The following 1-minute review is all we’re going to have time for here, and, by itself, it will not be sufficient background for you to understand the arguments which follow, unless you’re a histone scientist already.</a:t>
            </a:r>
          </a:p>
          <a:p>
            <a:r>
              <a:rPr lang="en-US" sz="1200" kern="1200" dirty="0">
                <a:solidFill>
                  <a:schemeClr val="tx1"/>
                </a:solidFill>
                <a:latin typeface="+mn-lt"/>
                <a:ea typeface="+mn-ea"/>
                <a:cs typeface="+mn-cs"/>
              </a:rPr>
              <a:t>	As this slide shows, the histone core structure consists of 4 subunit types.  These have the following names, which shall always be given in upper case letter:  H3, H4, H2A and H2B.  There are two instances of each subunit type in the octamer, and they are distinguished in two different ways.  In the first place, the 8 chains are uniquely colored, and the color scheme shown here is carefully maintained in nearly every slide shown on this web site.  Secondly, the subunits are </a:t>
            </a:r>
            <a:r>
              <a:rPr lang="en-US" sz="1200" i="1" kern="1200" dirty="0">
                <a:solidFill>
                  <a:schemeClr val="tx1"/>
                </a:solidFill>
                <a:latin typeface="+mn-lt"/>
                <a:ea typeface="+mn-ea"/>
                <a:cs typeface="+mn-cs"/>
              </a:rPr>
              <a:t>uniquely</a:t>
            </a:r>
            <a:r>
              <a:rPr lang="en-US" sz="1200" kern="1200" dirty="0">
                <a:solidFill>
                  <a:schemeClr val="tx1"/>
                </a:solidFill>
                <a:latin typeface="+mn-lt"/>
                <a:ea typeface="+mn-ea"/>
                <a:cs typeface="+mn-cs"/>
              </a:rPr>
              <a:t> identified by chain names, which we give here in lower case letters, which will hopefully be at least of </a:t>
            </a:r>
            <a:r>
              <a:rPr lang="en-US" sz="1200" i="1" kern="1200" dirty="0">
                <a:solidFill>
                  <a:schemeClr val="tx1"/>
                </a:solidFill>
                <a:latin typeface="+mn-lt"/>
                <a:ea typeface="+mn-ea"/>
                <a:cs typeface="+mn-cs"/>
              </a:rPr>
              <a:t>some</a:t>
            </a:r>
            <a:r>
              <a:rPr lang="en-US" sz="1200" kern="1200" dirty="0">
                <a:solidFill>
                  <a:schemeClr val="tx1"/>
                </a:solidFill>
                <a:latin typeface="+mn-lt"/>
                <a:ea typeface="+mn-ea"/>
                <a:cs typeface="+mn-cs"/>
              </a:rPr>
              <a:t> help in distinguishing them from the upper case subunit type names.  The lower case chain letters are a-h, following the convention established by Luger </a:t>
            </a:r>
            <a:r>
              <a:rPr lang="en-US" sz="1200" i="1" kern="1200" dirty="0">
                <a:solidFill>
                  <a:schemeClr val="tx1"/>
                </a:solidFill>
                <a:latin typeface="+mn-lt"/>
                <a:ea typeface="+mn-ea"/>
                <a:cs typeface="+mn-cs"/>
              </a:rPr>
              <a:t>et al </a:t>
            </a:r>
            <a:r>
              <a:rPr lang="en-US" sz="1200" kern="1200" dirty="0">
                <a:solidFill>
                  <a:schemeClr val="tx1"/>
                </a:solidFill>
                <a:latin typeface="+mn-lt"/>
                <a:ea typeface="+mn-ea"/>
                <a:cs typeface="+mn-cs"/>
              </a:rPr>
              <a:t>in their Protein Data Bank entry, which reference we shall give shortly.</a:t>
            </a:r>
          </a:p>
          <a:p>
            <a:r>
              <a:rPr lang="en-US" sz="1200" kern="1200" dirty="0">
                <a:solidFill>
                  <a:schemeClr val="tx1"/>
                </a:solidFill>
                <a:latin typeface="+mn-lt"/>
                <a:ea typeface="+mn-ea"/>
                <a:cs typeface="+mn-cs"/>
              </a:rPr>
              <a:t>	Each of the two groupings of the 4 subunit types can be construed to be what I call a “logical tetramer”, meaning a collection of 4 subunits which form a logical structure which does not, however, form spontaneously as a tetramer </a:t>
            </a:r>
            <a:r>
              <a:rPr lang="en-US" sz="1200" i="1" kern="1200" dirty="0">
                <a:solidFill>
                  <a:schemeClr val="tx1"/>
                </a:solidFill>
                <a:latin typeface="+mn-lt"/>
                <a:ea typeface="+mn-ea"/>
                <a:cs typeface="+mn-cs"/>
              </a:rPr>
              <a:t>in vitro, </a:t>
            </a:r>
            <a:r>
              <a:rPr lang="en-US" sz="1200" kern="1200" dirty="0">
                <a:solidFill>
                  <a:schemeClr val="tx1"/>
                </a:solidFill>
                <a:latin typeface="+mn-lt"/>
                <a:ea typeface="+mn-ea"/>
                <a:cs typeface="+mn-cs"/>
              </a:rPr>
              <a:t>but exists as a logical structure only in the octamer setting.  Here’s the first: </a:t>
            </a:r>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AE7C917-D51A-4295-BE2A-DA9874990013}"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&lt;nucleosome-axial-rotate-END.jpg&gt;  This is the last frame of the “axial-</a:t>
            </a:r>
            <a:r>
              <a:rPr lang="en-US" dirty="0" err="1"/>
              <a:t>rotate</a:t>
            </a:r>
            <a:r>
              <a:rPr lang="en-US" dirty="0" err="1">
                <a:sym typeface="Wingdings" pitchFamily="2" charset="2"/>
              </a:rPr>
              <a:t>longitudinal</a:t>
            </a:r>
            <a:r>
              <a:rPr lang="en-US" dirty="0"/>
              <a:t>” movie.</a:t>
            </a:r>
          </a:p>
        </p:txBody>
      </p:sp>
      <p:sp>
        <p:nvSpPr>
          <p:cNvPr id="4" name="Slide Number Placeholder 3"/>
          <p:cNvSpPr>
            <a:spLocks noGrp="1"/>
          </p:cNvSpPr>
          <p:nvPr>
            <p:ph type="sldNum" sz="quarter" idx="10"/>
          </p:nvPr>
        </p:nvSpPr>
        <p:spPr/>
        <p:txBody>
          <a:bodyPr/>
          <a:lstStyle/>
          <a:p>
            <a:fld id="{3F4B7CB5-B610-4830-BF84-B780E7FA0A93}"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latin typeface="+mn-lt"/>
                <a:ea typeface="+mn-ea"/>
                <a:cs typeface="+mn-cs"/>
              </a:rPr>
              <a:t>&lt;nucleosome-long.avi&gt;  [This movie is also exactly 18s (acc. to PowerPoint).]</a:t>
            </a:r>
          </a:p>
          <a:p>
            <a:r>
              <a:rPr lang="en-US" sz="1200" kern="1200" dirty="0">
                <a:solidFill>
                  <a:schemeClr val="tx1"/>
                </a:solidFill>
                <a:latin typeface="+mn-lt"/>
                <a:ea typeface="+mn-ea"/>
                <a:cs typeface="+mn-cs"/>
              </a:rPr>
              <a:t>	This, then, is our new nucleosome structure.  You may be wondering, “Do I, Ken Biegeleisen, really believe in this structure?”  The answer is, I believe in it enough to have given a year of my life to developing it, and an additional half-year to the making of these three slide presentations, with no reasonable hope or expectation of reward.</a:t>
            </a:r>
          </a:p>
          <a:p>
            <a:r>
              <a:rPr lang="en-US" sz="1200" kern="1200" dirty="0">
                <a:solidFill>
                  <a:schemeClr val="tx1"/>
                </a:solidFill>
                <a:latin typeface="+mn-lt"/>
                <a:ea typeface="+mn-ea"/>
                <a:cs typeface="+mn-cs"/>
              </a:rPr>
              <a:t>	I’ll say this much:  If the nucleosome core structure, which was proposed in 1974 by Kornberg &amp; Thomas, and confirmed by Luger and her associates in 1997 by x-ray crystallography -- if that core structure is accepted as true, and as correct, then I would opine that the structure for the N-termini shown here, or some alternative structure very similar to it, is a near-certainty.  It’s based upon my 2006 publication on the structure of the protamine-DNA complex in sperm cells; a structure which absolutely requires </a:t>
            </a:r>
            <a:r>
              <a:rPr lang="en-US" sz="1200" i="1" kern="1200" dirty="0">
                <a:solidFill>
                  <a:schemeClr val="tx1"/>
                </a:solidFill>
                <a:latin typeface="+mn-lt"/>
                <a:ea typeface="+mn-ea"/>
                <a:cs typeface="+mn-cs"/>
              </a:rPr>
              <a:t>non</a:t>
            </a:r>
            <a:r>
              <a:rPr lang="en-US" sz="1200" kern="1200" dirty="0">
                <a:solidFill>
                  <a:schemeClr val="tx1"/>
                </a:solidFill>
                <a:latin typeface="+mn-lt"/>
                <a:ea typeface="+mn-ea"/>
                <a:cs typeface="+mn-cs"/>
              </a:rPr>
              <a:t>-helically-twisted DNA.  I regard that structure as incontrovertible, and I hasten to remind you that since 1953, the year of the publication of the Watson-Crick double-helix, which was the beginning of nearly all that falls under the category of “molecular biology”, not a single competing protamine structure has ever even been proposed, much less proven.</a:t>
            </a:r>
          </a:p>
          <a:p>
            <a:r>
              <a:rPr lang="en-US" sz="1200" kern="1200" dirty="0">
                <a:solidFill>
                  <a:schemeClr val="tx1"/>
                </a:solidFill>
                <a:latin typeface="+mn-lt"/>
                <a:ea typeface="+mn-ea"/>
                <a:cs typeface="+mn-cs"/>
              </a:rPr>
              <a:t>	If, after nearly 60 years, no model for protamine has ever emerged, which can accommodate a double-helical twisted structure for its associated DNA, then it borders on foolhardiness to expect that one will suddenly emerge now.  Wherefore I say that the manner of association of DNA with protamine ought to be regarded as prototypical, unless someone can come up with a better idea, and no one has yet.</a:t>
            </a:r>
          </a:p>
          <a:p>
            <a:r>
              <a:rPr lang="en-US" sz="1200" kern="1200" dirty="0">
                <a:solidFill>
                  <a:schemeClr val="tx1"/>
                </a:solidFill>
                <a:latin typeface="+mn-lt"/>
                <a:ea typeface="+mn-ea"/>
                <a:cs typeface="+mn-cs"/>
              </a:rPr>
              <a:t>	If, therefore, as I am quite certain is the case, the structure of DNA in association with protamine is all-but-incontrovertible, than the structure of DNA in association with histones cannot possibly stray very far from it.</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52</a:t>
            </a:fld>
            <a:endParaRPr lang="en-US" dirty="0"/>
          </a:p>
        </p:txBody>
      </p:sp>
    </p:spTree>
    <p:extLst>
      <p:ext uri="{BB962C8B-B14F-4D97-AF65-F5344CB8AC3E}">
        <p14:creationId xmlns:p14="http://schemas.microsoft.com/office/powerpoint/2010/main" val="34350158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&lt;nucleosome-long-1.jpg&gt; [First slide of the movie below]  Narration note:  You’ve got to blab, for a total of 18 seconds, distributed as necessary between this slide and the next slide, about how the viewer should “watch the top of the frame as</a:t>
            </a:r>
            <a:r>
              <a:rPr lang="en-US" baseline="0" dirty="0"/>
              <a:t> each of the 4 DNA-protein complexes comes around, and note that each one, as we’ve seen previously, a strand on one side of the DNA which goes to the left, and one on the other side of the DNA which goes to the left.  This leaves 50% of the DNA surface devoid of protein support”.  This blab must occupy 18 seconds, because PP refuses to change slides until the movie is over.  After the movie stops...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&lt;nucleosome-long.avi&gt;  ...[The 18 sec narration (see above slide notes) will presumably</a:t>
            </a:r>
            <a:r>
              <a:rPr lang="en-US" baseline="0" dirty="0"/>
              <a:t> be mostly on this slide.  It ends on frame 153, which is reproduced on the next slide, on which you will talk about the “bare” spots on the DNA which will be filled by the next nucleosome down the line.</a:t>
            </a:r>
            <a:endParaRPr lang="en-US" dirty="0"/>
          </a:p>
          <a:p>
            <a:r>
              <a:rPr lang="en-US" dirty="0"/>
              <a:t>	TECH NOTES:  [This movie is 18 sec</a:t>
            </a:r>
            <a:r>
              <a:rPr lang="en-US" baseline="0" dirty="0"/>
              <a:t> long; it has 180 frames, and we’re going to stop at frame 153, which is (theoretically)15.3 sec into the movie; but PowerPoint will not change the slide until the full 18 seconds of movie have elapsed</a:t>
            </a:r>
            <a:r>
              <a:rPr lang="en-US" dirty="0"/>
              <a:t>] [The freeze-frame, </a:t>
            </a:r>
            <a:r>
              <a:rPr lang="en-US" i="1" dirty="0"/>
              <a:t>i.e., </a:t>
            </a:r>
            <a:r>
              <a:rPr lang="en-US" i="0" dirty="0"/>
              <a:t>frame 153, is duplicated on the next slide].</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&lt;nucleosome-long-153.jpg&gt;  Let’s pause the</a:t>
            </a:r>
            <a:r>
              <a:rPr lang="en-US" baseline="0" dirty="0"/>
              <a:t> nucleosome rotation as H2A ([c] subunit, green) and H2B ([d] subunit, blue)come to the forefront.  Note the directional orientations of the strands [ANIMATION], and their locations on opposite sides of the DNA.  What about the portions of the DNA opposite each histone strand, marked now by white question marks [ANIMATION], which have no protein support structure?  What will bind to them?</a:t>
            </a:r>
          </a:p>
          <a:p>
            <a:r>
              <a:rPr lang="en-US" baseline="0" dirty="0"/>
              <a:t>	The answer is:  “The next nucleosome”.  Let’s see how.</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&lt;rotate-octamer-all-8-strands_0.jpg&gt;</a:t>
            </a:r>
          </a:p>
          <a:p>
            <a:r>
              <a:rPr lang="en-US" sz="1200" kern="1200" dirty="0">
                <a:solidFill>
                  <a:schemeClr val="tx1"/>
                </a:solidFill>
                <a:latin typeface="+mn-lt"/>
                <a:ea typeface="+mn-ea"/>
                <a:cs typeface="+mn-cs"/>
              </a:rPr>
              <a:t>	To see how two adjacent histone octamers align themselves for the binding of long stretches of DNA, we’re going to have to remove the DNA, and start all over again with our “root position”  octamer view... </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&lt;rotate-octamer-all-8-strands.avi&gt;  ...then we rotate 90</a:t>
            </a:r>
            <a:r>
              <a:rPr lang="en-US" baseline="0" dirty="0"/>
              <a:t>º in the +Y direction.</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&lt;rotate-octamer-all-8-strands_30.jpg&gt; (Last frame of above movie = 1</a:t>
            </a:r>
            <a:r>
              <a:rPr lang="en-US" baseline="30000" dirty="0"/>
              <a:t>st</a:t>
            </a:r>
            <a:r>
              <a:rPr lang="en-US" dirty="0"/>
              <a:t> frame of below movie)</a:t>
            </a:r>
          </a:p>
          <a:p>
            <a:endParaRPr lang="en-US" dirty="0"/>
          </a:p>
          <a:p>
            <a:r>
              <a:rPr lang="en-US" dirty="0"/>
              <a:t>	Say:  “Now</a:t>
            </a:r>
            <a:r>
              <a:rPr lang="en-US" baseline="0" dirty="0"/>
              <a:t> we’re going to do a bit of a +X rotation, to get a more favorable view for our next scene, which will be to bring in other octamers, so as to bring about a stepwise lengthening of the protein support structure for the theoretically-endlessly-long DNA chain.”</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&lt;rotate-octamer-all-8-strands_x.avi&gt;</a:t>
            </a:r>
          </a:p>
          <a:p>
            <a:endParaRPr lang="en-US" dirty="0"/>
          </a:p>
          <a:p>
            <a:r>
              <a:rPr lang="en-US" dirty="0"/>
              <a:t>	(ROTATION MOVIE – TO GET A BETTER</a:t>
            </a:r>
            <a:r>
              <a:rPr lang="en-US" baseline="0" dirty="0"/>
              <a:t> VIEWING ANGLE)</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  This is the a-b-c-d tetramer, that is H3[a], H4[b], H2A[c] and H2B[d].</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&lt;rotate-octamer-all-8-strands_30_20.jpg&gt;  (This is a duplicate of the last frame of the movie above</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aseline="0" dirty="0"/>
              <a:t>  Next we’ll bring in some more histone octamers, which will, unfortunately, turn the screen into a forest of colored lines. In order to comprehend what’s happening, please focus your attention on the white and red H3 and H4 subunits [ANIMATION], which I’ve intentionally positioned at the top of the slide...</a:t>
            </a:r>
            <a:endParaRPr lang="en-US" baseline="0" dirty="0">
              <a:sym typeface="Symbol"/>
            </a:endParaRPr>
          </a:p>
          <a:p>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&lt;rotate-octamer-all-8-strands_30_20.jpg&gt;  (This is a duplicate of the last frame of the movie above</a:t>
            </a:r>
            <a:r>
              <a:rPr lang="en-US" baseline="0" dirty="0"/>
              <a:t>).  Next we rotate the structure to better display the spacings of the </a:t>
            </a:r>
            <a:r>
              <a:rPr lang="en-US" baseline="0" dirty="0">
                <a:sym typeface="Symbol"/>
              </a:rPr>
              <a:t>-strands: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ym typeface="Symbol"/>
            </a:endParaRPr>
          </a:p>
          <a:p>
            <a:r>
              <a:rPr lang="en-US" dirty="0"/>
              <a:t>	First, we’ll have to shrink</a:t>
            </a:r>
            <a:r>
              <a:rPr lang="en-US" baseline="0" dirty="0"/>
              <a:t> this picture down, to make room for more octamers... [MOTION PATH – SHRINK TO 60%]</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&lt;rotate-octamer-all-8-strands_30_20.jpg&gt;  [The</a:t>
            </a:r>
            <a:r>
              <a:rPr lang="en-US" baseline="0" dirty="0"/>
              <a:t> central image was manually-shrunk to 60%, and moved to the position of the closing frame of the slide above.  It was looking a bit washed-out, so I doubled it and superimposed the two, to increase its brightness].</a:t>
            </a:r>
            <a:endParaRPr lang="en-US" baseline="0" dirty="0">
              <a:sym typeface="Symbo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ym typeface="Symbol"/>
            </a:endParaRPr>
          </a:p>
          <a:p>
            <a:r>
              <a:rPr lang="en-US" dirty="0"/>
              <a:t>	Let’s bring in a second octamer [ANIMATION]; now a third [ANIMATION].  Notice that the white</a:t>
            </a:r>
            <a:r>
              <a:rPr lang="en-US" baseline="0" dirty="0"/>
              <a:t> H3 strand continues indefinitely in a straight line, with only a small gap between adjacent octamers.  The red H4 strand does likewise</a:t>
            </a:r>
            <a:r>
              <a:rPr lang="en-US" baseline="0" dirty="0">
                <a:sym typeface="Symbol"/>
              </a:rPr>
              <a:t>.  If the DNA for these two strands was included in this slide, it would lie between them.  Let’s see how this might look.</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63</a:t>
            </a:fld>
            <a:endParaRPr lang="en-US" dirty="0"/>
          </a:p>
        </p:txBody>
      </p:sp>
    </p:spTree>
    <p:extLst>
      <p:ext uri="{BB962C8B-B14F-4D97-AF65-F5344CB8AC3E}">
        <p14:creationId xmlns:p14="http://schemas.microsoft.com/office/powerpoint/2010/main" val="10433924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 slide1-reduced.jpg&gt;</a:t>
            </a:r>
          </a:p>
          <a:p>
            <a:endParaRPr lang="en-US" dirty="0"/>
          </a:p>
          <a:p>
            <a:r>
              <a:rPr lang="en-US" dirty="0"/>
              <a:t>	I’m going to repeat the above exercise, because I have a rotating model of two complete octamers, including both the DNA and the protein, but it’s a Schrodinger export, which looks different from an</a:t>
            </a:r>
            <a:r>
              <a:rPr lang="en-US" baseline="0" dirty="0"/>
              <a:t> </a:t>
            </a:r>
            <a:r>
              <a:rPr lang="en-US" baseline="0" dirty="0" err="1"/>
              <a:t>Acelrys</a:t>
            </a:r>
            <a:r>
              <a:rPr lang="en-US" baseline="0" dirty="0"/>
              <a:t> export.  In particular, the Schrodinger colors differ slightly, and the N-terminal </a:t>
            </a:r>
            <a:r>
              <a:rPr lang="en-US" baseline="0" dirty="0">
                <a:sym typeface="Symbol"/>
              </a:rPr>
              <a:t>-strands are portrayed by Schrodinger as wavy lines, whereas </a:t>
            </a:r>
            <a:r>
              <a:rPr lang="en-US" baseline="0" dirty="0" err="1">
                <a:sym typeface="Symbol"/>
              </a:rPr>
              <a:t>Acelrys</a:t>
            </a:r>
            <a:r>
              <a:rPr lang="en-US" baseline="0" dirty="0">
                <a:sym typeface="Symbol"/>
              </a:rPr>
              <a:t> portrays the N-termini as straight lines. </a:t>
            </a:r>
          </a:p>
          <a:p>
            <a:r>
              <a:rPr lang="en-US" baseline="0" dirty="0">
                <a:sym typeface="Symbol"/>
              </a:rPr>
              <a:t>	So I’m now going to show you the Schrodinger version of the </a:t>
            </a:r>
            <a:r>
              <a:rPr lang="en-US" baseline="0" dirty="0" err="1">
                <a:sym typeface="Symbol"/>
              </a:rPr>
              <a:t>Acelrys</a:t>
            </a:r>
            <a:r>
              <a:rPr lang="en-US" baseline="0" dirty="0">
                <a:sym typeface="Symbol"/>
              </a:rPr>
              <a:t> exercise we looked at above, because it will morph directly into the rotating movie. </a:t>
            </a:r>
            <a:endParaRPr lang="en-US" dirty="0"/>
          </a:p>
          <a:p>
            <a:r>
              <a:rPr lang="en-US" dirty="0"/>
              <a:t>	Before showing the movie, I want to say a word</a:t>
            </a:r>
            <a:r>
              <a:rPr lang="en-US" baseline="0" dirty="0"/>
              <a:t> about the spacing of adjacent octamers. In my current model, the N-</a:t>
            </a:r>
            <a:r>
              <a:rPr lang="en-US" baseline="0" dirty="0" err="1"/>
              <a:t>terinal</a:t>
            </a:r>
            <a:r>
              <a:rPr lang="en-US" baseline="0" dirty="0"/>
              <a:t> </a:t>
            </a:r>
            <a:r>
              <a:rPr lang="en-US" baseline="0" dirty="0">
                <a:sym typeface="Symbol"/>
              </a:rPr>
              <a:t>-sheets </a:t>
            </a:r>
            <a:r>
              <a:rPr lang="en-US" baseline="0" dirty="0"/>
              <a:t>are all </a:t>
            </a:r>
            <a:r>
              <a:rPr lang="en-US" b="1" i="1" baseline="0" dirty="0"/>
              <a:t>about </a:t>
            </a:r>
            <a:r>
              <a:rPr lang="en-US" b="0" i="0" baseline="0" dirty="0"/>
              <a:t>30 </a:t>
            </a:r>
            <a:r>
              <a:rPr lang="en-US" b="0" i="0" baseline="0" dirty="0" err="1"/>
              <a:t>aa’s</a:t>
            </a:r>
            <a:r>
              <a:rPr lang="en-US" b="0" i="0" baseline="0" dirty="0"/>
              <a:t>, but truthfully, this model, even assuming it’s correct in all it’s broad strokes, is nevertheless certain to undergo many minor to moderate adjustments, as knowledge increase.  It could be, for example, that a perfected structure model will have the eight N-terminal </a:t>
            </a:r>
            <a:r>
              <a:rPr lang="en-US" b="0" i="0" baseline="0" dirty="0">
                <a:sym typeface="Symbol"/>
              </a:rPr>
              <a:t>-strands </a:t>
            </a:r>
            <a:r>
              <a:rPr lang="en-US" b="0" i="1" baseline="0" dirty="0">
                <a:sym typeface="Symbol"/>
              </a:rPr>
              <a:t>not </a:t>
            </a:r>
            <a:r>
              <a:rPr lang="en-US" b="0" i="0" baseline="0" dirty="0">
                <a:sym typeface="Symbol"/>
              </a:rPr>
              <a:t>approximately, but</a:t>
            </a:r>
            <a:r>
              <a:rPr lang="en-US" b="0" i="0" baseline="0" dirty="0"/>
              <a:t> </a:t>
            </a:r>
            <a:r>
              <a:rPr lang="en-US" b="0" i="1" baseline="0" dirty="0"/>
              <a:t>exactly </a:t>
            </a:r>
            <a:r>
              <a:rPr lang="en-US" b="0" i="0" baseline="0" dirty="0"/>
              <a:t>the same lengths.  Or, conversely, it might be that the N-termini, for some unknown reason, might have lengths which not only are </a:t>
            </a:r>
            <a:r>
              <a:rPr lang="en-US" b="0" i="1" baseline="0" dirty="0"/>
              <a:t>not </a:t>
            </a:r>
            <a:r>
              <a:rPr lang="en-US" b="0" i="0" baseline="0" dirty="0"/>
              <a:t>equal, but are actually even more unequal then is shown here.  Only time will tell.</a:t>
            </a:r>
          </a:p>
          <a:p>
            <a:r>
              <a:rPr lang="en-US" b="0" i="0" baseline="0" dirty="0"/>
              <a:t>	In any event, for now, we shall portray adjacent octamers as being as close together as physically possible, based upon the length of the longest N-termini, which are the H3 N-termini, colored white and yellow.</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 slide1-reduced.jpg&gt;  {{This slide obviated the need for a movie!  The original graphic (on the right) was </a:t>
            </a:r>
            <a:r>
              <a:rPr lang="en-US" i="1" dirty="0"/>
              <a:t>not</a:t>
            </a:r>
            <a:r>
              <a:rPr lang="en-US" i="1" baseline="0" dirty="0"/>
              <a:t> </a:t>
            </a:r>
            <a:r>
              <a:rPr lang="en-US" i="0" baseline="0" dirty="0"/>
              <a:t>reduced (except by PowerPoint), and was rendered fit for copying by setting black as the transparent color.  I verified that this produced no trace of color washout!  Then, instead of a movie, I used a Motion Path to bring in the octamer copy.  The next slide is the equivalent of the last-frame-of-a-movie (used as a template for defining the Motion Path).}}</a:t>
            </a:r>
          </a:p>
          <a:p>
            <a:r>
              <a:rPr lang="en-US" i="0" baseline="0" dirty="0"/>
              <a:t>	Say:  “So, as we did above with the </a:t>
            </a:r>
            <a:r>
              <a:rPr lang="en-US" i="0" baseline="0" dirty="0" err="1"/>
              <a:t>Acelrys</a:t>
            </a:r>
            <a:r>
              <a:rPr lang="en-US" i="0" baseline="0" dirty="0"/>
              <a:t> model, we once again slide two coaxially-aligned octamers together until the H3 N-terminal strands almost, but not quite, touch the Helix Sub-Zero coils of the adjacent octamer”.</a:t>
            </a:r>
          </a:p>
          <a:p>
            <a:r>
              <a:rPr lang="en-US" i="0" baseline="0" dirty="0"/>
              <a:t>	It would obviously be desirable to know the exact spacing, since that will determine the </a:t>
            </a:r>
            <a:r>
              <a:rPr lang="en-US" i="0" baseline="0" dirty="0" err="1"/>
              <a:t>stoichiometry</a:t>
            </a:r>
            <a:r>
              <a:rPr lang="en-US" i="0" baseline="0" dirty="0"/>
              <a:t> of the extended structure, but since we don’t, we must, for the time being, proceed by educated guess [ANIMATION].</a:t>
            </a:r>
          </a:p>
          <a:p>
            <a:r>
              <a:rPr lang="en-US" i="0" baseline="0" dirty="0"/>
              <a:t>	</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 slide1-reduced.jpg&gt; [Last frame of above movie]</a:t>
            </a:r>
          </a:p>
          <a:p>
            <a:endParaRPr lang="en-US" dirty="0"/>
          </a:p>
          <a:p>
            <a:r>
              <a:rPr lang="en-US" dirty="0"/>
              <a:t>	</a:t>
            </a:r>
            <a:r>
              <a:rPr lang="en-US" i="0" baseline="0" dirty="0"/>
              <a:t>All that remains is to add back the DNA:</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&lt;Two-octamers.avi&gt;  {{This</a:t>
            </a:r>
            <a:r>
              <a:rPr lang="en-US" baseline="0" dirty="0"/>
              <a:t> is the washed-out AVI, but it’s the best I can do – the animated gif is twice the size (~12 </a:t>
            </a:r>
            <a:r>
              <a:rPr lang="en-US" baseline="0" dirty="0" err="1"/>
              <a:t>mb</a:t>
            </a:r>
            <a:r>
              <a:rPr lang="en-US" baseline="0" dirty="0"/>
              <a:t> </a:t>
            </a:r>
            <a:r>
              <a:rPr lang="en-US" baseline="0" dirty="0" err="1"/>
              <a:t>vs</a:t>
            </a:r>
            <a:r>
              <a:rPr lang="en-US" baseline="0" dirty="0"/>
              <a:t> ~6 </a:t>
            </a:r>
            <a:r>
              <a:rPr lang="en-US" baseline="0" dirty="0" err="1"/>
              <a:t>mb</a:t>
            </a:r>
            <a:r>
              <a:rPr lang="en-US" baseline="0" dirty="0"/>
              <a:t>, and it can’t be started or stopped precisely – it starts where it stopped the last time it was played.}}</a:t>
            </a:r>
          </a:p>
          <a:p>
            <a:r>
              <a:rPr lang="en-US" baseline="0" dirty="0"/>
              <a:t>	Tell the audience that they can mouse-click to start/stop the motion.  Note that each of the 4 strands of tetraplex DNA has a histone </a:t>
            </a:r>
            <a:r>
              <a:rPr lang="en-US" baseline="0" dirty="0">
                <a:sym typeface="Symbol"/>
              </a:rPr>
              <a:t>-strand of one color only on one side, and another color only on the opposite.  For example, if you focus your attention on the DNA tetraplex associated with H2A/H2B, you’ll see only green H2A -strands on one side of the DNA, and only blue H2B -strands on the other.  Beyond the N-termini of these -strands, the same-colored -strand of the next octamer picks up where the first one leaves off, with only a small gap.</a:t>
            </a:r>
            <a:endParaRPr lang="en-US" baseline="0" dirty="0"/>
          </a:p>
          <a:p>
            <a:r>
              <a:rPr lang="en-US" baseline="0" dirty="0"/>
              <a:t>	Now, IFF you’ve been thinking about this structure as we’ve been going along, you will undoubtedly have been wonder just exactly what those four tetramers of DNA are.  Are they simply 4 unrelated parallel DNA units?  Or are they perhaps ultimately connected, so that they’re really 1 long, folded structure of some sort?  Or, could it be even remotely plausible that they actually include the DNA of </a:t>
            </a:r>
            <a:r>
              <a:rPr lang="en-US" b="1" i="1" baseline="0" dirty="0"/>
              <a:t>both </a:t>
            </a:r>
            <a:r>
              <a:rPr lang="en-US" b="0" i="0" baseline="0" dirty="0"/>
              <a:t>homologous chromosomes of the diploid pairs?</a:t>
            </a:r>
          </a:p>
          <a:p>
            <a:r>
              <a:rPr lang="en-US" b="0" i="0" baseline="0" dirty="0"/>
              <a:t>	I must confess that I have been a bit obsessed with the latter possibility since beginning with this modeling project.  After long deliberations, I have concluded that it is too unlikely to consider further.  The advantage of such a structure is that it would facilitate genetic recombination, if, perchance, the homologous chromosomes were aligned gene-for-gene.  There are too many arguments against the proposition, however.  First of all, there’s the topological question of how the chromosomes would separate during cell replication, although I think it would be quite possible, albeit unlikely.  Secondly, there’s the fact that cells have the known ability to bring together DNA sequences which are physically far apart in the cell nucleus, wherefore there is no need to “help” them, so-to-speak, perform the act of recombination, when they know infinitely more about it than we do.  And finally there is the fact, known for over a century, that in metaphase, the homologous chromosomes are visibly separate, which means that they would have to separate from the above structure, replicate, distribute themselves to their respective daughter cells, then reunite again into a single structure.  Somehow that just doesn’t seem very likely, but, although I, for one, would not be willing to spend any more time thinking about it, I can’t say that I’ve ruled out the idea totally.  But there’s another explanation of what these 4 groups of DNA strands are, that is much more compelling, and which, moreover, gives rise readily to the higher orders of chromosome structure we must account for.</a:t>
            </a:r>
          </a:p>
          <a:p>
            <a:r>
              <a:rPr lang="en-US" b="0" i="0" baseline="0" dirty="0"/>
              <a:t>	Without further ado, then, let us proceed to the next level of chromatin organization:  the 30 nm fiber.</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68</a:t>
            </a:fld>
            <a:endParaRPr lang="en-US" dirty="0"/>
          </a:p>
        </p:txBody>
      </p:sp>
    </p:spTree>
    <p:extLst>
      <p:ext uri="{BB962C8B-B14F-4D97-AF65-F5344CB8AC3E}">
        <p14:creationId xmlns:p14="http://schemas.microsoft.com/office/powerpoint/2010/main" val="3438581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69</a:t>
            </a:fld>
            <a:endParaRPr lang="en-US" dirty="0"/>
          </a:p>
        </p:txBody>
      </p:sp>
    </p:spTree>
    <p:extLst>
      <p:ext uri="{BB962C8B-B14F-4D97-AF65-F5344CB8AC3E}">
        <p14:creationId xmlns:p14="http://schemas.microsoft.com/office/powerpoint/2010/main" val="226341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  And this is the e-f-g-h</a:t>
            </a:r>
            <a:r>
              <a:rPr lang="pt-BR" baseline="0" dirty="0"/>
              <a:t> tetramer, that is, H3[e], H4[f], H2A[g] and H2B[h].  If you put these two logical tetramers together, you get the complete octamer core: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70</a:t>
            </a:fld>
            <a:endParaRPr lang="en-US" dirty="0"/>
          </a:p>
        </p:txBody>
      </p:sp>
    </p:spTree>
    <p:extLst>
      <p:ext uri="{BB962C8B-B14F-4D97-AF65-F5344CB8AC3E}">
        <p14:creationId xmlns:p14="http://schemas.microsoft.com/office/powerpoint/2010/main" val="41355435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71</a:t>
            </a:fld>
            <a:endParaRPr lang="en-US" dirty="0"/>
          </a:p>
        </p:txBody>
      </p:sp>
    </p:spTree>
    <p:extLst>
      <p:ext uri="{BB962C8B-B14F-4D97-AF65-F5344CB8AC3E}">
        <p14:creationId xmlns:p14="http://schemas.microsoft.com/office/powerpoint/2010/main" val="36698791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72</a:t>
            </a:fld>
            <a:endParaRPr lang="en-US" dirty="0"/>
          </a:p>
        </p:txBody>
      </p:sp>
    </p:spTree>
    <p:extLst>
      <p:ext uri="{BB962C8B-B14F-4D97-AF65-F5344CB8AC3E}">
        <p14:creationId xmlns:p14="http://schemas.microsoft.com/office/powerpoint/2010/main" val="13497151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74</a:t>
            </a:fld>
            <a:endParaRPr lang="en-US" dirty="0"/>
          </a:p>
        </p:txBody>
      </p:sp>
    </p:spTree>
    <p:extLst>
      <p:ext uri="{BB962C8B-B14F-4D97-AF65-F5344CB8AC3E}">
        <p14:creationId xmlns:p14="http://schemas.microsoft.com/office/powerpoint/2010/main" val="22788647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75</a:t>
            </a:fld>
            <a:endParaRPr lang="en-US" dirty="0"/>
          </a:p>
        </p:txBody>
      </p:sp>
    </p:spTree>
    <p:extLst>
      <p:ext uri="{BB962C8B-B14F-4D97-AF65-F5344CB8AC3E}">
        <p14:creationId xmlns:p14="http://schemas.microsoft.com/office/powerpoint/2010/main" val="8556210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&lt;H5-1hst-C-term.jpg&gt;  (This is PDB</a:t>
            </a:r>
            <a:r>
              <a:rPr lang="en-US" baseline="0" dirty="0"/>
              <a:t> structure #1hst; but that structure is a monomer; I have no idea where I got this picture of a dimer).</a:t>
            </a:r>
          </a:p>
          <a:p>
            <a:r>
              <a:rPr lang="en-US" baseline="0" dirty="0"/>
              <a:t>	</a:t>
            </a:r>
            <a:r>
              <a:rPr lang="en-US" sz="1200" kern="1200" dirty="0">
                <a:solidFill>
                  <a:schemeClr val="tx1"/>
                </a:solidFill>
                <a:latin typeface="+mn-lt"/>
                <a:ea typeface="+mn-ea"/>
                <a:cs typeface="+mn-cs"/>
              </a:rPr>
              <a:t>Now here are the limitations of the structural studies I shall report shortly:</a:t>
            </a:r>
          </a:p>
          <a:p>
            <a:r>
              <a:rPr lang="en-US" sz="1200" kern="1200" dirty="0">
                <a:solidFill>
                  <a:schemeClr val="tx1"/>
                </a:solidFill>
                <a:latin typeface="+mn-lt"/>
                <a:ea typeface="+mn-ea"/>
                <a:cs typeface="+mn-cs"/>
              </a:rPr>
              <a:t>First of all, I report on 4 histone subunits, H3, H4, H2A and H2B.  But there aren’t  only 4, there are 5:  In certain settings we see H1 (or its cousin, H5, pictured here).  The trouble is, H1 is not invariably present, and, worse still, I have no clue what to do with it – no clue at all.  Therefore, and since there are regions of the chromosome where there is no H1, but only H3, H4, H2A and H2B, I have elected to proceed without any consideration of the role of H1 whatsoever – I have just ignored it.  Whether this is a valid approach to the problem of histone structure or not, only time will tell.</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	Here's another problem:</a:t>
            </a:r>
          </a:p>
          <a:p>
            <a:r>
              <a:rPr lang="en-US" sz="1200" kern="1200" dirty="0">
                <a:solidFill>
                  <a:schemeClr val="tx1"/>
                </a:solidFill>
                <a:latin typeface="+mn-lt"/>
                <a:ea typeface="+mn-ea"/>
                <a:cs typeface="+mn-cs"/>
              </a:rPr>
              <a:t>	The first 10 amino acids of histone subunit H2B contain 4 </a:t>
            </a:r>
            <a:r>
              <a:rPr lang="en-US" sz="1200" kern="1200" dirty="0" err="1">
                <a:solidFill>
                  <a:schemeClr val="tx1"/>
                </a:solidFill>
                <a:latin typeface="+mn-lt"/>
                <a:ea typeface="+mn-ea"/>
                <a:cs typeface="+mn-cs"/>
              </a:rPr>
              <a:t>proline</a:t>
            </a:r>
            <a:r>
              <a:rPr lang="en-US" sz="1200" kern="1200" dirty="0">
                <a:solidFill>
                  <a:schemeClr val="tx1"/>
                </a:solidFill>
                <a:latin typeface="+mn-lt"/>
                <a:ea typeface="+mn-ea"/>
                <a:cs typeface="+mn-cs"/>
              </a:rPr>
              <a:t> residues, an extraordinary accumulation  in such a short space.  The sequence is shown here, both in isolation, and in its natural setting at the N-terminus of subunit H2B [ANIMATION].</a:t>
            </a:r>
          </a:p>
          <a:p>
            <a:r>
              <a:rPr lang="en-US" sz="1200" kern="1200" dirty="0">
                <a:solidFill>
                  <a:schemeClr val="tx1"/>
                </a:solidFill>
                <a:latin typeface="+mn-lt"/>
                <a:ea typeface="+mn-ea"/>
                <a:cs typeface="+mn-cs"/>
              </a:rPr>
              <a:t> </a:t>
            </a:r>
          </a:p>
          <a:p>
            <a:pPr algn="ctr"/>
            <a:r>
              <a:rPr lang="en-US" sz="1200" b="1" u="sng" kern="1200" dirty="0">
                <a:solidFill>
                  <a:schemeClr val="tx1"/>
                </a:solidFill>
                <a:latin typeface="+mn-lt"/>
                <a:ea typeface="+mn-ea"/>
                <a:cs typeface="+mn-cs"/>
              </a:rPr>
              <a:t>P</a:t>
            </a:r>
            <a:r>
              <a:rPr lang="en-US" sz="1200" kern="1200" dirty="0">
                <a:solidFill>
                  <a:schemeClr val="tx1"/>
                </a:solidFill>
                <a:latin typeface="+mn-lt"/>
                <a:ea typeface="+mn-ea"/>
                <a:cs typeface="+mn-cs"/>
              </a:rPr>
              <a:t>E</a:t>
            </a:r>
            <a:r>
              <a:rPr lang="en-US" sz="1200" b="1" u="sng" kern="1200" dirty="0">
                <a:solidFill>
                  <a:schemeClr val="tx1"/>
                </a:solidFill>
                <a:latin typeface="+mn-lt"/>
                <a:ea typeface="+mn-ea"/>
                <a:cs typeface="+mn-cs"/>
              </a:rPr>
              <a:t>P</a:t>
            </a:r>
            <a:r>
              <a:rPr lang="en-US" sz="1200" kern="1200" dirty="0">
                <a:solidFill>
                  <a:schemeClr val="tx1"/>
                </a:solidFill>
                <a:latin typeface="+mn-lt"/>
                <a:ea typeface="+mn-ea"/>
                <a:cs typeface="+mn-cs"/>
              </a:rPr>
              <a:t>AKSA</a:t>
            </a:r>
            <a:r>
              <a:rPr lang="en-US" sz="1200" b="1" u="sng" kern="1200" dirty="0">
                <a:solidFill>
                  <a:schemeClr val="tx1"/>
                </a:solidFill>
                <a:latin typeface="+mn-lt"/>
                <a:ea typeface="+mn-ea"/>
                <a:cs typeface="+mn-cs"/>
              </a:rPr>
              <a:t>P</a:t>
            </a:r>
            <a:r>
              <a:rPr lang="en-US" sz="1200" kern="1200" dirty="0">
                <a:solidFill>
                  <a:schemeClr val="tx1"/>
                </a:solidFill>
                <a:latin typeface="+mn-lt"/>
                <a:ea typeface="+mn-ea"/>
                <a:cs typeface="+mn-cs"/>
              </a:rPr>
              <a:t>A</a:t>
            </a:r>
            <a:r>
              <a:rPr lang="en-US" sz="1200" b="1" u="sng" kern="1200" dirty="0">
                <a:solidFill>
                  <a:schemeClr val="tx1"/>
                </a:solidFill>
                <a:latin typeface="+mn-lt"/>
                <a:ea typeface="+mn-ea"/>
                <a:cs typeface="+mn-cs"/>
              </a:rPr>
              <a:t>P</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	In addition to this sequence being an unlikely candidate for binding to DNA, it is furthermore a sequence not likely to “cooperate”, so-to-speak, in the sort of ordered structure I wish to propose.   Moreover,  the length of its DNA-binding N-terminus , because of this sequence, winds up being about 10 amino acid residues </a:t>
            </a:r>
            <a:r>
              <a:rPr lang="en-US" sz="1200" i="1" kern="1200" dirty="0">
                <a:solidFill>
                  <a:schemeClr val="tx1"/>
                </a:solidFill>
                <a:latin typeface="+mn-lt"/>
                <a:ea typeface="+mn-ea"/>
                <a:cs typeface="+mn-cs"/>
              </a:rPr>
              <a:t>longer</a:t>
            </a:r>
            <a:r>
              <a:rPr lang="en-US" sz="1200" kern="1200" dirty="0">
                <a:solidFill>
                  <a:schemeClr val="tx1"/>
                </a:solidFill>
                <a:latin typeface="+mn-lt"/>
                <a:ea typeface="+mn-ea"/>
                <a:cs typeface="+mn-cs"/>
              </a:rPr>
              <a:t> than the DNA-binding portions of the N-termini of the other 3 histone subunits, which increases my suspicion that these first 10 amino acids have some specialized role that I cannot even begin to imagine.</a:t>
            </a:r>
          </a:p>
          <a:p>
            <a:r>
              <a:rPr lang="en-US" sz="1200" kern="1200" dirty="0">
                <a:solidFill>
                  <a:schemeClr val="tx1"/>
                </a:solidFill>
                <a:latin typeface="+mn-lt"/>
                <a:ea typeface="+mn-ea"/>
                <a:cs typeface="+mn-cs"/>
              </a:rPr>
              <a:t>Nevertheless, since there’s no way to even guess as to what else to do with them, I have reluctantly treated them the same as the other ~200 N-terminal amino acid residues of the histone octamer.</a:t>
            </a:r>
            <a:endParaRPr lang="en-US" dirty="0"/>
          </a:p>
        </p:txBody>
      </p:sp>
      <p:sp>
        <p:nvSpPr>
          <p:cNvPr id="4" name="Slide Number Placeholder 3"/>
          <p:cNvSpPr>
            <a:spLocks noGrp="1"/>
          </p:cNvSpPr>
          <p:nvPr>
            <p:ph type="sldNum" sz="quarter" idx="10"/>
          </p:nvPr>
        </p:nvSpPr>
        <p:spPr/>
        <p:txBody>
          <a:bodyPr/>
          <a:lstStyle/>
          <a:p>
            <a:fld id="{B26C25C0-A3E6-4257-9F06-7B98BAD43776}"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	A third problem with our model is that it makes no attempt to deal with the unstructured C-termini of the histone subunits.  The reason is that the C-terminal lengths and primary amino acid sequences show no consistency from subunit to subunit, which makes it difficult to envision a single, unified purpose for them all.</a:t>
            </a:r>
          </a:p>
          <a:p>
            <a:r>
              <a:rPr lang="en-US" sz="1200" kern="1200" dirty="0">
                <a:solidFill>
                  <a:schemeClr val="tx1"/>
                </a:solidFill>
                <a:latin typeface="+mn-lt"/>
                <a:ea typeface="+mn-ea"/>
                <a:cs typeface="+mn-cs"/>
              </a:rPr>
              <a:t>	Subunits H3 and H4 have almost no C-termini at all.  Let's isolate the H3 subunits [ANIMATION].  Here now are the H3 [a] and [e] chains.  Note that these each have essentially </a:t>
            </a:r>
            <a:r>
              <a:rPr lang="en-US" sz="1200" i="1" kern="1200" dirty="0">
                <a:solidFill>
                  <a:schemeClr val="tx1"/>
                </a:solidFill>
                <a:latin typeface="+mn-lt"/>
                <a:ea typeface="+mn-ea"/>
                <a:cs typeface="+mn-cs"/>
              </a:rPr>
              <a:t>no</a:t>
            </a:r>
            <a:r>
              <a:rPr lang="en-US" sz="1200" kern="1200" dirty="0">
                <a:solidFill>
                  <a:schemeClr val="tx1"/>
                </a:solidFill>
                <a:latin typeface="+mn-lt"/>
                <a:ea typeface="+mn-ea"/>
                <a:cs typeface="+mn-cs"/>
              </a:rPr>
              <a:t> C-terminus at all; in fact there are only 4 residues distal to the final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a sequence so short that I've had to insert a blue arrow to mark their location.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a:latin typeface="Times New Roman" pitchFamily="18" charset="0"/>
                <a:cs typeface="Times New Roman" pitchFamily="18" charset="0"/>
              </a:rPr>
              <a:t>&lt;C-terminus-1AOI.jpg&gt;, &lt;C-terminus-H4[</a:t>
            </a:r>
            <a:r>
              <a:rPr lang="en-US" sz="1200" dirty="0" err="1">
                <a:latin typeface="Times New Roman" pitchFamily="18" charset="0"/>
                <a:cs typeface="Times New Roman" pitchFamily="18" charset="0"/>
              </a:rPr>
              <a:t>b,f</a:t>
            </a:r>
            <a:r>
              <a:rPr lang="en-US" sz="1200" dirty="0">
                <a:latin typeface="Times New Roman" pitchFamily="18" charset="0"/>
                <a:cs typeface="Times New Roman" pitchFamily="18" charset="0"/>
              </a:rPr>
              <a:t>].jpg&gt;.</a:t>
            </a:r>
          </a:p>
          <a:p>
            <a:pPr algn="l"/>
            <a:r>
              <a:rPr lang="en-US" sz="1200" dirty="0">
                <a:latin typeface="Times New Roman" pitchFamily="18" charset="0"/>
                <a:cs typeface="Times New Roman" pitchFamily="18" charset="0"/>
              </a:rPr>
              <a:t>	Here’s the octamer again.  This</a:t>
            </a:r>
            <a:r>
              <a:rPr lang="en-US" sz="1200" baseline="0" dirty="0">
                <a:latin typeface="Times New Roman" pitchFamily="18" charset="0"/>
                <a:cs typeface="Times New Roman" pitchFamily="18" charset="0"/>
              </a:rPr>
              <a:t> time, le</a:t>
            </a:r>
            <a:r>
              <a:rPr lang="en-US" sz="1200" dirty="0">
                <a:latin typeface="Times New Roman" pitchFamily="18" charset="0"/>
                <a:cs typeface="Times New Roman" pitchFamily="18" charset="0"/>
              </a:rPr>
              <a:t>t’s isolate H4 [ANIMATION]:  The ribbons for the C-terminal strands have been highlighted in yellow</a:t>
            </a:r>
            <a:r>
              <a:rPr lang="en-US" sz="1200" baseline="0" dirty="0">
                <a:latin typeface="Times New Roman" pitchFamily="18" charset="0"/>
                <a:cs typeface="Times New Roman" pitchFamily="18" charset="0"/>
              </a:rPr>
              <a:t>.  You can’t tell which end of either yellow curve is the terminal residue, so I’ll added some arrows to mark them [ANIMATION].</a:t>
            </a:r>
          </a:p>
          <a:p>
            <a:pPr algn="l"/>
            <a:r>
              <a:rPr lang="en-US" sz="1200" baseline="0" dirty="0">
                <a:latin typeface="Times New Roman" pitchFamily="18" charset="0"/>
                <a:cs typeface="Times New Roman" pitchFamily="18" charset="0"/>
              </a:rPr>
              <a:t>	At 9 </a:t>
            </a:r>
            <a:r>
              <a:rPr lang="en-US" sz="1200" baseline="0" dirty="0" err="1">
                <a:latin typeface="Times New Roman" pitchFamily="18" charset="0"/>
                <a:cs typeface="Times New Roman" pitchFamily="18" charset="0"/>
              </a:rPr>
              <a:t>aa</a:t>
            </a:r>
            <a:r>
              <a:rPr lang="en-US" sz="1200" baseline="0" dirty="0">
                <a:latin typeface="Times New Roman" pitchFamily="18" charset="0"/>
                <a:cs typeface="Times New Roman" pitchFamily="18" charset="0"/>
              </a:rPr>
              <a:t> residues in length, the H4 C-terminus is longer than that of H3, but not very much longer.  Moreover, it contains only a single basic residue; not very promising wrt DNA binding.</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Next, let's look at the entire histone structure, by adding back the N- and C-termini:</a:t>
            </a:r>
          </a:p>
        </p:txBody>
      </p:sp>
      <p:sp>
        <p:nvSpPr>
          <p:cNvPr id="4" name="Slide Number Placeholder 3"/>
          <p:cNvSpPr>
            <a:spLocks noGrp="1"/>
          </p:cNvSpPr>
          <p:nvPr>
            <p:ph type="sldNum" sz="quarter" idx="10"/>
          </p:nvPr>
        </p:nvSpPr>
        <p:spPr/>
        <p:txBody>
          <a:bodyPr/>
          <a:lstStyle/>
          <a:p>
            <a:fld id="{FAE7C917-D51A-4295-BE2A-DA9874990013}"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&lt;C-terminus-1AOI.jpg&gt;, &lt;C-terminus-H2A[</a:t>
            </a:r>
            <a:r>
              <a:rPr lang="en-US" sz="1200" kern="1200" dirty="0" err="1">
                <a:solidFill>
                  <a:schemeClr val="tx1"/>
                </a:solidFill>
                <a:latin typeface="+mn-lt"/>
                <a:ea typeface="+mn-ea"/>
                <a:cs typeface="+mn-cs"/>
              </a:rPr>
              <a:t>c,g</a:t>
            </a:r>
            <a:r>
              <a:rPr lang="en-US" sz="1200" kern="1200" dirty="0">
                <a:solidFill>
                  <a:schemeClr val="tx1"/>
                </a:solidFill>
                <a:latin typeface="+mn-lt"/>
                <a:ea typeface="+mn-ea"/>
                <a:cs typeface="+mn-cs"/>
              </a:rPr>
              <a:t>].jpg&gt;.</a:t>
            </a:r>
          </a:p>
          <a:p>
            <a:r>
              <a:rPr lang="en-US" sz="1200" kern="1200" dirty="0">
                <a:solidFill>
                  <a:schemeClr val="tx1"/>
                </a:solidFill>
                <a:latin typeface="+mn-lt"/>
                <a:ea typeface="+mn-ea"/>
                <a:cs typeface="+mn-cs"/>
              </a:rPr>
              <a:t>	Once again we return to our octamer.  Let's look at H2A [ANIMATION].  In marked contrast to H3 and H4, the H2A chains have rather </a:t>
            </a:r>
            <a:r>
              <a:rPr lang="en-US" sz="1200" i="1" kern="1200" dirty="0">
                <a:solidFill>
                  <a:schemeClr val="tx1"/>
                </a:solidFill>
                <a:latin typeface="+mn-lt"/>
                <a:ea typeface="+mn-ea"/>
                <a:cs typeface="+mn-cs"/>
              </a:rPr>
              <a:t>long</a:t>
            </a:r>
            <a:r>
              <a:rPr lang="en-US" sz="1200" kern="1200" dirty="0">
                <a:solidFill>
                  <a:schemeClr val="tx1"/>
                </a:solidFill>
                <a:latin typeface="+mn-lt"/>
                <a:ea typeface="+mn-ea"/>
                <a:cs typeface="+mn-cs"/>
              </a:rPr>
              <a:t> C-termini, which I've again highlighted in yellow.  These C-termini are </a:t>
            </a:r>
            <a:r>
              <a:rPr lang="en-US" sz="1200" i="1" kern="1200" dirty="0">
                <a:solidFill>
                  <a:schemeClr val="tx1"/>
                </a:solidFill>
                <a:latin typeface="+mn-lt"/>
                <a:ea typeface="+mn-ea"/>
                <a:cs typeface="+mn-cs"/>
              </a:rPr>
              <a:t>so</a:t>
            </a:r>
            <a:r>
              <a:rPr lang="en-US" sz="1200" kern="1200" dirty="0">
                <a:solidFill>
                  <a:schemeClr val="tx1"/>
                </a:solidFill>
                <a:latin typeface="+mn-lt"/>
                <a:ea typeface="+mn-ea"/>
                <a:cs typeface="+mn-cs"/>
              </a:rPr>
              <a:t> long that they impart to H2A the distinction of being the only histone subunit which extends the full diameter of the octamer, and whose terminal strands protrude from both sides thereof.  Moreover, the H2A C-terminal amino acid sequence is not only long, but also strongly basic.</a:t>
            </a:r>
          </a:p>
          <a:p>
            <a:r>
              <a:rPr lang="en-US" sz="1200" kern="1200" dirty="0">
                <a:solidFill>
                  <a:schemeClr val="tx1"/>
                </a:solidFill>
                <a:latin typeface="+mn-lt"/>
                <a:ea typeface="+mn-ea"/>
                <a:cs typeface="+mn-cs"/>
              </a:rPr>
              <a:t>	While this might be construed to suggest a DNA-binding potential, I must note also that there are a surprising number of acidic residues as well.  I have no idea what to do with such a sequence, so I’m just ignoring it for now.</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&lt;C-terminus-1AOI.jpg&gt;, &lt;C-terminus-H2B[d/h].jpg&gt;.</a:t>
            </a:r>
          </a:p>
          <a:p>
            <a:r>
              <a:rPr lang="en-US" sz="1200" kern="1200" dirty="0">
                <a:solidFill>
                  <a:schemeClr val="tx1"/>
                </a:solidFill>
                <a:latin typeface="+mn-lt"/>
                <a:ea typeface="+mn-ea"/>
                <a:cs typeface="+mn-cs"/>
              </a:rPr>
              <a:t>	Finally, let's isolate H2B.  First, let's look only at the blue-colored [d] chain [ANIMATION].  The C-terminus is mostly occupied by a long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highlighted in yellow.  In part I of this slide series, we named this “Helix IV”.  Now we’ll add the pink-colored [h] chain, also with Helix IV highlighted in yellow [ANIMATION].</a:t>
            </a:r>
          </a:p>
          <a:p>
            <a:r>
              <a:rPr lang="en-US" sz="1200" kern="1200" dirty="0">
                <a:solidFill>
                  <a:schemeClr val="tx1"/>
                </a:solidFill>
                <a:latin typeface="+mn-lt"/>
                <a:ea typeface="+mn-ea"/>
                <a:cs typeface="+mn-cs"/>
              </a:rPr>
              <a:t>	Within this relatively long C-terminal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are a few lysine residues, but unless we arbitrarily assume that Helix IV is an artifact, and unless we unwind it, we will not be able to make any use of these basic residues to bind DNA.  Besides, since an analysis of its amino acid sequence reveals that Helix IV is maintained by powerful hydrophobic bonds to neighboring structures, I have no </a:t>
            </a:r>
            <a:r>
              <a:rPr lang="en-US" sz="1200" i="1" kern="1200" dirty="0">
                <a:solidFill>
                  <a:schemeClr val="tx1"/>
                </a:solidFill>
                <a:latin typeface="+mn-lt"/>
                <a:ea typeface="+mn-ea"/>
                <a:cs typeface="+mn-cs"/>
              </a:rPr>
              <a:t>intention</a:t>
            </a:r>
            <a:r>
              <a:rPr lang="en-US" sz="1200" kern="1200" dirty="0">
                <a:solidFill>
                  <a:schemeClr val="tx1"/>
                </a:solidFill>
                <a:latin typeface="+mn-lt"/>
                <a:ea typeface="+mn-ea"/>
                <a:cs typeface="+mn-cs"/>
              </a:rPr>
              <a:t> of unwinding it.  Moreover, the C-terminus of the H2B subunit also has some acidic residues which only raise questions, to which no answers can be forthcoming at the present time.</a:t>
            </a:r>
          </a:p>
          <a:p>
            <a:r>
              <a:rPr lang="en-US" sz="1200" kern="1200" dirty="0">
                <a:solidFill>
                  <a:schemeClr val="tx1"/>
                </a:solidFill>
                <a:latin typeface="+mn-lt"/>
                <a:ea typeface="+mn-ea"/>
                <a:cs typeface="+mn-cs"/>
              </a:rPr>
              <a:t>	Therefore, in the absence of data to steer us in any useful direction with respect to the modeling of this, and the other 3 histone subunit C-termini, I have simply left them as is.</a:t>
            </a:r>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B26C25C0-A3E6-4257-9F06-7B98BAD43776}"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would like to simply refer you to the nearly</a:t>
            </a:r>
            <a:r>
              <a:rPr lang="en-US" baseline="0" dirty="0"/>
              <a:t> 2-hour protamine-DNA slide show on this web site, but I know that most of you will not put in the time, and, additionally, there have been a few minor-to-middling upgrades to that information.  Therefore, I shall review the protamine structure here, although not in tremendous detail.</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8A71D6CD-F19D-48B7-9A50-0A109A4577D1}" type="slidenum">
              <a:rPr lang="en-US" smtClean="0"/>
              <a:pPr/>
              <a:t>83</a:t>
            </a:fld>
            <a:endParaRPr lang="en-US"/>
          </a:p>
        </p:txBody>
      </p:sp>
      <p:sp>
        <p:nvSpPr>
          <p:cNvPr id="259075" name="Rectangle 2"/>
          <p:cNvSpPr>
            <a:spLocks noGrp="1" noRot="1" noChangeAspect="1" noChangeArrowheads="1" noTextEdit="1"/>
          </p:cNvSpPr>
          <p:nvPr>
            <p:ph type="sldImg"/>
          </p:nvPr>
        </p:nvSpPr>
        <p:spPr>
          <a:solidFill>
            <a:srgbClr val="FFFFFF"/>
          </a:solidFill>
          <a:ln/>
        </p:spPr>
      </p:sp>
      <p:sp>
        <p:nvSpPr>
          <p:cNvPr id="25907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&lt;Fig-3-Original.jpg&gt;</a:t>
            </a:r>
          </a:p>
          <a:p>
            <a:r>
              <a:rPr lang="en-US" sz="1200" kern="1200" dirty="0">
                <a:solidFill>
                  <a:schemeClr val="tx1"/>
                </a:solidFill>
                <a:latin typeface="+mn-lt"/>
                <a:ea typeface="+mn-ea"/>
                <a:cs typeface="+mn-cs"/>
              </a:rPr>
              <a:t>	The single overwhelmingly most important precedent for the new histone structure presented here, was the structure of the protamine-DNA complex in sperm cells.  There is, on this web site, an entire slide presentation just on this subject, entitled "The probable structure of the protamine-DNA complex".  If you're seriously interested in nucleoprotein structure, you owe it to yourself to watch that entire presentation.</a:t>
            </a:r>
          </a:p>
          <a:p>
            <a:r>
              <a:rPr lang="en-US" sz="1200" kern="1200" dirty="0">
                <a:solidFill>
                  <a:schemeClr val="tx1"/>
                </a:solidFill>
                <a:latin typeface="+mn-lt"/>
                <a:ea typeface="+mn-ea"/>
                <a:cs typeface="+mn-cs"/>
              </a:rPr>
              <a:t>	I know that many will not do this, therefore I shall present a brief review of protamine-DNA structure here, because without at least a basic understanding of it, you will not be able to comprehend the logic behind the new histone structure.</a:t>
            </a:r>
          </a:p>
          <a:p>
            <a:r>
              <a:rPr lang="en-US" sz="1200" kern="1200" dirty="0">
                <a:solidFill>
                  <a:schemeClr val="tx1"/>
                </a:solidFill>
                <a:latin typeface="+mn-lt"/>
                <a:ea typeface="+mn-ea"/>
                <a:cs typeface="+mn-cs"/>
              </a:rPr>
              <a:t>	We start with amino acid sequence.  Human protamine has 2 chains, called P1 and P2, with lengths of 51 and 57 amino acids, respectively.  Because the cysteine residues line up very precisely, whether it be human or any other protamine, it’s impossible for me to doubt that P1 and P2 are a heterodimer, linked together by disulfide bonds.</a:t>
            </a:r>
          </a:p>
          <a:p>
            <a:r>
              <a:rPr lang="en-US" sz="1200" kern="1200" dirty="0">
                <a:solidFill>
                  <a:schemeClr val="tx1"/>
                </a:solidFill>
                <a:latin typeface="+mn-lt"/>
                <a:ea typeface="+mn-ea"/>
                <a:cs typeface="+mn-cs"/>
              </a:rPr>
              <a:t>	You may have noticed that the strands are portrayed here as being parallel, which is a slightly-less-favorable orientation for a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 than anti-parallel, but in the anti-parallel orientation the alignment of cysteine residues was not as good.  Or so I thought.  An ingenious scientist from the Pasteur Institute figured out how to turn this structure into an anti-parallel one, and I’ll show that to you a little later.</a:t>
            </a:r>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DD26FE6D-E8D5-48CA-9A71-B2B0CBB222CF}" type="slidenum">
              <a:rPr lang="en-US" smtClean="0"/>
              <a:pPr/>
              <a:t>84</a:t>
            </a:fld>
            <a:endParaRPr lang="en-US"/>
          </a:p>
        </p:txBody>
      </p:sp>
      <p:sp>
        <p:nvSpPr>
          <p:cNvPr id="260099" name="Rectangle 2"/>
          <p:cNvSpPr>
            <a:spLocks noGrp="1" noRot="1" noChangeAspect="1" noChangeArrowheads="1" noTextEdit="1"/>
          </p:cNvSpPr>
          <p:nvPr>
            <p:ph type="sldImg"/>
          </p:nvPr>
        </p:nvSpPr>
        <p:spPr>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&lt;Fig-3-Original_no-nu.jpg&gt;</a:t>
            </a:r>
          </a:p>
          <a:p>
            <a:pPr eaLnBrk="1" hangingPunct="1"/>
            <a:r>
              <a:rPr lang="en-US" sz="1200" kern="1200" dirty="0">
                <a:solidFill>
                  <a:schemeClr val="tx1"/>
                </a:solidFill>
                <a:latin typeface="+mn-lt"/>
                <a:ea typeface="+mn-ea"/>
                <a:cs typeface="+mn-cs"/>
              </a:rPr>
              <a:t>	Let's remove the residue numbers, and focus on the amino acid sequence.</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1C9B830B-F073-41DA-BD9F-3B347ED8C878}" type="slidenum">
              <a:rPr lang="en-US" smtClean="0"/>
              <a:pPr/>
              <a:t>85</a:t>
            </a:fld>
            <a:endParaRPr lang="en-US"/>
          </a:p>
        </p:txBody>
      </p:sp>
      <p:sp>
        <p:nvSpPr>
          <p:cNvPr id="263171"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&lt;Fig-3-Arg.jpg&gt;</a:t>
            </a:r>
          </a:p>
          <a:p>
            <a:pPr eaLnBrk="1" hangingPunct="1"/>
            <a:endParaRPr lang="en-US" dirty="0"/>
          </a:p>
          <a:p>
            <a:pPr eaLnBrk="1" hangingPunct="1"/>
            <a:r>
              <a:rPr lang="en-US" dirty="0"/>
              <a:t>	The single most important amino acid in protamine is arginine;</a:t>
            </a:r>
            <a:r>
              <a:rPr lang="en-US" baseline="0" dirty="0"/>
              <a:t> the longest and most basic of all the </a:t>
            </a:r>
            <a:r>
              <a:rPr lang="en-US" baseline="0" dirty="0" err="1"/>
              <a:t>aa’s</a:t>
            </a:r>
            <a:r>
              <a:rPr lang="en-US" baseline="0" dirty="0"/>
              <a:t>.  Over half the residues of the protamine dimer are arginine.</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337510CA-FDEA-451A-A3C0-B562049452BE}" type="slidenum">
              <a:rPr lang="en-US" smtClean="0"/>
              <a:pPr/>
              <a:t>86</a:t>
            </a:fld>
            <a:endParaRPr lang="en-US"/>
          </a:p>
        </p:txBody>
      </p:sp>
      <p:sp>
        <p:nvSpPr>
          <p:cNvPr id="264195" name="Rectangle 2"/>
          <p:cNvSpPr>
            <a:spLocks noGrp="1" noRot="1" noChangeAspect="1" noChangeArrowheads="1" noTextEdit="1"/>
          </p:cNvSpPr>
          <p:nvPr>
            <p:ph type="sldImg"/>
          </p:nvPr>
        </p:nvSpPr>
        <p:spPr>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&lt;Fig-3-Hydrophilic-1.jpg&gt;</a:t>
            </a:r>
          </a:p>
          <a:p>
            <a:pPr eaLnBrk="1" hangingPunct="1"/>
            <a:endParaRPr lang="en-US" dirty="0"/>
          </a:p>
          <a:p>
            <a:pPr eaLnBrk="1" hangingPunct="1"/>
            <a:r>
              <a:rPr lang="en-US" dirty="0"/>
              <a:t>	There’s not much lysine in protamine.  P1 has none, and P2 has</a:t>
            </a:r>
            <a:r>
              <a:rPr lang="en-US" baseline="0" dirty="0"/>
              <a:t> only 2 residues.  There are, however, </a:t>
            </a:r>
            <a:r>
              <a:rPr lang="en-US" dirty="0"/>
              <a:t>10 histidine</a:t>
            </a:r>
            <a:r>
              <a:rPr lang="en-US" baseline="0" dirty="0"/>
              <a:t> residues, mostly in P2.  The lysine and histidine residues are highlighted in blue.</a:t>
            </a:r>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20FA1F96-14DC-4C08-B74C-E9A554970E78}" type="slidenum">
              <a:rPr lang="en-US" smtClean="0"/>
              <a:pPr/>
              <a:t>87</a:t>
            </a:fld>
            <a:endParaRPr lang="en-US"/>
          </a:p>
        </p:txBody>
      </p:sp>
      <p:sp>
        <p:nvSpPr>
          <p:cNvPr id="266243" name="Rectangle 2"/>
          <p:cNvSpPr>
            <a:spLocks noGrp="1" noRot="1" noChangeAspect="1" noChangeArrowheads="1" noTextEdit="1"/>
          </p:cNvSpPr>
          <p:nvPr>
            <p:ph type="sldImg"/>
          </p:nvPr>
        </p:nvSpPr>
        <p:spPr>
          <a:solidFill>
            <a:srgbClr val="FFFFFF"/>
          </a:solidFill>
          <a:ln/>
        </p:spPr>
      </p:sp>
      <p:sp>
        <p:nvSpPr>
          <p:cNvPr id="2662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&lt;Fig-3-Arg-Lys-His-2.jpg&gt;</a:t>
            </a:r>
          </a:p>
          <a:p>
            <a:pPr eaLnBrk="1" hangingPunct="1"/>
            <a:r>
              <a:rPr lang="en-US" sz="1200" kern="1200" dirty="0">
                <a:solidFill>
                  <a:schemeClr val="tx1"/>
                </a:solidFill>
                <a:latin typeface="+mn-lt"/>
                <a:ea typeface="+mn-ea"/>
                <a:cs typeface="+mn-cs"/>
              </a:rPr>
              <a:t>	The basic residues are now all colored red.  You can see at a glance that this is an astonishingly basic protein.</a:t>
            </a:r>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9431EAFC-3F60-4B9A-86BA-07EC1934B671}" type="slidenum">
              <a:rPr lang="en-US" smtClean="0"/>
              <a:pPr/>
              <a:t>88</a:t>
            </a:fld>
            <a:endParaRPr lang="en-US"/>
          </a:p>
        </p:txBody>
      </p:sp>
      <p:sp>
        <p:nvSpPr>
          <p:cNvPr id="267267" name="Rectangle 2"/>
          <p:cNvSpPr>
            <a:spLocks noGrp="1" noRot="1" noChangeAspect="1" noChangeArrowheads="1" noTextEdit="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&lt;Fig-3-Hydrophilic-1.jpg&gt;.</a:t>
            </a:r>
          </a:p>
          <a:p>
            <a:pPr eaLnBrk="1" hangingPunct="1"/>
            <a:endParaRPr lang="en-US" dirty="0"/>
          </a:p>
          <a:p>
            <a:pPr eaLnBrk="1" hangingPunct="1"/>
            <a:r>
              <a:rPr lang="en-US" dirty="0"/>
              <a:t>	Virtually all of the remaining residues have</a:t>
            </a:r>
            <a:r>
              <a:rPr lang="en-US" baseline="0" dirty="0"/>
              <a:t> h</a:t>
            </a:r>
            <a:r>
              <a:rPr lang="en-US" dirty="0"/>
              <a:t>ydrophilic side chains, capable of hydrogen-bonding with DNA phosphate groups.  These residues are </a:t>
            </a:r>
            <a:r>
              <a:rPr lang="en-US" dirty="0" err="1"/>
              <a:t>tyr</a:t>
            </a:r>
            <a:r>
              <a:rPr lang="en-US" dirty="0"/>
              <a:t>, </a:t>
            </a:r>
            <a:r>
              <a:rPr lang="en-US" dirty="0" err="1"/>
              <a:t>cys</a:t>
            </a:r>
            <a:r>
              <a:rPr lang="en-US" dirty="0"/>
              <a:t>, ser, </a:t>
            </a:r>
            <a:r>
              <a:rPr lang="en-US" dirty="0" err="1"/>
              <a:t>aln</a:t>
            </a:r>
            <a:r>
              <a:rPr lang="en-US" dirty="0"/>
              <a:t>, and </a:t>
            </a:r>
            <a:r>
              <a:rPr lang="en-US" dirty="0" err="1"/>
              <a:t>thr</a:t>
            </a:r>
            <a:r>
              <a:rPr lang="en-US" dirty="0"/>
              <a: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3AEAE4A2-0C4B-4932-8BAA-CE6199D739F5}" type="slidenum">
              <a:rPr lang="en-US" smtClean="0"/>
              <a:pPr/>
              <a:t>89</a:t>
            </a:fld>
            <a:endParaRPr lang="en-US"/>
          </a:p>
        </p:txBody>
      </p:sp>
      <p:sp>
        <p:nvSpPr>
          <p:cNvPr id="269315" name="Rectangle 2"/>
          <p:cNvSpPr>
            <a:spLocks noGrp="1" noRot="1" noChangeAspect="1" noChangeArrowheads="1" noTextEdit="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&lt;Fig-3-Hydrophilic-2.jpg&gt;</a:t>
            </a:r>
          </a:p>
          <a:p>
            <a:pPr eaLnBrk="1" hangingPunct="1"/>
            <a:endParaRPr lang="en-US" dirty="0"/>
          </a:p>
          <a:p>
            <a:pPr eaLnBrk="1" hangingPunct="1"/>
            <a:r>
              <a:rPr lang="en-US" dirty="0"/>
              <a:t>	With all these residues colored red, you can see at a glance that protamine is an astonishingly</a:t>
            </a:r>
            <a:r>
              <a:rPr lang="en-US" baseline="0" dirty="0"/>
              <a:t> hydrophobic protein.  Of its 108 </a:t>
            </a:r>
            <a:r>
              <a:rPr lang="en-US" baseline="0" dirty="0" err="1"/>
              <a:t>aa</a:t>
            </a:r>
            <a:r>
              <a:rPr lang="en-US" baseline="0" dirty="0"/>
              <a:t> residues, there are a total of only 8 which are hydrophobic.  THERE IS THUS NO POSSIBILITY WHATSOEVER THAT THIS PROTEIN HAS A CLASSIC “GLOBULAR” CONFORMATION, with a hydrophobic interior.  There’s simply nothing hydrophobic about this protein.  Nor can a globular interior be maintained by salt bridges, because there’s not a single acidic residue in either strand.</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  Well,</a:t>
            </a:r>
            <a:r>
              <a:rPr lang="en-US" baseline="0" dirty="0"/>
              <a:t> we’ve gone as far as we can go with the atomic model.  Let’s restore the r</a:t>
            </a:r>
            <a:r>
              <a:rPr lang="en-US" dirty="0"/>
              <a:t>ibbons, and do</a:t>
            </a:r>
            <a:r>
              <a:rPr lang="en-US" baseline="0" dirty="0"/>
              <a:t> a basic review.  First, here are the subunit names [kb:  GIVE A SPEECH ABOUT CONSISTENCY OF SUBUNIT COLORS C/W PART I).  Let’s remove them and next highlight the 8 subunit C-termini.  As already explained, we’re not going to bother further with these strands, so let’s remove them</a:t>
            </a:r>
            <a:r>
              <a:rPr lang="en-US" dirty="0"/>
              <a:t>.  Finally, we have the N-termini.  We most assuredly ARE going to ‘bother’ with them.  As a prelude to the equatorial</a:t>
            </a:r>
            <a:r>
              <a:rPr lang="en-US" baseline="0" dirty="0"/>
              <a:t> plane, let me show you the </a:t>
            </a:r>
            <a:r>
              <a:rPr lang="en-US" baseline="0" dirty="0" err="1"/>
              <a:t>octamer’s</a:t>
            </a:r>
            <a:r>
              <a:rPr lang="en-US" baseline="0" dirty="0"/>
              <a:t> 2-fold axis of symmetry.  </a:t>
            </a:r>
            <a:r>
              <a:rPr lang="en-US" dirty="0"/>
              <a:t>(ANIMATIONS:</a:t>
            </a:r>
            <a:r>
              <a:rPr lang="en-US" baseline="0" dirty="0"/>
              <a:t>  </a:t>
            </a:r>
            <a:r>
              <a:rPr lang="en-US" dirty="0"/>
              <a:t>3</a:t>
            </a:r>
            <a:r>
              <a:rPr lang="en-US" baseline="0" dirty="0"/>
              <a:t> sets of labels appear; first, subunit names; second, </a:t>
            </a:r>
            <a:r>
              <a:rPr lang="en-US" dirty="0"/>
              <a:t>C-terminal markers;</a:t>
            </a:r>
            <a:r>
              <a:rPr lang="en-US" baseline="0" dirty="0"/>
              <a:t> last, N-terminal markers.  The N-terminal markers don’t go away; the others “Disappear”).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CEEDF397-D704-4E15-AE21-737E2D70B96C}" type="slidenum">
              <a:rPr lang="en-US" smtClean="0"/>
              <a:pPr/>
              <a:t>90</a:t>
            </a:fld>
            <a:endParaRPr lang="en-US"/>
          </a:p>
        </p:txBody>
      </p:sp>
      <p:sp>
        <p:nvSpPr>
          <p:cNvPr id="277507" name="Rectangle 2"/>
          <p:cNvSpPr>
            <a:spLocks noGrp="1" noRot="1" noChangeAspect="1" noChangeArrowheads="1" noTextEdit="1"/>
          </p:cNvSpPr>
          <p:nvPr>
            <p:ph type="sldImg"/>
          </p:nvPr>
        </p:nvSpPr>
        <p:spPr>
          <a:solidFill>
            <a:srgbClr val="FFFFFF"/>
          </a:solidFill>
          <a:ln/>
        </p:spPr>
      </p:sp>
      <p:sp>
        <p:nvSpPr>
          <p:cNvPr id="2775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&lt;alpha-helix-w_DNA.avi&gt;</a:t>
            </a:r>
          </a:p>
          <a:p>
            <a:pPr eaLnBrk="1" hangingPunct="1"/>
            <a:endParaRPr lang="en-US" dirty="0"/>
          </a:p>
          <a:p>
            <a:r>
              <a:rPr lang="en-US" sz="1200" kern="1200" dirty="0">
                <a:solidFill>
                  <a:schemeClr val="tx1"/>
                </a:solidFill>
                <a:latin typeface="+mn-lt"/>
                <a:ea typeface="+mn-ea"/>
                <a:cs typeface="+mn-cs"/>
              </a:rPr>
              <a:t>	There’s also no real possibility of an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-helical structure for protamine.  I suppose it’s possible to make a case for a poly-arginine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-helix in the presence of some sort of external, negatively-charged support matrix, but Watson-Crick DNA cannot be that matrix, because its helical winding sense and charge distribution are completely wrong.</a:t>
            </a:r>
          </a:p>
          <a:p>
            <a:r>
              <a:rPr lang="en-US" sz="1200" kern="1200" dirty="0">
                <a:solidFill>
                  <a:schemeClr val="tx1"/>
                </a:solidFill>
                <a:latin typeface="+mn-lt"/>
                <a:ea typeface="+mn-ea"/>
                <a:cs typeface="+mn-cs"/>
              </a:rPr>
              <a:t>	One might argue that the sperm nucleus </a:t>
            </a:r>
            <a:r>
              <a:rPr lang="en-US" sz="1200" i="1" kern="1200" dirty="0">
                <a:solidFill>
                  <a:schemeClr val="tx1"/>
                </a:solidFill>
                <a:latin typeface="+mn-lt"/>
                <a:ea typeface="+mn-ea"/>
                <a:cs typeface="+mn-cs"/>
              </a:rPr>
              <a:t>has no structure at all, </a:t>
            </a:r>
            <a:r>
              <a:rPr lang="en-US" sz="1200" kern="1200" dirty="0">
                <a:solidFill>
                  <a:schemeClr val="tx1"/>
                </a:solidFill>
                <a:latin typeface="+mn-lt"/>
                <a:ea typeface="+mn-ea"/>
                <a:cs typeface="+mn-cs"/>
              </a:rPr>
              <a:t>and that the protamine and DNA are just there, bumbling about mindlessly, but I would opine that these chemicals will not remain without structure if a highly-ordered and thermodynamically-favorable structure is available, and if there’s no bar to it forming.  And there is, in fact, just such a structure:  the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-sheet.</a:t>
            </a:r>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8F9A3BA-A1A5-468D-AC23-D66FF4808F78}" type="slidenum">
              <a:rPr lang="en-US" smtClean="0"/>
              <a:pPr/>
              <a:t>91</a:t>
            </a:fld>
            <a:endParaRPr lang="en-US"/>
          </a:p>
        </p:txBody>
      </p:sp>
      <p:sp>
        <p:nvSpPr>
          <p:cNvPr id="303107" name="Rectangle 2"/>
          <p:cNvSpPr>
            <a:spLocks noGrp="1" noRot="1" noChangeAspect="1" noChangeArrowheads="1" noTextEdit="1"/>
          </p:cNvSpPr>
          <p:nvPr>
            <p:ph type="sldImg"/>
          </p:nvPr>
        </p:nvSpPr>
        <p:spPr>
          <a:solidFill>
            <a:srgbClr val="FFFFFF"/>
          </a:solidFill>
          <a:ln/>
        </p:spPr>
      </p:sp>
      <p:sp>
        <p:nvSpPr>
          <p:cNvPr id="3031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&lt;BNA-P-to-P-2.tif&gt;</a:t>
            </a:r>
          </a:p>
          <a:p>
            <a:pPr eaLnBrk="1" hangingPunct="1"/>
            <a:endParaRPr lang="en-US" dirty="0"/>
          </a:p>
          <a:p>
            <a:pPr eaLnBrk="1" hangingPunct="1"/>
            <a:r>
              <a:rPr lang="en-US" dirty="0"/>
              <a:t>	In</a:t>
            </a:r>
            <a:r>
              <a:rPr lang="en-US" baseline="0" dirty="0"/>
              <a:t> order to see how DNA can form a logical structure with a protamine </a:t>
            </a:r>
            <a:r>
              <a:rPr lang="en-US" baseline="0" dirty="0">
                <a:sym typeface="Symbol"/>
              </a:rPr>
              <a:t>-sheet, we need to consider two key dimensions in DNA.  </a:t>
            </a:r>
            <a:r>
              <a:rPr lang="en-US" dirty="0"/>
              <a:t>We start by noting that,</a:t>
            </a:r>
            <a:r>
              <a:rPr lang="en-US" baseline="0" dirty="0"/>
              <a:t> although the base spacing in helical DNA is 3.4 </a:t>
            </a:r>
            <a:r>
              <a:rPr lang="en-US" sz="1200" kern="1200" dirty="0">
                <a:solidFill>
                  <a:schemeClr val="tx1"/>
                </a:solidFill>
                <a:latin typeface="+mn-lt"/>
                <a:ea typeface="+mn-ea"/>
                <a:cs typeface="+mn-cs"/>
              </a:rPr>
              <a:t>Å...</a:t>
            </a:r>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337660E4-86D4-4B26-949E-8AF3DB7A213F}" type="slidenum">
              <a:rPr lang="en-US" smtClean="0"/>
              <a:pPr/>
              <a:t>92</a:t>
            </a:fld>
            <a:endParaRPr lang="en-US"/>
          </a:p>
        </p:txBody>
      </p:sp>
      <p:sp>
        <p:nvSpPr>
          <p:cNvPr id="304131" name="Rectangle 2"/>
          <p:cNvSpPr>
            <a:spLocks noGrp="1" noRot="1" noChangeAspect="1" noChangeArrowheads="1" noTextEdit="1"/>
          </p:cNvSpPr>
          <p:nvPr>
            <p:ph type="sldImg"/>
          </p:nvPr>
        </p:nvSpPr>
        <p:spPr>
          <a:solidFill>
            <a:srgbClr val="FFFFFF"/>
          </a:solidFill>
          <a:ln/>
        </p:spPr>
      </p:sp>
      <p:sp>
        <p:nvSpPr>
          <p:cNvPr id="3041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&lt;BNA-P-to-P-3.tif&gt;</a:t>
            </a:r>
          </a:p>
          <a:p>
            <a:pPr eaLnBrk="1" hangingPunct="1"/>
            <a:endParaRPr lang="en-US" dirty="0"/>
          </a:p>
          <a:p>
            <a:pPr eaLnBrk="1" hangingPunct="1"/>
            <a:r>
              <a:rPr lang="en-US" dirty="0"/>
              <a:t>	...the actual distance between residues, when measured along the sugar-phosphate backbone, is 7 </a:t>
            </a:r>
            <a:r>
              <a:rPr lang="en-US" sz="1200" kern="1200" dirty="0">
                <a:solidFill>
                  <a:schemeClr val="tx1"/>
                </a:solidFill>
                <a:latin typeface="+mn-lt"/>
                <a:ea typeface="+mn-ea"/>
                <a:cs typeface="+mn-cs"/>
              </a:rPr>
              <a:t>Å.  This is the first of our key dimensions in DNA.  We shall therefore seek, and shall find, this spacing in protamine.</a:t>
            </a:r>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666D1A49-3EAE-4032-8125-055DA4DA9C06}" type="slidenum">
              <a:rPr lang="en-US" smtClean="0"/>
              <a:pPr/>
              <a:t>93</a:t>
            </a:fld>
            <a:endParaRPr lang="en-US"/>
          </a:p>
        </p:txBody>
      </p:sp>
      <p:sp>
        <p:nvSpPr>
          <p:cNvPr id="305155" name="Rectangle 2"/>
          <p:cNvSpPr>
            <a:spLocks noGrp="1" noRot="1" noChangeAspect="1" noChangeArrowheads="1" noTextEdit="1"/>
          </p:cNvSpPr>
          <p:nvPr>
            <p:ph type="sldImg"/>
          </p:nvPr>
        </p:nvSpPr>
        <p:spPr>
          <a:solidFill>
            <a:srgbClr val="FFFFFF"/>
          </a:solidFill>
          <a:ln/>
        </p:spPr>
      </p:sp>
      <p:sp>
        <p:nvSpPr>
          <p:cNvPr id="3051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&lt;BNA-P-to-P-4.tif&gt;</a:t>
            </a:r>
          </a:p>
          <a:p>
            <a:pPr eaLnBrk="1" hangingPunct="1"/>
            <a:endParaRPr lang="en-US" dirty="0"/>
          </a:p>
          <a:p>
            <a:pPr eaLnBrk="1" hangingPunct="1"/>
            <a:r>
              <a:rPr lang="en-US" dirty="0"/>
              <a:t>	We shall also seek, and find, the DNA 20 </a:t>
            </a:r>
            <a:r>
              <a:rPr lang="en-US" sz="1200" kern="1200" dirty="0">
                <a:solidFill>
                  <a:schemeClr val="tx1"/>
                </a:solidFill>
                <a:latin typeface="+mn-lt"/>
                <a:ea typeface="+mn-ea"/>
                <a:cs typeface="+mn-cs"/>
              </a:rPr>
              <a:t>Å cross-duplex phosphate-to-phosphate distance in protamine.  This is our 2</a:t>
            </a:r>
            <a:r>
              <a:rPr lang="en-US" sz="1200" kern="1200" baseline="30000" dirty="0">
                <a:solidFill>
                  <a:schemeClr val="tx1"/>
                </a:solidFill>
                <a:latin typeface="+mn-lt"/>
                <a:ea typeface="+mn-ea"/>
                <a:cs typeface="+mn-cs"/>
              </a:rPr>
              <a:t>nd</a:t>
            </a:r>
            <a:r>
              <a:rPr lang="en-US" sz="1200" kern="1200" dirty="0">
                <a:solidFill>
                  <a:schemeClr val="tx1"/>
                </a:solidFill>
                <a:latin typeface="+mn-lt"/>
                <a:ea typeface="+mn-ea"/>
                <a:cs typeface="+mn-cs"/>
              </a:rPr>
              <a:t> key DNA dimension.</a:t>
            </a:r>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84F29608-B464-4B43-8002-D855CE9AB6C9}" type="slidenum">
              <a:rPr lang="en-US" smtClean="0"/>
              <a:pPr/>
              <a:t>94</a:t>
            </a:fld>
            <a:endParaRPr lang="en-US"/>
          </a:p>
        </p:txBody>
      </p:sp>
      <p:sp>
        <p:nvSpPr>
          <p:cNvPr id="307203" name="Rectangle 2"/>
          <p:cNvSpPr>
            <a:spLocks noGrp="1" noRot="1" noChangeAspect="1" noChangeArrowheads="1" noTextEdit="1"/>
          </p:cNvSpPr>
          <p:nvPr>
            <p:ph type="sldImg"/>
          </p:nvPr>
        </p:nvSpPr>
        <p:spPr>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&lt;beta-sheet7ang_w_label.tif&gt;</a:t>
            </a:r>
          </a:p>
          <a:p>
            <a:pPr eaLnBrk="1" hangingPunct="1"/>
            <a:r>
              <a:rPr lang="en-US" sz="1200" kern="1200" dirty="0">
                <a:solidFill>
                  <a:schemeClr val="tx1"/>
                </a:solidFill>
                <a:latin typeface="+mn-lt"/>
                <a:ea typeface="+mn-ea"/>
                <a:cs typeface="+mn-cs"/>
              </a:rPr>
              <a:t>	Finding the first of our two "key" DNA dimensions in protamine, namely the 7 Å spacing between residues, is easy.  The 7 Å spacing is found when protamine is configured as a fully-extended, flat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-strand, with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=180º.</a:t>
            </a:r>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E8EF6B39-52BC-4A16-AFBE-DA053954F34C}" type="slidenum">
              <a:rPr lang="en-US" smtClean="0"/>
              <a:pPr/>
              <a:t>95</a:t>
            </a:fld>
            <a:endParaRPr lang="en-US"/>
          </a:p>
        </p:txBody>
      </p:sp>
      <p:sp>
        <p:nvSpPr>
          <p:cNvPr id="308227" name="Rectangle 2"/>
          <p:cNvSpPr>
            <a:spLocks noGrp="1" noRot="1" noChangeAspect="1" noChangeArrowheads="1" noTextEdit="1"/>
          </p:cNvSpPr>
          <p:nvPr>
            <p:ph type="sldImg"/>
          </p:nvPr>
        </p:nvSpPr>
        <p:spPr>
          <a:solidFill>
            <a:srgbClr val="FFFFFF"/>
          </a:solidFill>
          <a:ln/>
        </p:spPr>
      </p:sp>
      <p:sp>
        <p:nvSpPr>
          <p:cNvPr id="3082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&lt;arg-and-disulfide.avi&gt;</a:t>
            </a:r>
          </a:p>
          <a:p>
            <a:pPr eaLnBrk="1" hangingPunct="1"/>
            <a:r>
              <a:rPr lang="en-US" sz="1200" kern="1200" dirty="0">
                <a:solidFill>
                  <a:schemeClr val="tx1"/>
                </a:solidFill>
                <a:latin typeface="+mn-lt"/>
                <a:ea typeface="+mn-ea"/>
                <a:cs typeface="+mn-cs"/>
              </a:rPr>
              <a:t>	Finding the second "key" DNA dimension in protamine, namely the 20 Å phosphate-to-phosphate cross-duplex distance, is a bit more subtle.  At the spacing mandated by a standard disulfide bond, shown here in yellow, the distance between the guanidinium groups of a pair of fully-extended arginine side chains in the protamine dimer is... </a:t>
            </a:r>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D59C4EF5-FCB3-4A57-B12C-619204885373}" type="slidenum">
              <a:rPr lang="en-US" smtClean="0"/>
              <a:pPr/>
              <a:t>96</a:t>
            </a:fld>
            <a:endParaRPr lang="en-US"/>
          </a:p>
        </p:txBody>
      </p:sp>
      <p:sp>
        <p:nvSpPr>
          <p:cNvPr id="309251" name="Rectangle 2"/>
          <p:cNvSpPr>
            <a:spLocks noGrp="1" noRot="1" noChangeAspect="1" noChangeArrowheads="1" noTextEdit="1"/>
          </p:cNvSpPr>
          <p:nvPr>
            <p:ph type="sldImg"/>
          </p:nvPr>
        </p:nvSpPr>
        <p:spPr>
          <a:solidFill>
            <a:srgbClr val="FFFFFF"/>
          </a:solidFill>
          <a:ln/>
        </p:spPr>
      </p:sp>
      <p:sp>
        <p:nvSpPr>
          <p:cNvPr id="309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&lt;arg-and-disulfide.tif&gt;</a:t>
            </a:r>
          </a:p>
          <a:p>
            <a:pPr eaLnBrk="1" hangingPunct="1"/>
            <a:endParaRPr lang="en-US" dirty="0"/>
          </a:p>
          <a:p>
            <a:pPr eaLnBrk="1" hangingPunct="1"/>
            <a:r>
              <a:rPr lang="en-US" dirty="0"/>
              <a:t>	... 14 </a:t>
            </a:r>
            <a:r>
              <a:rPr lang="en-US" sz="1200" kern="1200" dirty="0">
                <a:solidFill>
                  <a:schemeClr val="tx1"/>
                </a:solidFill>
                <a:latin typeface="+mn-lt"/>
                <a:ea typeface="+mn-ea"/>
                <a:cs typeface="+mn-cs"/>
              </a:rPr>
              <a:t>Å!</a:t>
            </a:r>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83CE788D-DDC2-4320-861A-FB49CC0CB7B3}" type="slidenum">
              <a:rPr lang="en-US" smtClean="0"/>
              <a:pPr/>
              <a:t>97</a:t>
            </a:fld>
            <a:endParaRPr lang="en-US"/>
          </a:p>
        </p:txBody>
      </p:sp>
      <p:sp>
        <p:nvSpPr>
          <p:cNvPr id="310275" name="Rectangle 2"/>
          <p:cNvSpPr>
            <a:spLocks noGrp="1" noRot="1" noChangeAspect="1" noChangeArrowheads="1" noTextEdit="1"/>
          </p:cNvSpPr>
          <p:nvPr>
            <p:ph type="sldImg"/>
          </p:nvPr>
        </p:nvSpPr>
        <p:spPr>
          <a:solidFill>
            <a:srgbClr val="FFFFFF"/>
          </a:solidFill>
          <a:ln/>
        </p:spPr>
      </p:sp>
      <p:sp>
        <p:nvSpPr>
          <p:cNvPr id="3102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&lt;arg-and-disulfide2.tif&gt;</a:t>
            </a:r>
          </a:p>
          <a:p>
            <a:pPr eaLnBrk="1" hangingPunct="1"/>
            <a:r>
              <a:rPr lang="en-US" sz="1200" kern="1200" dirty="0">
                <a:solidFill>
                  <a:schemeClr val="tx1"/>
                </a:solidFill>
                <a:latin typeface="+mn-lt"/>
                <a:ea typeface="+mn-ea"/>
                <a:cs typeface="+mn-cs"/>
              </a:rPr>
              <a:t>	Here’s an axial view of the same structure.  14 Å is considerably less than the 20 Å DNA phosphate-to-phosphate cross-duplex distance, but... </a:t>
            </a:r>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439C023E-50E0-4D3E-8DE2-A8F97AC47FE8}" type="slidenum">
              <a:rPr lang="en-US" smtClean="0"/>
              <a:pPr/>
              <a:t>98</a:t>
            </a:fld>
            <a:endParaRPr lang="en-US"/>
          </a:p>
        </p:txBody>
      </p:sp>
      <p:sp>
        <p:nvSpPr>
          <p:cNvPr id="311299" name="Rectangle 2"/>
          <p:cNvSpPr>
            <a:spLocks noGrp="1" noRot="1" noChangeAspect="1" noChangeArrowheads="1" noTextEdit="1"/>
          </p:cNvSpPr>
          <p:nvPr>
            <p:ph type="sldImg"/>
          </p:nvPr>
        </p:nvSpPr>
        <p:spPr>
          <a:solidFill>
            <a:srgbClr val="FFFFFF"/>
          </a:solidFill>
          <a:ln/>
        </p:spPr>
      </p:sp>
      <p:sp>
        <p:nvSpPr>
          <p:cNvPr id="3113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&lt;Fig-4A-amira-proj2.tif&gt;</a:t>
            </a:r>
          </a:p>
          <a:p>
            <a:pPr eaLnBrk="1" hangingPunct="1"/>
            <a:endParaRPr lang="en-US" dirty="0"/>
          </a:p>
          <a:p>
            <a:pPr eaLnBrk="1" hangingPunct="1"/>
            <a:r>
              <a:rPr lang="en-US" dirty="0"/>
              <a:t>	...when</a:t>
            </a:r>
            <a:r>
              <a:rPr lang="en-US" baseline="0" dirty="0"/>
              <a:t> we leave about 3 </a:t>
            </a:r>
            <a:r>
              <a:rPr lang="en-US" sz="1200" kern="1200" dirty="0">
                <a:solidFill>
                  <a:schemeClr val="tx1"/>
                </a:solidFill>
                <a:latin typeface="+mn-lt"/>
                <a:ea typeface="+mn-ea"/>
                <a:cs typeface="+mn-cs"/>
              </a:rPr>
              <a:t>Å for a salt bridge, the fit is</a:t>
            </a:r>
            <a:r>
              <a:rPr lang="en-US" sz="1200" kern="1200" baseline="0" dirty="0">
                <a:solidFill>
                  <a:schemeClr val="tx1"/>
                </a:solidFill>
                <a:latin typeface="+mn-lt"/>
                <a:ea typeface="+mn-ea"/>
                <a:cs typeface="+mn-cs"/>
              </a:rPr>
              <a:t> quite good.</a:t>
            </a:r>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EBD81AD0-714E-4AA1-84F8-63A330F57B85}" type="slidenum">
              <a:rPr lang="en-US" smtClean="0"/>
              <a:pPr/>
              <a:t>99</a:t>
            </a:fld>
            <a:endParaRPr lang="en-US"/>
          </a:p>
        </p:txBody>
      </p:sp>
      <p:sp>
        <p:nvSpPr>
          <p:cNvPr id="312323" name="Rectangle 2"/>
          <p:cNvSpPr>
            <a:spLocks noGrp="1" noRot="1" noChangeAspect="1" noChangeArrowheads="1" noTextEdit="1"/>
          </p:cNvSpPr>
          <p:nvPr>
            <p:ph type="sldImg"/>
          </p:nvPr>
        </p:nvSpPr>
        <p:spPr>
          <a:solidFill>
            <a:srgbClr val="FFFFFF"/>
          </a:solidFill>
          <a:ln/>
        </p:spPr>
      </p:sp>
      <p:sp>
        <p:nvSpPr>
          <p:cNvPr id="312324"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mn-lt"/>
                <a:ea typeface="+mn-ea"/>
                <a:cs typeface="+mn-cs"/>
              </a:rPr>
              <a:t>&lt;Fig-4A.tif&gt;; &lt;Fig-4A-for_rotation.jpg&gt;</a:t>
            </a:r>
          </a:p>
          <a:p>
            <a:r>
              <a:rPr lang="en-US" sz="1200" kern="1200" dirty="0">
                <a:solidFill>
                  <a:schemeClr val="tx1"/>
                </a:solidFill>
                <a:latin typeface="+mn-lt"/>
                <a:ea typeface="+mn-ea"/>
                <a:cs typeface="+mn-cs"/>
              </a:rPr>
              <a:t>[In order to achieve the P1-P2 rotation effect, I had to copy the mid-portion to a separate file, add a white box beneath it to obliterate some text that stuck out the sides, and rotate it in PP]. </a:t>
            </a:r>
          </a:p>
          <a:p>
            <a:r>
              <a:rPr lang="en-US" sz="1200" kern="1200" dirty="0">
                <a:solidFill>
                  <a:schemeClr val="tx1"/>
                </a:solidFill>
                <a:latin typeface="+mn-lt"/>
                <a:ea typeface="+mn-ea"/>
                <a:cs typeface="+mn-cs"/>
              </a:rPr>
              <a:t>	Here is a type of unit cell of protamine-DNA structure, in axial view.  P1 and P2 are linked by disulfide bonds, and there is a DNA tetraplex on either side.  Actually, only DNA duplexes are seen here, not </a:t>
            </a:r>
            <a:r>
              <a:rPr lang="en-US" sz="1200" kern="1200" dirty="0" err="1">
                <a:solidFill>
                  <a:schemeClr val="tx1"/>
                </a:solidFill>
                <a:latin typeface="+mn-lt"/>
                <a:ea typeface="+mn-ea"/>
                <a:cs typeface="+mn-cs"/>
              </a:rPr>
              <a:t>tetraplexes</a:t>
            </a:r>
            <a:r>
              <a:rPr lang="en-US" sz="1200" kern="1200" dirty="0">
                <a:solidFill>
                  <a:schemeClr val="tx1"/>
                </a:solidFill>
                <a:latin typeface="+mn-lt"/>
                <a:ea typeface="+mn-ea"/>
                <a:cs typeface="+mn-cs"/>
              </a:rPr>
              <a:t>, because the </a:t>
            </a:r>
            <a:r>
              <a:rPr lang="en-US" sz="1200" kern="1200" dirty="0" err="1">
                <a:solidFill>
                  <a:schemeClr val="tx1"/>
                </a:solidFill>
                <a:latin typeface="+mn-lt"/>
                <a:ea typeface="+mn-ea"/>
                <a:cs typeface="+mn-cs"/>
              </a:rPr>
              <a:t>tetraplexes</a:t>
            </a:r>
            <a:r>
              <a:rPr lang="en-US" sz="1200" kern="1200" dirty="0">
                <a:solidFill>
                  <a:schemeClr val="tx1"/>
                </a:solidFill>
                <a:latin typeface="+mn-lt"/>
                <a:ea typeface="+mn-ea"/>
                <a:cs typeface="+mn-cs"/>
              </a:rPr>
              <a:t> require adjacent unit cells.  These turn the duplexes into </a:t>
            </a:r>
            <a:r>
              <a:rPr lang="en-US" sz="1200" kern="1200" dirty="0" err="1">
                <a:solidFill>
                  <a:schemeClr val="tx1"/>
                </a:solidFill>
                <a:latin typeface="+mn-lt"/>
                <a:ea typeface="+mn-ea"/>
                <a:cs typeface="+mn-cs"/>
              </a:rPr>
              <a:t>tetraplexes</a:t>
            </a:r>
            <a:r>
              <a:rPr lang="en-US" sz="1200" kern="1200" dirty="0">
                <a:solidFill>
                  <a:schemeClr val="tx1"/>
                </a:solidFill>
                <a:latin typeface="+mn-lt"/>
                <a:ea typeface="+mn-ea"/>
                <a:cs typeface="+mn-cs"/>
              </a:rPr>
              <a:t> by intercalating their base pairs between the base pairs shown here.  This will be demonstrated in a movie, a few slides from now.</a:t>
            </a:r>
          </a:p>
          <a:p>
            <a:r>
              <a:rPr lang="en-US" sz="1200" kern="1200" dirty="0">
                <a:solidFill>
                  <a:schemeClr val="tx1"/>
                </a:solidFill>
                <a:latin typeface="+mn-lt"/>
                <a:ea typeface="+mn-ea"/>
                <a:cs typeface="+mn-cs"/>
              </a:rPr>
              <a:t>	The rotational state of the protamine dimer that is shown in this slide, which is taken from my 2006 publication, could be changed.  A rotation of the protein by 90º [ANIMATION], would alter the structure slightly, because the protamine dimer, as depicted here, is not exactly square.  But with minor changes in bond and dihedral angles, the 90º rotation could be accomplished with almost no significant change to the structure at all.</a:t>
            </a:r>
          </a:p>
          <a:p>
            <a:r>
              <a:rPr lang="en-US" sz="1200" kern="1200" dirty="0">
                <a:solidFill>
                  <a:schemeClr val="tx1"/>
                </a:solidFill>
                <a:latin typeface="+mn-lt"/>
                <a:ea typeface="+mn-ea"/>
                <a:cs typeface="+mn-cs"/>
              </a:rPr>
              <a:t>	I mention this 90º rotational change in the protein only because we shall be carefully considering the rotational states of both the DNA </a:t>
            </a:r>
            <a:r>
              <a:rPr lang="en-US" sz="1200" i="1" kern="1200" dirty="0">
                <a:solidFill>
                  <a:schemeClr val="tx1"/>
                </a:solidFill>
                <a:latin typeface="+mn-lt"/>
                <a:ea typeface="+mn-ea"/>
                <a:cs typeface="+mn-cs"/>
              </a:rPr>
              <a:t>and </a:t>
            </a:r>
            <a:r>
              <a:rPr lang="en-US" sz="1200" kern="1200" dirty="0">
                <a:solidFill>
                  <a:schemeClr val="tx1"/>
                </a:solidFill>
                <a:latin typeface="+mn-lt"/>
                <a:ea typeface="+mn-ea"/>
                <a:cs typeface="+mn-cs"/>
              </a:rPr>
              <a:t>protein in our new histone structure, to be described after the completion of this protamine review.</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F1CC9F-AA14-4573-A703-6E365EF5D16E}" type="datetimeFigureOut">
              <a:rPr lang="en-US" smtClean="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1CC9F-AA14-4573-A703-6E365EF5D16E}" type="datetimeFigureOut">
              <a:rPr lang="en-US" smtClean="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1CC9F-AA14-4573-A703-6E365EF5D16E}" type="datetimeFigureOut">
              <a:rPr lang="en-US" smtClean="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1CC9F-AA14-4573-A703-6E365EF5D16E}" type="datetimeFigureOut">
              <a:rPr lang="en-US" smtClean="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F1CC9F-AA14-4573-A703-6E365EF5D16E}" type="datetimeFigureOut">
              <a:rPr lang="en-US" smtClean="0"/>
              <a:pPr/>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F1CC9F-AA14-4573-A703-6E365EF5D16E}" type="datetimeFigureOut">
              <a:rPr lang="en-US" smtClean="0"/>
              <a:pPr/>
              <a:t>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F1CC9F-AA14-4573-A703-6E365EF5D16E}" type="datetimeFigureOut">
              <a:rPr lang="en-US" smtClean="0"/>
              <a:pPr/>
              <a:t>2/10/2022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F1CC9F-AA14-4573-A703-6E365EF5D16E}" type="datetimeFigureOut">
              <a:rPr lang="en-US" smtClean="0"/>
              <a:pPr/>
              <a:t>2/10/2022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F1CC9F-AA14-4573-A703-6E365EF5D16E}" type="datetimeFigureOut">
              <a:rPr lang="en-US" smtClean="0"/>
              <a:pPr/>
              <a:t>2/10/2022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F1CC9F-AA14-4573-A703-6E365EF5D16E}" type="datetimeFigureOut">
              <a:rPr lang="en-US" smtClean="0"/>
              <a:pPr/>
              <a:t>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F1CC9F-AA14-4573-A703-6E365EF5D16E}" type="datetimeFigureOut">
              <a:rPr lang="en-US" smtClean="0"/>
              <a:pPr/>
              <a:t>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F1CC9F-AA14-4573-A703-6E365EF5D16E}" type="datetimeFigureOut">
              <a:rPr lang="en-US" smtClean="0"/>
              <a:pPr/>
              <a:t>2/10/2022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9E235-9114-437F-ABB3-DB16F8D85EF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hyperlink" Target="http://www.notahelix.com/" TargetMode="External"/></Relationships>
</file>

<file path=ppt/slides/_rels/slide1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10.mp3" TargetMode="External"/><Relationship Id="rId7" Type="http://schemas.openxmlformats.org/officeDocument/2006/relationships/hyperlink" Target="http://dx.doi.org/10.1038/38444" TargetMode="External"/><Relationship Id="rId2" Type="http://schemas.microsoft.com/office/2007/relationships/media" Target="Slide%2010.mp3" TargetMode="External"/><Relationship Id="rId1" Type="http://schemas.openxmlformats.org/officeDocument/2006/relationships/tags" Target="../tags/tag11.xml"/><Relationship Id="rId6" Type="http://schemas.openxmlformats.org/officeDocument/2006/relationships/hyperlink" Target="http://www.ncbi.nlm.nih.gov/entrez/query.fcgi?cmd=Retrieve&amp;db=PubMed&amp;dopt=Abstract&amp;list_uids=9305837" TargetMode="External"/><Relationship Id="rId5" Type="http://schemas.openxmlformats.org/officeDocument/2006/relationships/notesSlide" Target="../notesSlides/notesSlide10.xml"/><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10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audio" Target="Slide%20100.mp3" TargetMode="External"/><Relationship Id="rId7" Type="http://schemas.openxmlformats.org/officeDocument/2006/relationships/slide" Target="slide3.xml"/><Relationship Id="rId2" Type="http://schemas.microsoft.com/office/2007/relationships/media" Target="Slide%20100.mp3" TargetMode="External"/><Relationship Id="rId1" Type="http://schemas.openxmlformats.org/officeDocument/2006/relationships/tags" Target="../tags/tag101.xml"/><Relationship Id="rId6" Type="http://schemas.openxmlformats.org/officeDocument/2006/relationships/image" Target="../media/image150.png"/><Relationship Id="rId5" Type="http://schemas.openxmlformats.org/officeDocument/2006/relationships/notesSlide" Target="../notesSlides/notesSlide100.xml"/><Relationship Id="rId4"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video" Target="beta-length-change.wmv" TargetMode="External"/><Relationship Id="rId7" Type="http://schemas.openxmlformats.org/officeDocument/2006/relationships/notesSlide" Target="../notesSlides/notesSlide101.xml"/><Relationship Id="rId2" Type="http://schemas.microsoft.com/office/2007/relationships/media" Target="beta-length-change.wmv" TargetMode="External"/><Relationship Id="rId1" Type="http://schemas.openxmlformats.org/officeDocument/2006/relationships/tags" Target="../tags/tag102.xml"/><Relationship Id="rId6" Type="http://schemas.openxmlformats.org/officeDocument/2006/relationships/slideLayout" Target="../slideLayouts/slideLayout7.xml"/><Relationship Id="rId5" Type="http://schemas.openxmlformats.org/officeDocument/2006/relationships/audio" Target="Slide%20101.mp3" TargetMode="External"/><Relationship Id="rId10" Type="http://schemas.openxmlformats.org/officeDocument/2006/relationships/image" Target="../media/image182.png"/><Relationship Id="rId4" Type="http://schemas.microsoft.com/office/2007/relationships/media" Target="Slide%20101.mp3" TargetMode="External"/><Relationship Id="rId9" Type="http://schemas.openxmlformats.org/officeDocument/2006/relationships/slide" Target="slide3.xml"/></Relationships>
</file>

<file path=ppt/slides/_rels/slide10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audio" Target="Slide%20102.mp3" TargetMode="External"/><Relationship Id="rId7" Type="http://schemas.openxmlformats.org/officeDocument/2006/relationships/slide" Target="slide3.xml"/><Relationship Id="rId2" Type="http://schemas.microsoft.com/office/2007/relationships/media" Target="Slide%20102.mp3" TargetMode="External"/><Relationship Id="rId1" Type="http://schemas.openxmlformats.org/officeDocument/2006/relationships/tags" Target="../tags/tag103.xml"/><Relationship Id="rId6" Type="http://schemas.openxmlformats.org/officeDocument/2006/relationships/image" Target="../media/image183.png"/><Relationship Id="rId5" Type="http://schemas.openxmlformats.org/officeDocument/2006/relationships/notesSlide" Target="../notesSlides/notesSlide102.xml"/><Relationship Id="rId4"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audio" Target="Slide%20103.mp3" TargetMode="External"/><Relationship Id="rId7" Type="http://schemas.openxmlformats.org/officeDocument/2006/relationships/slide" Target="slide3.xml"/><Relationship Id="rId2" Type="http://schemas.microsoft.com/office/2007/relationships/media" Target="Slide%20103.mp3" TargetMode="External"/><Relationship Id="rId1" Type="http://schemas.openxmlformats.org/officeDocument/2006/relationships/tags" Target="../tags/tag104.xml"/><Relationship Id="rId6" Type="http://schemas.openxmlformats.org/officeDocument/2006/relationships/image" Target="../media/image185.jpeg"/><Relationship Id="rId5" Type="http://schemas.openxmlformats.org/officeDocument/2006/relationships/notesSlide" Target="../notesSlides/notesSlide103.xml"/><Relationship Id="rId4"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video" Target="intercolate.avi" TargetMode="External"/><Relationship Id="rId7" Type="http://schemas.openxmlformats.org/officeDocument/2006/relationships/notesSlide" Target="../notesSlides/notesSlide104.xml"/><Relationship Id="rId2" Type="http://schemas.microsoft.com/office/2007/relationships/media" Target="intercolate.avi" TargetMode="External"/><Relationship Id="rId1" Type="http://schemas.openxmlformats.org/officeDocument/2006/relationships/tags" Target="../tags/tag105.xml"/><Relationship Id="rId6" Type="http://schemas.openxmlformats.org/officeDocument/2006/relationships/slideLayout" Target="../slideLayouts/slideLayout7.xml"/><Relationship Id="rId5" Type="http://schemas.openxmlformats.org/officeDocument/2006/relationships/audio" Target="Slide%20104.mp3" TargetMode="External"/><Relationship Id="rId10" Type="http://schemas.openxmlformats.org/officeDocument/2006/relationships/image" Target="../media/image188.png"/><Relationship Id="rId4" Type="http://schemas.microsoft.com/office/2007/relationships/media" Target="Slide%20104.mp3" TargetMode="External"/><Relationship Id="rId9" Type="http://schemas.openxmlformats.org/officeDocument/2006/relationships/slide" Target="slide3.xml"/></Relationships>
</file>

<file path=ppt/slides/_rels/slide10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audio" Target="Slide%20105.mp3" TargetMode="External"/><Relationship Id="rId7" Type="http://schemas.openxmlformats.org/officeDocument/2006/relationships/slide" Target="slide3.xml"/><Relationship Id="rId2" Type="http://schemas.microsoft.com/office/2007/relationships/media" Target="Slide%20105.mp3" TargetMode="External"/><Relationship Id="rId1" Type="http://schemas.openxmlformats.org/officeDocument/2006/relationships/tags" Target="../tags/tag106.xml"/><Relationship Id="rId6" Type="http://schemas.openxmlformats.org/officeDocument/2006/relationships/image" Target="../media/image189.jpeg"/><Relationship Id="rId5" Type="http://schemas.openxmlformats.org/officeDocument/2006/relationships/notesSlide" Target="../notesSlides/notesSlide105.xml"/><Relationship Id="rId4"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video" Target="complete-FOR-MOVE.avi" TargetMode="External"/><Relationship Id="rId7" Type="http://schemas.openxmlformats.org/officeDocument/2006/relationships/notesSlide" Target="../notesSlides/notesSlide106.xml"/><Relationship Id="rId2" Type="http://schemas.microsoft.com/office/2007/relationships/media" Target="complete-FOR-MOVE.avi" TargetMode="External"/><Relationship Id="rId1" Type="http://schemas.openxmlformats.org/officeDocument/2006/relationships/tags" Target="../tags/tag107.xml"/><Relationship Id="rId6" Type="http://schemas.openxmlformats.org/officeDocument/2006/relationships/slideLayout" Target="../slideLayouts/slideLayout7.xml"/><Relationship Id="rId5" Type="http://schemas.openxmlformats.org/officeDocument/2006/relationships/audio" Target="Slide%20106.mp3" TargetMode="External"/><Relationship Id="rId10" Type="http://schemas.openxmlformats.org/officeDocument/2006/relationships/image" Target="../media/image192.png"/><Relationship Id="rId4" Type="http://schemas.microsoft.com/office/2007/relationships/media" Target="Slide%20106.mp3" TargetMode="External"/><Relationship Id="rId9" Type="http://schemas.openxmlformats.org/officeDocument/2006/relationships/slide" Target="slide3.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108.xml"/><Relationship Id="rId5" Type="http://schemas.openxmlformats.org/officeDocument/2006/relationships/slide" Target="slide3.xml"/><Relationship Id="rId4" Type="http://schemas.openxmlformats.org/officeDocument/2006/relationships/image" Target="../media/image189.jpeg"/></Relationships>
</file>

<file path=ppt/slides/_rels/slide108.xml.rels><?xml version="1.0" encoding="UTF-8" standalone="yes"?>
<Relationships xmlns="http://schemas.openxmlformats.org/package/2006/relationships"><Relationship Id="rId3" Type="http://schemas.openxmlformats.org/officeDocument/2006/relationships/video" Target="rotate_to_top_A.avi" TargetMode="External"/><Relationship Id="rId7" Type="http://schemas.openxmlformats.org/officeDocument/2006/relationships/image" Target="../media/image193.png"/><Relationship Id="rId2" Type="http://schemas.microsoft.com/office/2007/relationships/media" Target="rotate_to_top_A.avi" TargetMode="External"/><Relationship Id="rId1" Type="http://schemas.openxmlformats.org/officeDocument/2006/relationships/tags" Target="../tags/tag109.xml"/><Relationship Id="rId6" Type="http://schemas.openxmlformats.org/officeDocument/2006/relationships/slide" Target="slide3.xml"/><Relationship Id="rId5" Type="http://schemas.openxmlformats.org/officeDocument/2006/relationships/notesSlide" Target="../notesSlides/notesSlide108.xml"/><Relationship Id="rId4"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109.mp3" TargetMode="External"/><Relationship Id="rId7" Type="http://schemas.openxmlformats.org/officeDocument/2006/relationships/notesSlide" Target="../notesSlides/notesSlide109.xml"/><Relationship Id="rId2" Type="http://schemas.microsoft.com/office/2007/relationships/media" Target="Slide%20109.mp3" TargetMode="External"/><Relationship Id="rId1" Type="http://schemas.openxmlformats.org/officeDocument/2006/relationships/tags" Target="../tags/tag110.xml"/><Relationship Id="rId6" Type="http://schemas.openxmlformats.org/officeDocument/2006/relationships/slideLayout" Target="../slideLayouts/slideLayout7.xml"/><Relationship Id="rId5" Type="http://schemas.openxmlformats.org/officeDocument/2006/relationships/video" Target="rotate_to_top_B.avi" TargetMode="External"/><Relationship Id="rId10" Type="http://schemas.openxmlformats.org/officeDocument/2006/relationships/image" Target="../media/image195.png"/><Relationship Id="rId4" Type="http://schemas.microsoft.com/office/2007/relationships/media" Target="rotate_to_top_B.avi" TargetMode="External"/><Relationship Id="rId9" Type="http://schemas.openxmlformats.org/officeDocument/2006/relationships/image" Target="../media/image194.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Slide%2011.mp3" TargetMode="External"/><Relationship Id="rId7" Type="http://schemas.openxmlformats.org/officeDocument/2006/relationships/slide" Target="slide3.xml"/><Relationship Id="rId2" Type="http://schemas.microsoft.com/office/2007/relationships/media" Target="Slide%2011.mp3" TargetMode="Externa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audio" Target="Slide%20110.mp3" TargetMode="External"/><Relationship Id="rId7" Type="http://schemas.openxmlformats.org/officeDocument/2006/relationships/slide" Target="slide3.xml"/><Relationship Id="rId2" Type="http://schemas.microsoft.com/office/2007/relationships/media" Target="Slide%20110.mp3" TargetMode="External"/><Relationship Id="rId1" Type="http://schemas.openxmlformats.org/officeDocument/2006/relationships/tags" Target="../tags/tag111.xml"/><Relationship Id="rId6" Type="http://schemas.openxmlformats.org/officeDocument/2006/relationships/image" Target="../media/image196.jpeg"/><Relationship Id="rId5" Type="http://schemas.openxmlformats.org/officeDocument/2006/relationships/notesSlide" Target="../notesSlides/notesSlide110.xml"/><Relationship Id="rId4"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tags" Target="../tags/tag112.xml"/><Relationship Id="rId5" Type="http://schemas.openxmlformats.org/officeDocument/2006/relationships/slide" Target="slide3.xml"/><Relationship Id="rId4" Type="http://schemas.openxmlformats.org/officeDocument/2006/relationships/image" Target="../media/image197.jpeg"/></Relationships>
</file>

<file path=ppt/slides/_rels/slide112.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audio" Target="Slide%20112.mp3" TargetMode="External"/><Relationship Id="rId7" Type="http://schemas.openxmlformats.org/officeDocument/2006/relationships/slide" Target="slide3.xml"/><Relationship Id="rId2" Type="http://schemas.microsoft.com/office/2007/relationships/media" Target="Slide%20112.mp3" TargetMode="External"/><Relationship Id="rId1" Type="http://schemas.openxmlformats.org/officeDocument/2006/relationships/tags" Target="../tags/tag113.xml"/><Relationship Id="rId6" Type="http://schemas.openxmlformats.org/officeDocument/2006/relationships/image" Target="../media/image197.jpeg"/><Relationship Id="rId5" Type="http://schemas.openxmlformats.org/officeDocument/2006/relationships/notesSlide" Target="../notesSlides/notesSlide112.xml"/><Relationship Id="rId4"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tags" Target="../tags/tag114.xml"/><Relationship Id="rId5" Type="http://schemas.openxmlformats.org/officeDocument/2006/relationships/slide" Target="slide3.xml"/><Relationship Id="rId4" Type="http://schemas.openxmlformats.org/officeDocument/2006/relationships/image" Target="../media/image199.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xml"/><Relationship Id="rId1" Type="http://schemas.openxmlformats.org/officeDocument/2006/relationships/tags" Target="../tags/tag115.xml"/><Relationship Id="rId5" Type="http://schemas.openxmlformats.org/officeDocument/2006/relationships/slide" Target="slide3.xml"/><Relationship Id="rId4" Type="http://schemas.openxmlformats.org/officeDocument/2006/relationships/image" Target="../media/image200.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116.xml"/><Relationship Id="rId5" Type="http://schemas.openxmlformats.org/officeDocument/2006/relationships/slide" Target="slide3.xml"/><Relationship Id="rId4" Type="http://schemas.openxmlformats.org/officeDocument/2006/relationships/image" Target="../media/image201.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117.xml"/><Relationship Id="rId5" Type="http://schemas.openxmlformats.org/officeDocument/2006/relationships/slide" Target="slide3.xml"/><Relationship Id="rId4" Type="http://schemas.openxmlformats.org/officeDocument/2006/relationships/image" Target="../media/image202.jpeg"/></Relationships>
</file>

<file path=ppt/slides/_rels/slide117.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audio" Target="Slide%20117.mp3" TargetMode="External"/><Relationship Id="rId7" Type="http://schemas.openxmlformats.org/officeDocument/2006/relationships/slide" Target="slide3.xml"/><Relationship Id="rId2" Type="http://schemas.microsoft.com/office/2007/relationships/media" Target="Slide%20117.mp3" TargetMode="External"/><Relationship Id="rId1" Type="http://schemas.openxmlformats.org/officeDocument/2006/relationships/tags" Target="../tags/tag118.xml"/><Relationship Id="rId6" Type="http://schemas.openxmlformats.org/officeDocument/2006/relationships/image" Target="../media/image203.jpeg"/><Relationship Id="rId5" Type="http://schemas.openxmlformats.org/officeDocument/2006/relationships/notesSlide" Target="../notesSlides/notesSlide117.xml"/><Relationship Id="rId4"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tags" Target="../tags/tag119.xml"/><Relationship Id="rId5" Type="http://schemas.openxmlformats.org/officeDocument/2006/relationships/slide" Target="slide3.xml"/><Relationship Id="rId4" Type="http://schemas.openxmlformats.org/officeDocument/2006/relationships/image" Target="../media/image205.jpe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7.xml"/><Relationship Id="rId1" Type="http://schemas.openxmlformats.org/officeDocument/2006/relationships/tags" Target="../tags/tag120.xml"/><Relationship Id="rId5" Type="http://schemas.openxmlformats.org/officeDocument/2006/relationships/slide" Target="slide3.xml"/><Relationship Id="rId4" Type="http://schemas.openxmlformats.org/officeDocument/2006/relationships/image" Target="../media/image206.jpeg"/></Relationships>
</file>

<file path=ppt/slides/_rels/slide12.xml.rels><?xml version="1.0" encoding="UTF-8" standalone="yes"?>
<Relationships xmlns="http://schemas.openxmlformats.org/package/2006/relationships"><Relationship Id="rId8" Type="http://schemas.openxmlformats.org/officeDocument/2006/relationships/hyperlink" Target="http://www.rcsb.org/pdb/explore/explore.do?pdbId=1AOI" TargetMode="External"/><Relationship Id="rId3" Type="http://schemas.openxmlformats.org/officeDocument/2006/relationships/audio" Target="Slide%2012.mp3" TargetMode="External"/><Relationship Id="rId7" Type="http://schemas.openxmlformats.org/officeDocument/2006/relationships/slide" Target="slide3.xml"/><Relationship Id="rId2" Type="http://schemas.microsoft.com/office/2007/relationships/media" Target="Slide%2012.mp3" TargetMode="Externa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notesSlide" Target="../notesSlides/notesSlide12.xml"/><Relationship Id="rId4" Type="http://schemas.openxmlformats.org/officeDocument/2006/relationships/slideLayout" Target="../slideLayouts/slideLayout7.xml"/><Relationship Id="rId9"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7.xml"/><Relationship Id="rId1" Type="http://schemas.openxmlformats.org/officeDocument/2006/relationships/tags" Target="../tags/tag121.xml"/><Relationship Id="rId5" Type="http://schemas.openxmlformats.org/officeDocument/2006/relationships/slide" Target="slide3.xml"/><Relationship Id="rId4" Type="http://schemas.openxmlformats.org/officeDocument/2006/relationships/image" Target="../media/image207.jpeg"/></Relationships>
</file>

<file path=ppt/slides/_rels/slide12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audio" Target="Slide%20121.mp3" TargetMode="External"/><Relationship Id="rId7" Type="http://schemas.openxmlformats.org/officeDocument/2006/relationships/slide" Target="slide3.xml"/><Relationship Id="rId2" Type="http://schemas.microsoft.com/office/2007/relationships/media" Target="Slide%20121.mp3" TargetMode="External"/><Relationship Id="rId1" Type="http://schemas.openxmlformats.org/officeDocument/2006/relationships/tags" Target="../tags/tag122.xml"/><Relationship Id="rId6" Type="http://schemas.openxmlformats.org/officeDocument/2006/relationships/image" Target="../media/image208.jpeg"/><Relationship Id="rId5" Type="http://schemas.openxmlformats.org/officeDocument/2006/relationships/notesSlide" Target="../notesSlides/notesSlide121.xml"/><Relationship Id="rId4"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122.mp3" TargetMode="External"/><Relationship Id="rId7" Type="http://schemas.openxmlformats.org/officeDocument/2006/relationships/image" Target="../media/image211.jpeg"/><Relationship Id="rId2" Type="http://schemas.microsoft.com/office/2007/relationships/media" Target="Slide%20122.mp3" TargetMode="External"/><Relationship Id="rId1" Type="http://schemas.openxmlformats.org/officeDocument/2006/relationships/tags" Target="../tags/tag123.xml"/><Relationship Id="rId6" Type="http://schemas.openxmlformats.org/officeDocument/2006/relationships/image" Target="../media/image210.jpeg"/><Relationship Id="rId5" Type="http://schemas.openxmlformats.org/officeDocument/2006/relationships/notesSlide" Target="../notesSlides/notesSlide122.xml"/><Relationship Id="rId4" Type="http://schemas.openxmlformats.org/officeDocument/2006/relationships/slideLayout" Target="../slideLayouts/slideLayout7.xml"/><Relationship Id="rId9" Type="http://schemas.openxmlformats.org/officeDocument/2006/relationships/image" Target="../media/image212.png"/></Relationships>
</file>

<file path=ppt/slides/_rels/slide123.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video" Target="LARGE-move.avi" TargetMode="External"/><Relationship Id="rId7" Type="http://schemas.openxmlformats.org/officeDocument/2006/relationships/notesSlide" Target="../notesSlides/notesSlide123.xml"/><Relationship Id="rId2" Type="http://schemas.microsoft.com/office/2007/relationships/media" Target="LARGE-move.avi" TargetMode="External"/><Relationship Id="rId1" Type="http://schemas.openxmlformats.org/officeDocument/2006/relationships/tags" Target="../tags/tag124.xml"/><Relationship Id="rId6" Type="http://schemas.openxmlformats.org/officeDocument/2006/relationships/slideLayout" Target="../slideLayouts/slideLayout7.xml"/><Relationship Id="rId5" Type="http://schemas.openxmlformats.org/officeDocument/2006/relationships/audio" Target="Slide%20123.mp3" TargetMode="External"/><Relationship Id="rId10" Type="http://schemas.openxmlformats.org/officeDocument/2006/relationships/image" Target="../media/image119.png"/><Relationship Id="rId4" Type="http://schemas.microsoft.com/office/2007/relationships/media" Target="Slide%20123.mp3" TargetMode="External"/><Relationship Id="rId9" Type="http://schemas.openxmlformats.org/officeDocument/2006/relationships/slide" Target="slide3.xml"/></Relationships>
</file>

<file path=ppt/slides/_rels/slide124.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audio" Target="Slide%20124.mp3" TargetMode="External"/><Relationship Id="rId7" Type="http://schemas.openxmlformats.org/officeDocument/2006/relationships/slide" Target="slide3.xml"/><Relationship Id="rId2" Type="http://schemas.microsoft.com/office/2007/relationships/media" Target="Slide%20124.mp3" TargetMode="External"/><Relationship Id="rId1" Type="http://schemas.openxmlformats.org/officeDocument/2006/relationships/tags" Target="../tags/tag125.xml"/><Relationship Id="rId6" Type="http://schemas.openxmlformats.org/officeDocument/2006/relationships/image" Target="../media/image214.jpeg"/><Relationship Id="rId5" Type="http://schemas.openxmlformats.org/officeDocument/2006/relationships/notesSlide" Target="../notesSlides/notesSlide124.xml"/><Relationship Id="rId4"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Slide%20125.mp3" TargetMode="External"/><Relationship Id="rId7" Type="http://schemas.openxmlformats.org/officeDocument/2006/relationships/slide" Target="slide3.xml"/><Relationship Id="rId2" Type="http://schemas.microsoft.com/office/2007/relationships/media" Target="Slide%20125.mp3" TargetMode="External"/><Relationship Id="rId1" Type="http://schemas.openxmlformats.org/officeDocument/2006/relationships/tags" Target="../tags/tag126.xml"/><Relationship Id="rId6" Type="http://schemas.openxmlformats.org/officeDocument/2006/relationships/image" Target="../media/image216.jpeg"/><Relationship Id="rId5" Type="http://schemas.openxmlformats.org/officeDocument/2006/relationships/notesSlide" Target="../notesSlides/notesSlide125.xml"/><Relationship Id="rId4"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audio" Target="Slide%20126.mp3" TargetMode="External"/><Relationship Id="rId7" Type="http://schemas.openxmlformats.org/officeDocument/2006/relationships/slide" Target="slide3.xml"/><Relationship Id="rId2" Type="http://schemas.microsoft.com/office/2007/relationships/media" Target="Slide%20126.mp3" TargetMode="External"/><Relationship Id="rId1" Type="http://schemas.openxmlformats.org/officeDocument/2006/relationships/tags" Target="../tags/tag127.xml"/><Relationship Id="rId6" Type="http://schemas.openxmlformats.org/officeDocument/2006/relationships/image" Target="../media/image217.jpeg"/><Relationship Id="rId5" Type="http://schemas.openxmlformats.org/officeDocument/2006/relationships/notesSlide" Target="../notesSlides/notesSlide126.xml"/><Relationship Id="rId4"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audio" Target="Slide%20127.mp3" TargetMode="External"/><Relationship Id="rId7" Type="http://schemas.openxmlformats.org/officeDocument/2006/relationships/slide" Target="slide3.xml"/><Relationship Id="rId2" Type="http://schemas.microsoft.com/office/2007/relationships/media" Target="Slide%20127.mp3" TargetMode="External"/><Relationship Id="rId1" Type="http://schemas.openxmlformats.org/officeDocument/2006/relationships/tags" Target="../tags/tag128.xml"/><Relationship Id="rId6" Type="http://schemas.openxmlformats.org/officeDocument/2006/relationships/image" Target="../media/image217.jpeg"/><Relationship Id="rId5" Type="http://schemas.openxmlformats.org/officeDocument/2006/relationships/notesSlide" Target="../notesSlides/notesSlide127.xml"/><Relationship Id="rId4"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8" Type="http://schemas.openxmlformats.org/officeDocument/2006/relationships/oleObject" Target="../embeddings/oleObject1.bin"/><Relationship Id="rId3" Type="http://schemas.microsoft.com/office/2007/relationships/media" Target="Slide%20128.mp3" TargetMode="External"/><Relationship Id="rId7" Type="http://schemas.openxmlformats.org/officeDocument/2006/relationships/image" Target="../media/image217.jpeg"/><Relationship Id="rId2" Type="http://schemas.openxmlformats.org/officeDocument/2006/relationships/tags" Target="../tags/tag129.xml"/><Relationship Id="rId1" Type="http://schemas.openxmlformats.org/officeDocument/2006/relationships/vmlDrawing" Target="../drawings/vmlDrawing1.vml"/><Relationship Id="rId6" Type="http://schemas.openxmlformats.org/officeDocument/2006/relationships/notesSlide" Target="../notesSlides/notesSlide128.xml"/><Relationship Id="rId11" Type="http://schemas.openxmlformats.org/officeDocument/2006/relationships/image" Target="../media/image221.png"/><Relationship Id="rId5" Type="http://schemas.openxmlformats.org/officeDocument/2006/relationships/slideLayout" Target="../slideLayouts/slideLayout7.xml"/><Relationship Id="rId10" Type="http://schemas.openxmlformats.org/officeDocument/2006/relationships/slide" Target="slide3.xml"/><Relationship Id="rId4" Type="http://schemas.openxmlformats.org/officeDocument/2006/relationships/audio" Target="Slide%20128.mp3" TargetMode="External"/><Relationship Id="rId9" Type="http://schemas.openxmlformats.org/officeDocument/2006/relationships/image" Target="../media/image220.wmf"/></Relationships>
</file>

<file path=ppt/slides/_rels/slide12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129.mp3" TargetMode="External"/><Relationship Id="rId7" Type="http://schemas.openxmlformats.org/officeDocument/2006/relationships/hyperlink" Target="http://www.uhmc.sunysb.edu/urology/male_infertility/SEMEN_ANALYSIS.html" TargetMode="External"/><Relationship Id="rId2" Type="http://schemas.microsoft.com/office/2007/relationships/media" Target="Slide%20129.mp3" TargetMode="External"/><Relationship Id="rId1" Type="http://schemas.openxmlformats.org/officeDocument/2006/relationships/tags" Target="../tags/tag130.xml"/><Relationship Id="rId6" Type="http://schemas.openxmlformats.org/officeDocument/2006/relationships/image" Target="../media/image222.jpeg"/><Relationship Id="rId5" Type="http://schemas.openxmlformats.org/officeDocument/2006/relationships/notesSlide" Target="../notesSlides/notesSlide129.xml"/><Relationship Id="rId4" Type="http://schemas.openxmlformats.org/officeDocument/2006/relationships/slideLayout" Target="../slideLayouts/slideLayout7.xml"/><Relationship Id="rId9" Type="http://schemas.openxmlformats.org/officeDocument/2006/relationships/image" Target="../media/image223.png"/></Relationships>
</file>

<file path=ppt/slides/_rels/slide13.xml.rels><?xml version="1.0" encoding="UTF-8" standalone="yes"?>
<Relationships xmlns="http://schemas.openxmlformats.org/package/2006/relationships"><Relationship Id="rId3" Type="http://schemas.openxmlformats.org/officeDocument/2006/relationships/audio" Target="Slide%2013.mp3" TargetMode="External"/><Relationship Id="rId7" Type="http://schemas.openxmlformats.org/officeDocument/2006/relationships/image" Target="../media/image15.png"/><Relationship Id="rId2" Type="http://schemas.microsoft.com/office/2007/relationships/media" Target="Slide%2013.mp3" TargetMode="External"/><Relationship Id="rId1" Type="http://schemas.openxmlformats.org/officeDocument/2006/relationships/tags" Target="../tags/tag14.xml"/><Relationship Id="rId6" Type="http://schemas.openxmlformats.org/officeDocument/2006/relationships/slide" Target="slide3.xml"/><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130.mp3" TargetMode="External"/><Relationship Id="rId7" Type="http://schemas.openxmlformats.org/officeDocument/2006/relationships/image" Target="../media/image225.jpeg"/><Relationship Id="rId2" Type="http://schemas.microsoft.com/office/2007/relationships/media" Target="Slide%20130.mp3" TargetMode="External"/><Relationship Id="rId1" Type="http://schemas.openxmlformats.org/officeDocument/2006/relationships/tags" Target="../tags/tag131.xml"/><Relationship Id="rId6" Type="http://schemas.openxmlformats.org/officeDocument/2006/relationships/image" Target="../media/image224.jpeg"/><Relationship Id="rId5" Type="http://schemas.openxmlformats.org/officeDocument/2006/relationships/notesSlide" Target="../notesSlides/notesSlide130.xml"/><Relationship Id="rId4" Type="http://schemas.openxmlformats.org/officeDocument/2006/relationships/slideLayout" Target="../slideLayouts/slideLayout7.xml"/><Relationship Id="rId9" Type="http://schemas.openxmlformats.org/officeDocument/2006/relationships/image" Target="../media/image226.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6.xml"/><Relationship Id="rId1" Type="http://schemas.openxmlformats.org/officeDocument/2006/relationships/tags" Target="../tags/tag132.xml"/><Relationship Id="rId4" Type="http://schemas.openxmlformats.org/officeDocument/2006/relationships/slide" Target="slide3.xml"/></Relationships>
</file>

<file path=ppt/slides/_rels/slide132.xml.rels><?xml version="1.0" encoding="UTF-8" standalone="yes"?>
<Relationships xmlns="http://schemas.openxmlformats.org/package/2006/relationships"><Relationship Id="rId3" Type="http://schemas.openxmlformats.org/officeDocument/2006/relationships/audio" Target="Slide%20132.mp3" TargetMode="External"/><Relationship Id="rId7" Type="http://schemas.openxmlformats.org/officeDocument/2006/relationships/image" Target="../media/image227.png"/><Relationship Id="rId2" Type="http://schemas.microsoft.com/office/2007/relationships/media" Target="Slide%20132.mp3" TargetMode="External"/><Relationship Id="rId1" Type="http://schemas.openxmlformats.org/officeDocument/2006/relationships/tags" Target="../tags/tag133.xml"/><Relationship Id="rId6" Type="http://schemas.openxmlformats.org/officeDocument/2006/relationships/slide" Target="slide3.xml"/><Relationship Id="rId5" Type="http://schemas.openxmlformats.org/officeDocument/2006/relationships/notesSlide" Target="../notesSlides/notesSlide132.xml"/><Relationship Id="rId4"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audio" Target="Slide%20133.mp3" TargetMode="External"/><Relationship Id="rId7" Type="http://schemas.openxmlformats.org/officeDocument/2006/relationships/image" Target="../media/image228.png"/><Relationship Id="rId2" Type="http://schemas.microsoft.com/office/2007/relationships/media" Target="Slide%20133.mp3" TargetMode="External"/><Relationship Id="rId1" Type="http://schemas.openxmlformats.org/officeDocument/2006/relationships/tags" Target="../tags/tag134.xml"/><Relationship Id="rId6" Type="http://schemas.openxmlformats.org/officeDocument/2006/relationships/slide" Target="slide3.xml"/><Relationship Id="rId5" Type="http://schemas.openxmlformats.org/officeDocument/2006/relationships/notesSlide" Target="../notesSlides/notesSlide133.xml"/><Relationship Id="rId4"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audio" Target="Slide%20134.mp3" TargetMode="External"/><Relationship Id="rId7" Type="http://schemas.openxmlformats.org/officeDocument/2006/relationships/image" Target="../media/image229.png"/><Relationship Id="rId2" Type="http://schemas.microsoft.com/office/2007/relationships/media" Target="Slide%20134.mp3" TargetMode="External"/><Relationship Id="rId1" Type="http://schemas.openxmlformats.org/officeDocument/2006/relationships/tags" Target="../tags/tag135.xml"/><Relationship Id="rId6" Type="http://schemas.openxmlformats.org/officeDocument/2006/relationships/slide" Target="slide3.xml"/><Relationship Id="rId5" Type="http://schemas.openxmlformats.org/officeDocument/2006/relationships/notesSlide" Target="../notesSlides/notesSlide134.xml"/><Relationship Id="rId4"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audio" Target="Slide%20135.mp3" TargetMode="External"/><Relationship Id="rId7" Type="http://schemas.openxmlformats.org/officeDocument/2006/relationships/image" Target="../media/image230.png"/><Relationship Id="rId2" Type="http://schemas.microsoft.com/office/2007/relationships/media" Target="Slide%20135.mp3" TargetMode="External"/><Relationship Id="rId1" Type="http://schemas.openxmlformats.org/officeDocument/2006/relationships/tags" Target="../tags/tag136.xml"/><Relationship Id="rId6" Type="http://schemas.openxmlformats.org/officeDocument/2006/relationships/slide" Target="slide3.xml"/><Relationship Id="rId5" Type="http://schemas.openxmlformats.org/officeDocument/2006/relationships/notesSlide" Target="../notesSlides/notesSlide135.xml"/><Relationship Id="rId4"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7.xml"/><Relationship Id="rId1" Type="http://schemas.openxmlformats.org/officeDocument/2006/relationships/tags" Target="../tags/tag137.xml"/><Relationship Id="rId4" Type="http://schemas.openxmlformats.org/officeDocument/2006/relationships/slide" Target="slide3.xml"/></Relationships>
</file>

<file path=ppt/slides/_rels/slide137.xml.rels><?xml version="1.0" encoding="UTF-8" standalone="yes"?>
<Relationships xmlns="http://schemas.openxmlformats.org/package/2006/relationships"><Relationship Id="rId3" Type="http://schemas.openxmlformats.org/officeDocument/2006/relationships/audio" Target="Slide%20137.mp3" TargetMode="External"/><Relationship Id="rId7" Type="http://schemas.openxmlformats.org/officeDocument/2006/relationships/image" Target="../media/image231.png"/><Relationship Id="rId2" Type="http://schemas.microsoft.com/office/2007/relationships/media" Target="Slide%20137.mp3" TargetMode="External"/><Relationship Id="rId1" Type="http://schemas.openxmlformats.org/officeDocument/2006/relationships/tags" Target="../tags/tag138.xml"/><Relationship Id="rId6" Type="http://schemas.openxmlformats.org/officeDocument/2006/relationships/slide" Target="slide3.xml"/><Relationship Id="rId5" Type="http://schemas.openxmlformats.org/officeDocument/2006/relationships/notesSlide" Target="../notesSlides/notesSlide137.xml"/><Relationship Id="rId4"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audio" Target="Slide%20138.mp3" TargetMode="External"/><Relationship Id="rId7" Type="http://schemas.openxmlformats.org/officeDocument/2006/relationships/image" Target="../media/image232.png"/><Relationship Id="rId2" Type="http://schemas.microsoft.com/office/2007/relationships/media" Target="Slide%20138.mp3" TargetMode="External"/><Relationship Id="rId1" Type="http://schemas.openxmlformats.org/officeDocument/2006/relationships/tags" Target="../tags/tag139.xml"/><Relationship Id="rId6" Type="http://schemas.openxmlformats.org/officeDocument/2006/relationships/slide" Target="slide3.xml"/><Relationship Id="rId5" Type="http://schemas.openxmlformats.org/officeDocument/2006/relationships/notesSlide" Target="../notesSlides/notesSlide138.xml"/><Relationship Id="rId4"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7.xml"/><Relationship Id="rId1" Type="http://schemas.openxmlformats.org/officeDocument/2006/relationships/tags" Target="../tags/tag140.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14.mp3" TargetMode="External"/><Relationship Id="rId7" Type="http://schemas.openxmlformats.org/officeDocument/2006/relationships/image" Target="../media/image17.png"/><Relationship Id="rId2" Type="http://schemas.microsoft.com/office/2007/relationships/media" Target="Slide%2014.mp3" TargetMode="Externa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notesSlide" Target="../notesSlides/notesSlide14.xml"/><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audio" Target="Slide%20140.mp3" TargetMode="External"/><Relationship Id="rId7" Type="http://schemas.openxmlformats.org/officeDocument/2006/relationships/image" Target="../media/image233.png"/><Relationship Id="rId2" Type="http://schemas.microsoft.com/office/2007/relationships/media" Target="Slide%20140.mp3" TargetMode="External"/><Relationship Id="rId1" Type="http://schemas.openxmlformats.org/officeDocument/2006/relationships/tags" Target="../tags/tag141.xml"/><Relationship Id="rId6" Type="http://schemas.openxmlformats.org/officeDocument/2006/relationships/slide" Target="slide3.xml"/><Relationship Id="rId5" Type="http://schemas.openxmlformats.org/officeDocument/2006/relationships/notesSlide" Target="../notesSlides/notesSlide140.xml"/><Relationship Id="rId4"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Slide%20141.mp3" TargetMode="External"/><Relationship Id="rId7" Type="http://schemas.openxmlformats.org/officeDocument/2006/relationships/image" Target="../media/image234.png"/><Relationship Id="rId2" Type="http://schemas.microsoft.com/office/2007/relationships/media" Target="Slide%20141.mp3" TargetMode="External"/><Relationship Id="rId1" Type="http://schemas.openxmlformats.org/officeDocument/2006/relationships/tags" Target="../tags/tag142.xml"/><Relationship Id="rId6" Type="http://schemas.openxmlformats.org/officeDocument/2006/relationships/slide" Target="slide3.xml"/><Relationship Id="rId5" Type="http://schemas.openxmlformats.org/officeDocument/2006/relationships/notesSlide" Target="../notesSlides/notesSlide141.xml"/><Relationship Id="rId4" Type="http://schemas.openxmlformats.org/officeDocument/2006/relationships/slideLayout" Target="../slideLayouts/slideLayout7.xml"/><Relationship Id="rId9" Type="http://schemas.openxmlformats.org/officeDocument/2006/relationships/image" Target="../media/image150.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6.xml"/><Relationship Id="rId1" Type="http://schemas.openxmlformats.org/officeDocument/2006/relationships/tags" Target="../tags/tag143.xml"/><Relationship Id="rId4" Type="http://schemas.openxmlformats.org/officeDocument/2006/relationships/slide" Target="slide3.xml"/></Relationships>
</file>

<file path=ppt/slides/_rels/slide143.xml.rels><?xml version="1.0" encoding="UTF-8" standalone="yes"?>
<Relationships xmlns="http://schemas.openxmlformats.org/package/2006/relationships"><Relationship Id="rId3" Type="http://schemas.openxmlformats.org/officeDocument/2006/relationships/audio" Target="Slide%20143.mp3" TargetMode="External"/><Relationship Id="rId7" Type="http://schemas.openxmlformats.org/officeDocument/2006/relationships/image" Target="../media/image119.png"/><Relationship Id="rId2" Type="http://schemas.microsoft.com/office/2007/relationships/media" Target="Slide%20143.mp3" TargetMode="External"/><Relationship Id="rId1" Type="http://schemas.openxmlformats.org/officeDocument/2006/relationships/tags" Target="../tags/tag144.xml"/><Relationship Id="rId6" Type="http://schemas.openxmlformats.org/officeDocument/2006/relationships/slide" Target="slide3.xml"/><Relationship Id="rId5" Type="http://schemas.openxmlformats.org/officeDocument/2006/relationships/notesSlide" Target="../notesSlides/notesSlide143.xml"/><Relationship Id="rId4"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8" Type="http://schemas.openxmlformats.org/officeDocument/2006/relationships/image" Target="../media/image237.jpeg"/><Relationship Id="rId3" Type="http://schemas.openxmlformats.org/officeDocument/2006/relationships/audio" Target="Slide%20144.mp3" TargetMode="External"/><Relationship Id="rId7" Type="http://schemas.openxmlformats.org/officeDocument/2006/relationships/image" Target="../media/image236.jpeg"/><Relationship Id="rId2" Type="http://schemas.microsoft.com/office/2007/relationships/media" Target="Slide%20144.mp3" TargetMode="External"/><Relationship Id="rId1" Type="http://schemas.openxmlformats.org/officeDocument/2006/relationships/tags" Target="../tags/tag145.xml"/><Relationship Id="rId6" Type="http://schemas.openxmlformats.org/officeDocument/2006/relationships/image" Target="../media/image235.jpeg"/><Relationship Id="rId5" Type="http://schemas.openxmlformats.org/officeDocument/2006/relationships/notesSlide" Target="../notesSlides/notesSlide144.xml"/><Relationship Id="rId10" Type="http://schemas.openxmlformats.org/officeDocument/2006/relationships/image" Target="../media/image119.png"/><Relationship Id="rId4" Type="http://schemas.openxmlformats.org/officeDocument/2006/relationships/slideLayout" Target="../slideLayouts/slideLayout7.xml"/><Relationship Id="rId9" Type="http://schemas.openxmlformats.org/officeDocument/2006/relationships/slide" Target="slide3.xml"/></Relationships>
</file>

<file path=ppt/slides/_rels/slide145.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audio" Target="Slide%20145.mp3" TargetMode="External"/><Relationship Id="rId7" Type="http://schemas.openxmlformats.org/officeDocument/2006/relationships/slide" Target="slide3.xml"/><Relationship Id="rId2" Type="http://schemas.microsoft.com/office/2007/relationships/media" Target="Slide%20145.mp3" TargetMode="External"/><Relationship Id="rId1" Type="http://schemas.openxmlformats.org/officeDocument/2006/relationships/tags" Target="../tags/tag146.xml"/><Relationship Id="rId6" Type="http://schemas.openxmlformats.org/officeDocument/2006/relationships/image" Target="../media/image171.png"/><Relationship Id="rId5" Type="http://schemas.openxmlformats.org/officeDocument/2006/relationships/notesSlide" Target="../notesSlides/notesSlide145.xml"/><Relationship Id="rId4"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audio" Target="Slide%20146.mp3" TargetMode="External"/><Relationship Id="rId7" Type="http://schemas.openxmlformats.org/officeDocument/2006/relationships/image" Target="../media/image239.jpeg"/><Relationship Id="rId2" Type="http://schemas.microsoft.com/office/2007/relationships/media" Target="Slide%20146.mp3" TargetMode="External"/><Relationship Id="rId1" Type="http://schemas.openxmlformats.org/officeDocument/2006/relationships/tags" Target="../tags/tag147.xml"/><Relationship Id="rId6" Type="http://schemas.openxmlformats.org/officeDocument/2006/relationships/slide" Target="slide3.xml"/><Relationship Id="rId5" Type="http://schemas.openxmlformats.org/officeDocument/2006/relationships/notesSlide" Target="../notesSlides/notesSlide146.xml"/><Relationship Id="rId4"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audio" Target="Slide%20147.mp3" TargetMode="External"/><Relationship Id="rId7" Type="http://schemas.openxmlformats.org/officeDocument/2006/relationships/slide" Target="slide3.xml"/><Relationship Id="rId2" Type="http://schemas.microsoft.com/office/2007/relationships/media" Target="Slide%20147.mp3" TargetMode="External"/><Relationship Id="rId1" Type="http://schemas.openxmlformats.org/officeDocument/2006/relationships/tags" Target="../tags/tag148.xml"/><Relationship Id="rId6" Type="http://schemas.openxmlformats.org/officeDocument/2006/relationships/image" Target="../media/image241.jpeg"/><Relationship Id="rId5" Type="http://schemas.openxmlformats.org/officeDocument/2006/relationships/notesSlide" Target="../notesSlides/notesSlide147.xml"/><Relationship Id="rId4"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8" Type="http://schemas.openxmlformats.org/officeDocument/2006/relationships/image" Target="../media/image244.jpeg"/><Relationship Id="rId13" Type="http://schemas.openxmlformats.org/officeDocument/2006/relationships/slide" Target="slide3.xml"/><Relationship Id="rId3" Type="http://schemas.openxmlformats.org/officeDocument/2006/relationships/audio" Target="Slide%20148.mp3" TargetMode="External"/><Relationship Id="rId7" Type="http://schemas.openxmlformats.org/officeDocument/2006/relationships/image" Target="../media/image243.jpeg"/><Relationship Id="rId12" Type="http://schemas.openxmlformats.org/officeDocument/2006/relationships/image" Target="../media/image248.jpeg"/><Relationship Id="rId2" Type="http://schemas.microsoft.com/office/2007/relationships/media" Target="Slide%20148.mp3" TargetMode="External"/><Relationship Id="rId1" Type="http://schemas.openxmlformats.org/officeDocument/2006/relationships/tags" Target="../tags/tag149.xml"/><Relationship Id="rId6" Type="http://schemas.openxmlformats.org/officeDocument/2006/relationships/image" Target="../media/image241.jpeg"/><Relationship Id="rId11" Type="http://schemas.openxmlformats.org/officeDocument/2006/relationships/image" Target="../media/image247.jpeg"/><Relationship Id="rId5" Type="http://schemas.openxmlformats.org/officeDocument/2006/relationships/notesSlide" Target="../notesSlides/notesSlide148.xml"/><Relationship Id="rId10" Type="http://schemas.openxmlformats.org/officeDocument/2006/relationships/image" Target="../media/image246.jpeg"/><Relationship Id="rId4" Type="http://schemas.openxmlformats.org/officeDocument/2006/relationships/slideLayout" Target="../slideLayouts/slideLayout7.xml"/><Relationship Id="rId9" Type="http://schemas.openxmlformats.org/officeDocument/2006/relationships/image" Target="../media/image245.jpeg"/><Relationship Id="rId14" Type="http://schemas.openxmlformats.org/officeDocument/2006/relationships/image" Target="../media/image249.png"/></Relationships>
</file>

<file path=ppt/slides/_rels/slide14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Slide%20149.mp3" TargetMode="External"/><Relationship Id="rId7" Type="http://schemas.openxmlformats.org/officeDocument/2006/relationships/slide" Target="slide3.xml"/><Relationship Id="rId2" Type="http://schemas.microsoft.com/office/2007/relationships/media" Target="Slide%20149.mp3" TargetMode="External"/><Relationship Id="rId1" Type="http://schemas.openxmlformats.org/officeDocument/2006/relationships/tags" Target="../tags/tag150.xml"/><Relationship Id="rId6" Type="http://schemas.openxmlformats.org/officeDocument/2006/relationships/image" Target="../media/image241.jpeg"/><Relationship Id="rId5" Type="http://schemas.openxmlformats.org/officeDocument/2006/relationships/notesSlide" Target="../notesSlides/notesSlide149.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Slide%2015.mp3" TargetMode="External"/><Relationship Id="rId7" Type="http://schemas.openxmlformats.org/officeDocument/2006/relationships/image" Target="../media/image19.png"/><Relationship Id="rId2" Type="http://schemas.microsoft.com/office/2007/relationships/media" Target="Slide%2015.mp3" TargetMode="External"/><Relationship Id="rId1" Type="http://schemas.openxmlformats.org/officeDocument/2006/relationships/tags" Target="../tags/tag16.xml"/><Relationship Id="rId6" Type="http://schemas.openxmlformats.org/officeDocument/2006/relationships/slide" Target="slide3.xml"/><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6.xml"/><Relationship Id="rId1" Type="http://schemas.openxmlformats.org/officeDocument/2006/relationships/tags" Target="../tags/tag151.xml"/><Relationship Id="rId4" Type="http://schemas.openxmlformats.org/officeDocument/2006/relationships/slide" Target="slide3.xml"/></Relationships>
</file>

<file path=ppt/slides/_rels/slide151.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audio" Target="Slide%20151.mp3" TargetMode="External"/><Relationship Id="rId7" Type="http://schemas.openxmlformats.org/officeDocument/2006/relationships/slide" Target="slide3.xml"/><Relationship Id="rId2" Type="http://schemas.microsoft.com/office/2007/relationships/media" Target="Slide%20151.mp3" TargetMode="External"/><Relationship Id="rId1" Type="http://schemas.openxmlformats.org/officeDocument/2006/relationships/tags" Target="../tags/tag152.xml"/><Relationship Id="rId6" Type="http://schemas.openxmlformats.org/officeDocument/2006/relationships/image" Target="../media/image241.jpeg"/><Relationship Id="rId5" Type="http://schemas.openxmlformats.org/officeDocument/2006/relationships/notesSlide" Target="../notesSlides/notesSlide151.xml"/><Relationship Id="rId4"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audio" Target="Slide%20152.mp3" TargetMode="External"/><Relationship Id="rId7" Type="http://schemas.openxmlformats.org/officeDocument/2006/relationships/slide" Target="slide3.xml"/><Relationship Id="rId2" Type="http://schemas.microsoft.com/office/2007/relationships/media" Target="Slide%20152.mp3" TargetMode="External"/><Relationship Id="rId1" Type="http://schemas.openxmlformats.org/officeDocument/2006/relationships/tags" Target="../tags/tag153.xml"/><Relationship Id="rId6" Type="http://schemas.openxmlformats.org/officeDocument/2006/relationships/image" Target="../media/image241.jpeg"/><Relationship Id="rId5" Type="http://schemas.openxmlformats.org/officeDocument/2006/relationships/notesSlide" Target="../notesSlides/notesSlide152.xml"/><Relationship Id="rId4"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audio" Target="Slide%20153.mp3" TargetMode="External"/><Relationship Id="rId7" Type="http://schemas.openxmlformats.org/officeDocument/2006/relationships/image" Target="../media/image252.png"/><Relationship Id="rId2" Type="http://schemas.microsoft.com/office/2007/relationships/media" Target="Slide%20153.mp3" TargetMode="External"/><Relationship Id="rId1" Type="http://schemas.openxmlformats.org/officeDocument/2006/relationships/tags" Target="../tags/tag154.xml"/><Relationship Id="rId6" Type="http://schemas.openxmlformats.org/officeDocument/2006/relationships/image" Target="../media/image241.jpeg"/><Relationship Id="rId5" Type="http://schemas.openxmlformats.org/officeDocument/2006/relationships/notesSlide" Target="../notesSlides/notesSlide153.xml"/><Relationship Id="rId4"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audio" Target="Slide%20154.mp3" TargetMode="External"/><Relationship Id="rId7" Type="http://schemas.openxmlformats.org/officeDocument/2006/relationships/image" Target="../media/image253.png"/><Relationship Id="rId2" Type="http://schemas.microsoft.com/office/2007/relationships/media" Target="Slide%20154.mp3" TargetMode="External"/><Relationship Id="rId1" Type="http://schemas.openxmlformats.org/officeDocument/2006/relationships/tags" Target="../tags/tag155.xml"/><Relationship Id="rId6" Type="http://schemas.openxmlformats.org/officeDocument/2006/relationships/image" Target="../media/image241.jpeg"/><Relationship Id="rId5" Type="http://schemas.openxmlformats.org/officeDocument/2006/relationships/notesSlide" Target="../notesSlides/notesSlide154.xml"/><Relationship Id="rId4"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audio" Target="Slide%20155.mp3" TargetMode="External"/><Relationship Id="rId7" Type="http://schemas.openxmlformats.org/officeDocument/2006/relationships/image" Target="../media/image255.jpeg"/><Relationship Id="rId2" Type="http://schemas.microsoft.com/office/2007/relationships/media" Target="Slide%20155.mp3" TargetMode="External"/><Relationship Id="rId1" Type="http://schemas.openxmlformats.org/officeDocument/2006/relationships/tags" Target="../tags/tag156.xml"/><Relationship Id="rId6" Type="http://schemas.openxmlformats.org/officeDocument/2006/relationships/image" Target="../media/image254.jpeg"/><Relationship Id="rId5" Type="http://schemas.openxmlformats.org/officeDocument/2006/relationships/notesSlide" Target="../notesSlides/notesSlide155.xml"/><Relationship Id="rId4"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audio" Target="Slide%20156.mp3" TargetMode="External"/><Relationship Id="rId7" Type="http://schemas.openxmlformats.org/officeDocument/2006/relationships/image" Target="../media/image257.png"/><Relationship Id="rId2" Type="http://schemas.microsoft.com/office/2007/relationships/media" Target="Slide%20156.mp3" TargetMode="External"/><Relationship Id="rId1" Type="http://schemas.openxmlformats.org/officeDocument/2006/relationships/tags" Target="../tags/tag157.xml"/><Relationship Id="rId6" Type="http://schemas.openxmlformats.org/officeDocument/2006/relationships/image" Target="../media/image241.jpeg"/><Relationship Id="rId5" Type="http://schemas.openxmlformats.org/officeDocument/2006/relationships/notesSlide" Target="../notesSlides/notesSlide156.xml"/><Relationship Id="rId4"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8" Type="http://schemas.openxmlformats.org/officeDocument/2006/relationships/image" Target="../media/image260.jpeg"/><Relationship Id="rId3" Type="http://schemas.openxmlformats.org/officeDocument/2006/relationships/audio" Target="Slide%20157.mp3" TargetMode="External"/><Relationship Id="rId7" Type="http://schemas.openxmlformats.org/officeDocument/2006/relationships/image" Target="../media/image259.jpeg"/><Relationship Id="rId2" Type="http://schemas.microsoft.com/office/2007/relationships/media" Target="Slide%20157.mp3" TargetMode="External"/><Relationship Id="rId1" Type="http://schemas.openxmlformats.org/officeDocument/2006/relationships/tags" Target="../tags/tag158.xml"/><Relationship Id="rId6" Type="http://schemas.openxmlformats.org/officeDocument/2006/relationships/image" Target="../media/image258.jpeg"/><Relationship Id="rId5" Type="http://schemas.openxmlformats.org/officeDocument/2006/relationships/notesSlide" Target="../notesSlides/notesSlide157.xml"/><Relationship Id="rId4" Type="http://schemas.openxmlformats.org/officeDocument/2006/relationships/slideLayout" Target="../slideLayouts/slideLayout7.xml"/><Relationship Id="rId9" Type="http://schemas.openxmlformats.org/officeDocument/2006/relationships/image" Target="../media/image261.png"/></Relationships>
</file>

<file path=ppt/slides/_rels/slide158.xml.rels><?xml version="1.0" encoding="UTF-8" standalone="yes"?>
<Relationships xmlns="http://schemas.openxmlformats.org/package/2006/relationships"><Relationship Id="rId8" Type="http://schemas.openxmlformats.org/officeDocument/2006/relationships/image" Target="../media/image260.jpeg"/><Relationship Id="rId3" Type="http://schemas.openxmlformats.org/officeDocument/2006/relationships/audio" Target="Slide%20158.mp3" TargetMode="External"/><Relationship Id="rId7" Type="http://schemas.openxmlformats.org/officeDocument/2006/relationships/image" Target="../media/image259.jpeg"/><Relationship Id="rId2" Type="http://schemas.microsoft.com/office/2007/relationships/media" Target="Slide%20158.mp3" TargetMode="External"/><Relationship Id="rId1" Type="http://schemas.openxmlformats.org/officeDocument/2006/relationships/tags" Target="../tags/tag159.xml"/><Relationship Id="rId6" Type="http://schemas.openxmlformats.org/officeDocument/2006/relationships/image" Target="../media/image258.jpeg"/><Relationship Id="rId5" Type="http://schemas.openxmlformats.org/officeDocument/2006/relationships/notesSlide" Target="../notesSlides/notesSlide158.xml"/><Relationship Id="rId4" Type="http://schemas.openxmlformats.org/officeDocument/2006/relationships/slideLayout" Target="../slideLayouts/slideLayout7.xml"/><Relationship Id="rId9" Type="http://schemas.openxmlformats.org/officeDocument/2006/relationships/image" Target="../media/image121.png"/></Relationships>
</file>

<file path=ppt/slides/_rels/slide159.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audio" Target="Slide%20159.mp3" TargetMode="External"/><Relationship Id="rId7" Type="http://schemas.openxmlformats.org/officeDocument/2006/relationships/image" Target="../media/image263.jpeg"/><Relationship Id="rId2" Type="http://schemas.microsoft.com/office/2007/relationships/media" Target="Slide%20159.mp3" TargetMode="External"/><Relationship Id="rId1" Type="http://schemas.openxmlformats.org/officeDocument/2006/relationships/tags" Target="../tags/tag160.xml"/><Relationship Id="rId6" Type="http://schemas.openxmlformats.org/officeDocument/2006/relationships/image" Target="../media/image262.jpeg"/><Relationship Id="rId5" Type="http://schemas.openxmlformats.org/officeDocument/2006/relationships/notesSlide" Target="../notesSlides/notesSlide159.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Slide%2016.mp3" TargetMode="External"/><Relationship Id="rId7" Type="http://schemas.openxmlformats.org/officeDocument/2006/relationships/image" Target="../media/image2.png"/><Relationship Id="rId2" Type="http://schemas.microsoft.com/office/2007/relationships/media" Target="Slide%2016.mp3" TargetMode="External"/><Relationship Id="rId1" Type="http://schemas.openxmlformats.org/officeDocument/2006/relationships/tags" Target="../tags/tag17.xml"/><Relationship Id="rId6" Type="http://schemas.openxmlformats.org/officeDocument/2006/relationships/slide" Target="slide3.xml"/><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audio" Target="Slide%20160.mp3" TargetMode="External"/><Relationship Id="rId7" Type="http://schemas.openxmlformats.org/officeDocument/2006/relationships/image" Target="../media/image263.jpeg"/><Relationship Id="rId2" Type="http://schemas.microsoft.com/office/2007/relationships/media" Target="Slide%20160.mp3" TargetMode="External"/><Relationship Id="rId1" Type="http://schemas.openxmlformats.org/officeDocument/2006/relationships/tags" Target="../tags/tag161.xml"/><Relationship Id="rId6" Type="http://schemas.openxmlformats.org/officeDocument/2006/relationships/image" Target="../media/image262.jpeg"/><Relationship Id="rId5" Type="http://schemas.openxmlformats.org/officeDocument/2006/relationships/notesSlide" Target="../notesSlides/notesSlide160.xml"/><Relationship Id="rId4"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audio" Target="Slide%20161.mp3" TargetMode="External"/><Relationship Id="rId7" Type="http://schemas.openxmlformats.org/officeDocument/2006/relationships/slide" Target="slide3.xml"/><Relationship Id="rId2" Type="http://schemas.microsoft.com/office/2007/relationships/media" Target="Slide%20161.mp3" TargetMode="External"/><Relationship Id="rId1" Type="http://schemas.openxmlformats.org/officeDocument/2006/relationships/tags" Target="../tags/tag162.xml"/><Relationship Id="rId6" Type="http://schemas.openxmlformats.org/officeDocument/2006/relationships/image" Target="../media/image266.jpeg"/><Relationship Id="rId5" Type="http://schemas.openxmlformats.org/officeDocument/2006/relationships/notesSlide" Target="../notesSlides/notesSlide161.xml"/><Relationship Id="rId4"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audio" Target="Slide%20162.mp3" TargetMode="External"/><Relationship Id="rId7" Type="http://schemas.openxmlformats.org/officeDocument/2006/relationships/image" Target="../media/image269.jpeg"/><Relationship Id="rId2" Type="http://schemas.microsoft.com/office/2007/relationships/media" Target="Slide%20162.mp3" TargetMode="External"/><Relationship Id="rId1" Type="http://schemas.openxmlformats.org/officeDocument/2006/relationships/tags" Target="../tags/tag163.xml"/><Relationship Id="rId6" Type="http://schemas.openxmlformats.org/officeDocument/2006/relationships/image" Target="../media/image268.jpeg"/><Relationship Id="rId11" Type="http://schemas.openxmlformats.org/officeDocument/2006/relationships/image" Target="../media/image272.png"/><Relationship Id="rId5" Type="http://schemas.openxmlformats.org/officeDocument/2006/relationships/notesSlide" Target="../notesSlides/notesSlide162.xml"/><Relationship Id="rId10" Type="http://schemas.openxmlformats.org/officeDocument/2006/relationships/slide" Target="slide3.xml"/><Relationship Id="rId4" Type="http://schemas.openxmlformats.org/officeDocument/2006/relationships/slideLayout" Target="../slideLayouts/slideLayout7.xml"/><Relationship Id="rId9" Type="http://schemas.openxmlformats.org/officeDocument/2006/relationships/image" Target="../media/image271.jpeg"/></Relationships>
</file>

<file path=ppt/slides/_rels/slide163.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audio" Target="Slide%20163.mp3" TargetMode="External"/><Relationship Id="rId7" Type="http://schemas.openxmlformats.org/officeDocument/2006/relationships/slide" Target="slide3.xml"/><Relationship Id="rId2" Type="http://schemas.microsoft.com/office/2007/relationships/media" Target="Slide%20163.mp3" TargetMode="External"/><Relationship Id="rId1" Type="http://schemas.openxmlformats.org/officeDocument/2006/relationships/tags" Target="../tags/tag164.xml"/><Relationship Id="rId6" Type="http://schemas.openxmlformats.org/officeDocument/2006/relationships/image" Target="../media/image273.jpeg"/><Relationship Id="rId5" Type="http://schemas.openxmlformats.org/officeDocument/2006/relationships/notesSlide" Target="../notesSlides/notesSlide163.xml"/><Relationship Id="rId4"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6.xml"/><Relationship Id="rId1" Type="http://schemas.openxmlformats.org/officeDocument/2006/relationships/tags" Target="../tags/tag165.xml"/><Relationship Id="rId4" Type="http://schemas.openxmlformats.org/officeDocument/2006/relationships/slide" Target="slide3.xml"/></Relationships>
</file>

<file path=ppt/slides/_rels/slide165.xml.rels><?xml version="1.0" encoding="UTF-8" standalone="yes"?>
<Relationships xmlns="http://schemas.openxmlformats.org/package/2006/relationships"><Relationship Id="rId8" Type="http://schemas.openxmlformats.org/officeDocument/2006/relationships/image" Target="../media/image244.jpeg"/><Relationship Id="rId13" Type="http://schemas.openxmlformats.org/officeDocument/2006/relationships/slide" Target="slide3.xml"/><Relationship Id="rId3" Type="http://schemas.openxmlformats.org/officeDocument/2006/relationships/audio" Target="Slide%20165.mp3" TargetMode="External"/><Relationship Id="rId7" Type="http://schemas.openxmlformats.org/officeDocument/2006/relationships/image" Target="../media/image243.jpeg"/><Relationship Id="rId12" Type="http://schemas.openxmlformats.org/officeDocument/2006/relationships/image" Target="../media/image248.jpeg"/><Relationship Id="rId2" Type="http://schemas.microsoft.com/office/2007/relationships/media" Target="Slide%20165.mp3" TargetMode="External"/><Relationship Id="rId1" Type="http://schemas.openxmlformats.org/officeDocument/2006/relationships/tags" Target="../tags/tag166.xml"/><Relationship Id="rId6" Type="http://schemas.openxmlformats.org/officeDocument/2006/relationships/image" Target="../media/image241.jpeg"/><Relationship Id="rId11" Type="http://schemas.openxmlformats.org/officeDocument/2006/relationships/image" Target="../media/image247.jpeg"/><Relationship Id="rId5" Type="http://schemas.openxmlformats.org/officeDocument/2006/relationships/notesSlide" Target="../notesSlides/notesSlide165.xml"/><Relationship Id="rId10" Type="http://schemas.openxmlformats.org/officeDocument/2006/relationships/image" Target="../media/image246.jpeg"/><Relationship Id="rId4" Type="http://schemas.openxmlformats.org/officeDocument/2006/relationships/slideLayout" Target="../slideLayouts/slideLayout7.xml"/><Relationship Id="rId9" Type="http://schemas.openxmlformats.org/officeDocument/2006/relationships/image" Target="../media/image245.jpeg"/><Relationship Id="rId14" Type="http://schemas.openxmlformats.org/officeDocument/2006/relationships/image" Target="../media/image275.png"/></Relationships>
</file>

<file path=ppt/slides/_rels/slide166.xml.rels><?xml version="1.0" encoding="UTF-8" standalone="yes"?>
<Relationships xmlns="http://schemas.openxmlformats.org/package/2006/relationships"><Relationship Id="rId8" Type="http://schemas.openxmlformats.org/officeDocument/2006/relationships/image" Target="../media/image277.png"/><Relationship Id="rId3" Type="http://schemas.openxmlformats.org/officeDocument/2006/relationships/audio" Target="Slide%20166.mp3" TargetMode="External"/><Relationship Id="rId7" Type="http://schemas.openxmlformats.org/officeDocument/2006/relationships/slide" Target="slide3.xml"/><Relationship Id="rId2" Type="http://schemas.microsoft.com/office/2007/relationships/media" Target="Slide%20166.mp3" TargetMode="External"/><Relationship Id="rId1" Type="http://schemas.openxmlformats.org/officeDocument/2006/relationships/tags" Target="../tags/tag167.xml"/><Relationship Id="rId6" Type="http://schemas.openxmlformats.org/officeDocument/2006/relationships/image" Target="../media/image276.jpeg"/><Relationship Id="rId5" Type="http://schemas.openxmlformats.org/officeDocument/2006/relationships/notesSlide" Target="../notesSlides/notesSlide166.xml"/><Relationship Id="rId4"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audio" Target="Slide%20167.mp3" TargetMode="External"/><Relationship Id="rId7" Type="http://schemas.openxmlformats.org/officeDocument/2006/relationships/slide" Target="slide3.xml"/><Relationship Id="rId2" Type="http://schemas.microsoft.com/office/2007/relationships/media" Target="Slide%20167.mp3" TargetMode="External"/><Relationship Id="rId1" Type="http://schemas.openxmlformats.org/officeDocument/2006/relationships/tags" Target="../tags/tag168.xml"/><Relationship Id="rId6" Type="http://schemas.openxmlformats.org/officeDocument/2006/relationships/image" Target="../media/image276.jpeg"/><Relationship Id="rId5" Type="http://schemas.openxmlformats.org/officeDocument/2006/relationships/notesSlide" Target="../notesSlides/notesSlide167.xml"/><Relationship Id="rId4"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7" Type="http://schemas.openxmlformats.org/officeDocument/2006/relationships/slide" Target="slide3.xml"/><Relationship Id="rId2" Type="http://schemas.openxmlformats.org/officeDocument/2006/relationships/slideLayout" Target="../slideLayouts/slideLayout7.xml"/><Relationship Id="rId1" Type="http://schemas.openxmlformats.org/officeDocument/2006/relationships/tags" Target="../tags/tag169.xml"/><Relationship Id="rId6" Type="http://schemas.openxmlformats.org/officeDocument/2006/relationships/image" Target="../media/image259.jpeg"/><Relationship Id="rId5" Type="http://schemas.openxmlformats.org/officeDocument/2006/relationships/image" Target="../media/image280.jpeg"/><Relationship Id="rId4" Type="http://schemas.openxmlformats.org/officeDocument/2006/relationships/image" Target="../media/image279.jpeg"/></Relationships>
</file>

<file path=ppt/slides/_rels/slide169.xml.rels><?xml version="1.0" encoding="UTF-8" standalone="yes"?>
<Relationships xmlns="http://schemas.openxmlformats.org/package/2006/relationships"><Relationship Id="rId8" Type="http://schemas.openxmlformats.org/officeDocument/2006/relationships/image" Target="../media/image259.jpeg"/><Relationship Id="rId3" Type="http://schemas.openxmlformats.org/officeDocument/2006/relationships/audio" Target="Slide%20169.mp3" TargetMode="External"/><Relationship Id="rId7" Type="http://schemas.openxmlformats.org/officeDocument/2006/relationships/image" Target="../media/image280.jpeg"/><Relationship Id="rId2" Type="http://schemas.microsoft.com/office/2007/relationships/media" Target="Slide%20169.mp3" TargetMode="External"/><Relationship Id="rId1" Type="http://schemas.openxmlformats.org/officeDocument/2006/relationships/tags" Target="../tags/tag170.xml"/><Relationship Id="rId6" Type="http://schemas.openxmlformats.org/officeDocument/2006/relationships/image" Target="../media/image279.jpeg"/><Relationship Id="rId5" Type="http://schemas.openxmlformats.org/officeDocument/2006/relationships/notesSlide" Target="../notesSlides/notesSlide169.xml"/><Relationship Id="rId10" Type="http://schemas.openxmlformats.org/officeDocument/2006/relationships/image" Target="../media/image281.png"/><Relationship Id="rId4" Type="http://schemas.openxmlformats.org/officeDocument/2006/relationships/slideLayout" Target="../slideLayouts/slideLayout7.xml"/><Relationship Id="rId9"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audio" Target="Slide%2017.mp3" TargetMode="External"/><Relationship Id="rId7" Type="http://schemas.openxmlformats.org/officeDocument/2006/relationships/image" Target="../media/image20.png"/><Relationship Id="rId2" Type="http://schemas.microsoft.com/office/2007/relationships/media" Target="Slide%2017.mp3" TargetMode="External"/><Relationship Id="rId1" Type="http://schemas.openxmlformats.org/officeDocument/2006/relationships/tags" Target="../tags/tag18.xml"/><Relationship Id="rId6" Type="http://schemas.openxmlformats.org/officeDocument/2006/relationships/slide" Target="slide3.xml"/><Relationship Id="rId5" Type="http://schemas.openxmlformats.org/officeDocument/2006/relationships/notesSlide" Target="../notesSlides/notesSlide17.xml"/><Relationship Id="rId4"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8" Type="http://schemas.openxmlformats.org/officeDocument/2006/relationships/image" Target="../media/image280.jpeg"/><Relationship Id="rId3" Type="http://schemas.openxmlformats.org/officeDocument/2006/relationships/audio" Target="Slide%20170.mp3" TargetMode="External"/><Relationship Id="rId7" Type="http://schemas.openxmlformats.org/officeDocument/2006/relationships/image" Target="../media/image279.jpeg"/><Relationship Id="rId2" Type="http://schemas.microsoft.com/office/2007/relationships/media" Target="Slide%20170.mp3" TargetMode="External"/><Relationship Id="rId1" Type="http://schemas.openxmlformats.org/officeDocument/2006/relationships/tags" Target="../tags/tag171.xml"/><Relationship Id="rId6" Type="http://schemas.openxmlformats.org/officeDocument/2006/relationships/image" Target="../media/image276.jpeg"/><Relationship Id="rId5" Type="http://schemas.openxmlformats.org/officeDocument/2006/relationships/notesSlide" Target="../notesSlides/notesSlide170.xml"/><Relationship Id="rId4" Type="http://schemas.openxmlformats.org/officeDocument/2006/relationships/slideLayout" Target="../slideLayouts/slideLayout7.xml"/><Relationship Id="rId9" Type="http://schemas.openxmlformats.org/officeDocument/2006/relationships/image" Target="../media/image282.png"/></Relationships>
</file>

<file path=ppt/slides/_rels/slide171.xml.rels><?xml version="1.0" encoding="UTF-8" standalone="yes"?>
<Relationships xmlns="http://schemas.openxmlformats.org/package/2006/relationships"><Relationship Id="rId8" Type="http://schemas.openxmlformats.org/officeDocument/2006/relationships/image" Target="../media/image280.jpeg"/><Relationship Id="rId3" Type="http://schemas.openxmlformats.org/officeDocument/2006/relationships/audio" Target="Slide%20171.mp3" TargetMode="External"/><Relationship Id="rId7" Type="http://schemas.openxmlformats.org/officeDocument/2006/relationships/image" Target="../media/image279.jpeg"/><Relationship Id="rId2" Type="http://schemas.microsoft.com/office/2007/relationships/media" Target="Slide%20171.mp3" TargetMode="External"/><Relationship Id="rId1" Type="http://schemas.openxmlformats.org/officeDocument/2006/relationships/tags" Target="../tags/tag172.xml"/><Relationship Id="rId6" Type="http://schemas.openxmlformats.org/officeDocument/2006/relationships/image" Target="../media/image276.jpeg"/><Relationship Id="rId5" Type="http://schemas.openxmlformats.org/officeDocument/2006/relationships/notesSlide" Target="../notesSlides/notesSlide171.xml"/><Relationship Id="rId4" Type="http://schemas.openxmlformats.org/officeDocument/2006/relationships/slideLayout" Target="../slideLayouts/slideLayout7.xml"/><Relationship Id="rId9" Type="http://schemas.openxmlformats.org/officeDocument/2006/relationships/image" Target="../media/image283.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6.xml"/><Relationship Id="rId1" Type="http://schemas.openxmlformats.org/officeDocument/2006/relationships/tags" Target="../tags/tag173.xml"/><Relationship Id="rId4" Type="http://schemas.openxmlformats.org/officeDocument/2006/relationships/slide" Target="slide3.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6.xml"/><Relationship Id="rId1" Type="http://schemas.openxmlformats.org/officeDocument/2006/relationships/tags" Target="../tags/tag174.xml"/><Relationship Id="rId4" Type="http://schemas.openxmlformats.org/officeDocument/2006/relationships/slide" Target="slide3.xml"/></Relationships>
</file>

<file path=ppt/slides/_rels/slide174.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audio" Target="Slide%20174.mp3" TargetMode="External"/><Relationship Id="rId7" Type="http://schemas.openxmlformats.org/officeDocument/2006/relationships/slide" Target="slide3.xml"/><Relationship Id="rId2" Type="http://schemas.microsoft.com/office/2007/relationships/media" Target="Slide%20174.mp3" TargetMode="External"/><Relationship Id="rId1" Type="http://schemas.openxmlformats.org/officeDocument/2006/relationships/tags" Target="../tags/tag175.xml"/><Relationship Id="rId6" Type="http://schemas.openxmlformats.org/officeDocument/2006/relationships/image" Target="../media/image284.jpeg"/><Relationship Id="rId5" Type="http://schemas.openxmlformats.org/officeDocument/2006/relationships/notesSlide" Target="../notesSlides/notesSlide174.xml"/><Relationship Id="rId4"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audio" Target="Slide%20175.mp3" TargetMode="External"/><Relationship Id="rId7" Type="http://schemas.openxmlformats.org/officeDocument/2006/relationships/slide" Target="slide3.xml"/><Relationship Id="rId2" Type="http://schemas.microsoft.com/office/2007/relationships/media" Target="Slide%20175.mp3" TargetMode="External"/><Relationship Id="rId1" Type="http://schemas.openxmlformats.org/officeDocument/2006/relationships/tags" Target="../tags/tag176.xml"/><Relationship Id="rId6" Type="http://schemas.openxmlformats.org/officeDocument/2006/relationships/image" Target="../media/image286.png"/><Relationship Id="rId5" Type="http://schemas.openxmlformats.org/officeDocument/2006/relationships/notesSlide" Target="../notesSlides/notesSlide175.xml"/><Relationship Id="rId4"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audio" Target="Slide%20176.mp3" TargetMode="External"/><Relationship Id="rId7" Type="http://schemas.openxmlformats.org/officeDocument/2006/relationships/slide" Target="slide3.xml"/><Relationship Id="rId2" Type="http://schemas.microsoft.com/office/2007/relationships/media" Target="Slide%20176.mp3" TargetMode="External"/><Relationship Id="rId1" Type="http://schemas.openxmlformats.org/officeDocument/2006/relationships/tags" Target="../tags/tag177.xml"/><Relationship Id="rId6" Type="http://schemas.openxmlformats.org/officeDocument/2006/relationships/image" Target="../media/image288.jpeg"/><Relationship Id="rId5" Type="http://schemas.openxmlformats.org/officeDocument/2006/relationships/notesSlide" Target="../notesSlides/notesSlide176.xml"/><Relationship Id="rId4"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8" Type="http://schemas.openxmlformats.org/officeDocument/2006/relationships/image" Target="../media/image291.png"/><Relationship Id="rId3" Type="http://schemas.openxmlformats.org/officeDocument/2006/relationships/audio" Target="Slide%20177.mp3" TargetMode="External"/><Relationship Id="rId7" Type="http://schemas.openxmlformats.org/officeDocument/2006/relationships/slide" Target="slide3.xml"/><Relationship Id="rId2" Type="http://schemas.microsoft.com/office/2007/relationships/media" Target="Slide%20177.mp3" TargetMode="External"/><Relationship Id="rId1" Type="http://schemas.openxmlformats.org/officeDocument/2006/relationships/tags" Target="../tags/tag178.xml"/><Relationship Id="rId6" Type="http://schemas.openxmlformats.org/officeDocument/2006/relationships/image" Target="../media/image290.png"/><Relationship Id="rId5" Type="http://schemas.openxmlformats.org/officeDocument/2006/relationships/notesSlide" Target="../notesSlides/notesSlide177.xml"/><Relationship Id="rId4"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Slide%20178.mp3" TargetMode="External"/><Relationship Id="rId7" Type="http://schemas.openxmlformats.org/officeDocument/2006/relationships/slide" Target="slide3.xml"/><Relationship Id="rId2" Type="http://schemas.microsoft.com/office/2007/relationships/media" Target="Slide%20178.mp3" TargetMode="External"/><Relationship Id="rId1" Type="http://schemas.openxmlformats.org/officeDocument/2006/relationships/tags" Target="../tags/tag179.xml"/><Relationship Id="rId6" Type="http://schemas.openxmlformats.org/officeDocument/2006/relationships/image" Target="../media/image8.png"/><Relationship Id="rId5" Type="http://schemas.openxmlformats.org/officeDocument/2006/relationships/notesSlide" Target="../notesSlides/notesSlide178.xml"/><Relationship Id="rId4"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Slide%20179.mp3" TargetMode="External"/><Relationship Id="rId7" Type="http://schemas.openxmlformats.org/officeDocument/2006/relationships/slide" Target="slide3.xml"/><Relationship Id="rId2" Type="http://schemas.microsoft.com/office/2007/relationships/media" Target="Slide%20179.mp3" TargetMode="External"/><Relationship Id="rId1" Type="http://schemas.openxmlformats.org/officeDocument/2006/relationships/tags" Target="../tags/tag180.xml"/><Relationship Id="rId6" Type="http://schemas.openxmlformats.org/officeDocument/2006/relationships/image" Target="../media/image8.png"/><Relationship Id="rId5" Type="http://schemas.openxmlformats.org/officeDocument/2006/relationships/notesSlide" Target="../notesSlides/notesSlide179.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slide" Target="slide3.xml"/></Relationships>
</file>

<file path=ppt/slides/_rels/slide180.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audio" Target="Slide%20180.mp3" TargetMode="External"/><Relationship Id="rId7" Type="http://schemas.openxmlformats.org/officeDocument/2006/relationships/slide" Target="slide3.xml"/><Relationship Id="rId2" Type="http://schemas.microsoft.com/office/2007/relationships/media" Target="Slide%20180.mp3" TargetMode="External"/><Relationship Id="rId1" Type="http://schemas.openxmlformats.org/officeDocument/2006/relationships/tags" Target="../tags/tag181.xml"/><Relationship Id="rId6" Type="http://schemas.openxmlformats.org/officeDocument/2006/relationships/image" Target="../media/image1.png"/><Relationship Id="rId5" Type="http://schemas.openxmlformats.org/officeDocument/2006/relationships/notesSlide" Target="../notesSlides/notesSlide180.xml"/><Relationship Id="rId4"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audio" Target="Slide%20181.mp3" TargetMode="External"/><Relationship Id="rId7" Type="http://schemas.openxmlformats.org/officeDocument/2006/relationships/slide" Target="slide3.xml"/><Relationship Id="rId2" Type="http://schemas.microsoft.com/office/2007/relationships/media" Target="Slide%20181.mp3" TargetMode="External"/><Relationship Id="rId1" Type="http://schemas.openxmlformats.org/officeDocument/2006/relationships/tags" Target="../tags/tag182.xml"/><Relationship Id="rId6" Type="http://schemas.openxmlformats.org/officeDocument/2006/relationships/image" Target="../media/image3.png"/><Relationship Id="rId5" Type="http://schemas.openxmlformats.org/officeDocument/2006/relationships/notesSlide" Target="../notesSlides/notesSlide181.xml"/><Relationship Id="rId4"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audio" Target="Slide%20182.mp3" TargetMode="External"/><Relationship Id="rId7" Type="http://schemas.openxmlformats.org/officeDocument/2006/relationships/slide" Target="slide3.xml"/><Relationship Id="rId2" Type="http://schemas.microsoft.com/office/2007/relationships/media" Target="Slide%20182.mp3" TargetMode="External"/><Relationship Id="rId1" Type="http://schemas.openxmlformats.org/officeDocument/2006/relationships/tags" Target="../tags/tag183.xml"/><Relationship Id="rId6" Type="http://schemas.openxmlformats.org/officeDocument/2006/relationships/image" Target="../media/image5.png"/><Relationship Id="rId5" Type="http://schemas.openxmlformats.org/officeDocument/2006/relationships/notesSlide" Target="../notesSlides/notesSlide182.xml"/><Relationship Id="rId4"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audio" Target="Slide%20183.mp3" TargetMode="External"/><Relationship Id="rId7" Type="http://schemas.openxmlformats.org/officeDocument/2006/relationships/slide" Target="slide3.xml"/><Relationship Id="rId2" Type="http://schemas.microsoft.com/office/2007/relationships/media" Target="Slide%20183.mp3" TargetMode="External"/><Relationship Id="rId1" Type="http://schemas.openxmlformats.org/officeDocument/2006/relationships/tags" Target="../tags/tag184.xml"/><Relationship Id="rId6" Type="http://schemas.openxmlformats.org/officeDocument/2006/relationships/image" Target="../media/image1.png"/><Relationship Id="rId5" Type="http://schemas.openxmlformats.org/officeDocument/2006/relationships/notesSlide" Target="../notesSlides/notesSlide183.xml"/><Relationship Id="rId4"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8" Type="http://schemas.openxmlformats.org/officeDocument/2006/relationships/image" Target="../media/image298.jpeg"/><Relationship Id="rId13" Type="http://schemas.openxmlformats.org/officeDocument/2006/relationships/image" Target="../media/image303.jpeg"/><Relationship Id="rId3" Type="http://schemas.openxmlformats.org/officeDocument/2006/relationships/audio" Target="Slide%20184.mp3" TargetMode="External"/><Relationship Id="rId7" Type="http://schemas.openxmlformats.org/officeDocument/2006/relationships/image" Target="../media/image297.jpeg"/><Relationship Id="rId12" Type="http://schemas.openxmlformats.org/officeDocument/2006/relationships/image" Target="../media/image302.jpeg"/><Relationship Id="rId2" Type="http://schemas.microsoft.com/office/2007/relationships/media" Target="Slide%20184.mp3" TargetMode="External"/><Relationship Id="rId1" Type="http://schemas.openxmlformats.org/officeDocument/2006/relationships/tags" Target="../tags/tag185.xml"/><Relationship Id="rId6" Type="http://schemas.openxmlformats.org/officeDocument/2006/relationships/image" Target="../media/image296.jpeg"/><Relationship Id="rId11" Type="http://schemas.openxmlformats.org/officeDocument/2006/relationships/image" Target="../media/image301.jpeg"/><Relationship Id="rId5" Type="http://schemas.openxmlformats.org/officeDocument/2006/relationships/notesSlide" Target="../notesSlides/notesSlide184.xml"/><Relationship Id="rId15" Type="http://schemas.openxmlformats.org/officeDocument/2006/relationships/image" Target="../media/image304.png"/><Relationship Id="rId10" Type="http://schemas.openxmlformats.org/officeDocument/2006/relationships/image" Target="../media/image300.jpeg"/><Relationship Id="rId4" Type="http://schemas.openxmlformats.org/officeDocument/2006/relationships/slideLayout" Target="../slideLayouts/slideLayout7.xml"/><Relationship Id="rId9" Type="http://schemas.openxmlformats.org/officeDocument/2006/relationships/image" Target="../media/image299.jpeg"/><Relationship Id="rId14" Type="http://schemas.openxmlformats.org/officeDocument/2006/relationships/slide" Target="slide3.xml"/></Relationships>
</file>

<file path=ppt/slides/_rels/slide185.xml.rels><?xml version="1.0" encoding="UTF-8" standalone="yes"?>
<Relationships xmlns="http://schemas.openxmlformats.org/package/2006/relationships"><Relationship Id="rId8" Type="http://schemas.openxmlformats.org/officeDocument/2006/relationships/image" Target="../media/image306.jpeg"/><Relationship Id="rId13" Type="http://schemas.openxmlformats.org/officeDocument/2006/relationships/image" Target="../media/image311.jpeg"/><Relationship Id="rId3" Type="http://schemas.openxmlformats.org/officeDocument/2006/relationships/audio" Target="Slide%20185.mp3" TargetMode="External"/><Relationship Id="rId7" Type="http://schemas.openxmlformats.org/officeDocument/2006/relationships/image" Target="../media/image305.jpeg"/><Relationship Id="rId12" Type="http://schemas.openxmlformats.org/officeDocument/2006/relationships/image" Target="../media/image310.jpeg"/><Relationship Id="rId17" Type="http://schemas.openxmlformats.org/officeDocument/2006/relationships/image" Target="../media/image314.png"/><Relationship Id="rId2" Type="http://schemas.microsoft.com/office/2007/relationships/media" Target="Slide%20185.mp3" TargetMode="External"/><Relationship Id="rId16" Type="http://schemas.openxmlformats.org/officeDocument/2006/relationships/slide" Target="slide3.xml"/><Relationship Id="rId1" Type="http://schemas.openxmlformats.org/officeDocument/2006/relationships/tags" Target="../tags/tag186.xml"/><Relationship Id="rId6" Type="http://schemas.openxmlformats.org/officeDocument/2006/relationships/image" Target="../media/image303.jpeg"/><Relationship Id="rId11" Type="http://schemas.openxmlformats.org/officeDocument/2006/relationships/image" Target="../media/image309.jpeg"/><Relationship Id="rId5" Type="http://schemas.openxmlformats.org/officeDocument/2006/relationships/notesSlide" Target="../notesSlides/notesSlide185.xml"/><Relationship Id="rId15" Type="http://schemas.openxmlformats.org/officeDocument/2006/relationships/image" Target="../media/image313.jpeg"/><Relationship Id="rId10" Type="http://schemas.openxmlformats.org/officeDocument/2006/relationships/image" Target="../media/image308.jpeg"/><Relationship Id="rId4" Type="http://schemas.openxmlformats.org/officeDocument/2006/relationships/slideLayout" Target="../slideLayouts/slideLayout7.xml"/><Relationship Id="rId9" Type="http://schemas.openxmlformats.org/officeDocument/2006/relationships/image" Target="../media/image307.jpeg"/><Relationship Id="rId14" Type="http://schemas.openxmlformats.org/officeDocument/2006/relationships/image" Target="../media/image312.jpeg"/></Relationships>
</file>

<file path=ppt/slides/_rels/slide186.xml.rels><?xml version="1.0" encoding="UTF-8" standalone="yes"?>
<Relationships xmlns="http://schemas.openxmlformats.org/package/2006/relationships"><Relationship Id="rId8" Type="http://schemas.openxmlformats.org/officeDocument/2006/relationships/image" Target="../media/image316.jpeg"/><Relationship Id="rId13" Type="http://schemas.openxmlformats.org/officeDocument/2006/relationships/image" Target="../media/image321.jpeg"/><Relationship Id="rId3" Type="http://schemas.openxmlformats.org/officeDocument/2006/relationships/audio" Target="Slide%20186.mp3" TargetMode="External"/><Relationship Id="rId7" Type="http://schemas.openxmlformats.org/officeDocument/2006/relationships/image" Target="../media/image315.jpeg"/><Relationship Id="rId12" Type="http://schemas.openxmlformats.org/officeDocument/2006/relationships/image" Target="../media/image320.jpeg"/><Relationship Id="rId2" Type="http://schemas.microsoft.com/office/2007/relationships/media" Target="Slide%20186.mp3" TargetMode="External"/><Relationship Id="rId16" Type="http://schemas.openxmlformats.org/officeDocument/2006/relationships/image" Target="../media/image323.png"/><Relationship Id="rId1" Type="http://schemas.openxmlformats.org/officeDocument/2006/relationships/tags" Target="../tags/tag187.xml"/><Relationship Id="rId6" Type="http://schemas.openxmlformats.org/officeDocument/2006/relationships/image" Target="../media/image313.jpeg"/><Relationship Id="rId11" Type="http://schemas.openxmlformats.org/officeDocument/2006/relationships/image" Target="../media/image319.jpeg"/><Relationship Id="rId5" Type="http://schemas.openxmlformats.org/officeDocument/2006/relationships/notesSlide" Target="../notesSlides/notesSlide186.xml"/><Relationship Id="rId15" Type="http://schemas.openxmlformats.org/officeDocument/2006/relationships/slide" Target="slide3.xml"/><Relationship Id="rId10" Type="http://schemas.openxmlformats.org/officeDocument/2006/relationships/image" Target="../media/image318.jpeg"/><Relationship Id="rId4" Type="http://schemas.openxmlformats.org/officeDocument/2006/relationships/slideLayout" Target="../slideLayouts/slideLayout7.xml"/><Relationship Id="rId9" Type="http://schemas.openxmlformats.org/officeDocument/2006/relationships/image" Target="../media/image317.jpeg"/><Relationship Id="rId14" Type="http://schemas.openxmlformats.org/officeDocument/2006/relationships/image" Target="../media/image322.jpe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xml"/><Relationship Id="rId1" Type="http://schemas.openxmlformats.org/officeDocument/2006/relationships/tags" Target="../tags/tag188.xml"/><Relationship Id="rId4" Type="http://schemas.openxmlformats.org/officeDocument/2006/relationships/slide" Target="slide3.xml"/></Relationships>
</file>

<file path=ppt/slides/_rels/slide188.xml.rels><?xml version="1.0" encoding="UTF-8" standalone="yes"?>
<Relationships xmlns="http://schemas.openxmlformats.org/package/2006/relationships"><Relationship Id="rId3" Type="http://schemas.openxmlformats.org/officeDocument/2006/relationships/audio" Target="Slide%20188.mp3" TargetMode="External"/><Relationship Id="rId7" Type="http://schemas.openxmlformats.org/officeDocument/2006/relationships/image" Target="../media/image324.png"/><Relationship Id="rId2" Type="http://schemas.microsoft.com/office/2007/relationships/media" Target="Slide%20188.mp3" TargetMode="External"/><Relationship Id="rId1" Type="http://schemas.openxmlformats.org/officeDocument/2006/relationships/tags" Target="../tags/tag189.xml"/><Relationship Id="rId6" Type="http://schemas.openxmlformats.org/officeDocument/2006/relationships/slide" Target="slide3.xml"/><Relationship Id="rId5" Type="http://schemas.openxmlformats.org/officeDocument/2006/relationships/notesSlide" Target="../notesSlides/notesSlide188.xml"/><Relationship Id="rId4"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Slide%20189.mp3" TargetMode="External"/><Relationship Id="rId7" Type="http://schemas.openxmlformats.org/officeDocument/2006/relationships/slide" Target="slide3.xml"/><Relationship Id="rId2" Type="http://schemas.microsoft.com/office/2007/relationships/media" Target="Slide%20189.mp3" TargetMode="External"/><Relationship Id="rId1" Type="http://schemas.openxmlformats.org/officeDocument/2006/relationships/tags" Target="../tags/tag190.xml"/><Relationship Id="rId6" Type="http://schemas.openxmlformats.org/officeDocument/2006/relationships/image" Target="../media/image325.jpeg"/><Relationship Id="rId5" Type="http://schemas.openxmlformats.org/officeDocument/2006/relationships/notesSlide" Target="../notesSlides/notesSlide189.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Slide%2019.mp3" TargetMode="External"/><Relationship Id="rId2" Type="http://schemas.microsoft.com/office/2007/relationships/media" Target="Slide%2019.mp3" TargetMode="External"/><Relationship Id="rId1" Type="http://schemas.openxmlformats.org/officeDocument/2006/relationships/tags" Target="../tags/tag20.xml"/><Relationship Id="rId6" Type="http://schemas.openxmlformats.org/officeDocument/2006/relationships/image" Target="../media/image21.png"/><Relationship Id="rId5" Type="http://schemas.openxmlformats.org/officeDocument/2006/relationships/notesSlide" Target="../notesSlides/notesSlide19.xml"/><Relationship Id="rId4"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audio" Target="Slide%20190.mp3" TargetMode="External"/><Relationship Id="rId7" Type="http://schemas.openxmlformats.org/officeDocument/2006/relationships/slide" Target="slide3.xml"/><Relationship Id="rId2" Type="http://schemas.microsoft.com/office/2007/relationships/media" Target="Slide%20190.mp3" TargetMode="External"/><Relationship Id="rId1" Type="http://schemas.openxmlformats.org/officeDocument/2006/relationships/tags" Target="../tags/tag191.xml"/><Relationship Id="rId6" Type="http://schemas.openxmlformats.org/officeDocument/2006/relationships/image" Target="../media/image326.jpeg"/><Relationship Id="rId5" Type="http://schemas.openxmlformats.org/officeDocument/2006/relationships/notesSlide" Target="../notesSlides/notesSlide190.xml"/><Relationship Id="rId4"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audio" Target="Slide%20191.mp3" TargetMode="External"/><Relationship Id="rId7" Type="http://schemas.openxmlformats.org/officeDocument/2006/relationships/slide" Target="slide3.xml"/><Relationship Id="rId2" Type="http://schemas.microsoft.com/office/2007/relationships/media" Target="Slide%20191.mp3" TargetMode="External"/><Relationship Id="rId1" Type="http://schemas.openxmlformats.org/officeDocument/2006/relationships/tags" Target="../tags/tag192.xml"/><Relationship Id="rId6" Type="http://schemas.openxmlformats.org/officeDocument/2006/relationships/image" Target="../media/image328.jpeg"/><Relationship Id="rId5" Type="http://schemas.openxmlformats.org/officeDocument/2006/relationships/notesSlide" Target="../notesSlides/notesSlide191.xml"/><Relationship Id="rId4"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audio" Target="Slide%20192.mp3" TargetMode="External"/><Relationship Id="rId7" Type="http://schemas.openxmlformats.org/officeDocument/2006/relationships/slide" Target="slide3.xml"/><Relationship Id="rId2" Type="http://schemas.microsoft.com/office/2007/relationships/media" Target="Slide%20192.mp3" TargetMode="External"/><Relationship Id="rId1" Type="http://schemas.openxmlformats.org/officeDocument/2006/relationships/tags" Target="../tags/tag193.xml"/><Relationship Id="rId6" Type="http://schemas.openxmlformats.org/officeDocument/2006/relationships/image" Target="../media/image330.jpeg"/><Relationship Id="rId5" Type="http://schemas.openxmlformats.org/officeDocument/2006/relationships/notesSlide" Target="../notesSlides/notesSlide192.xml"/><Relationship Id="rId4"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audio" Target="Slide%20193.mp3" TargetMode="External"/><Relationship Id="rId7" Type="http://schemas.openxmlformats.org/officeDocument/2006/relationships/slide" Target="slide3.xml"/><Relationship Id="rId2" Type="http://schemas.microsoft.com/office/2007/relationships/media" Target="Slide%20193.mp3" TargetMode="External"/><Relationship Id="rId1" Type="http://schemas.openxmlformats.org/officeDocument/2006/relationships/tags" Target="../tags/tag194.xml"/><Relationship Id="rId6" Type="http://schemas.openxmlformats.org/officeDocument/2006/relationships/image" Target="../media/image332.jpeg"/><Relationship Id="rId5" Type="http://schemas.openxmlformats.org/officeDocument/2006/relationships/notesSlide" Target="../notesSlides/notesSlide193.xml"/><Relationship Id="rId4"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8" Type="http://schemas.openxmlformats.org/officeDocument/2006/relationships/image" Target="../media/image334.png"/><Relationship Id="rId3" Type="http://schemas.openxmlformats.org/officeDocument/2006/relationships/audio" Target="Slide%20194.mp3" TargetMode="External"/><Relationship Id="rId7" Type="http://schemas.openxmlformats.org/officeDocument/2006/relationships/slide" Target="slide3.xml"/><Relationship Id="rId2" Type="http://schemas.microsoft.com/office/2007/relationships/media" Target="Slide%20194.mp3" TargetMode="External"/><Relationship Id="rId1" Type="http://schemas.openxmlformats.org/officeDocument/2006/relationships/tags" Target="../tags/tag195.xml"/><Relationship Id="rId6" Type="http://schemas.openxmlformats.org/officeDocument/2006/relationships/image" Target="../media/image333.jpeg"/><Relationship Id="rId5" Type="http://schemas.openxmlformats.org/officeDocument/2006/relationships/notesSlide" Target="../notesSlides/notesSlide194.xml"/><Relationship Id="rId4"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8" Type="http://schemas.openxmlformats.org/officeDocument/2006/relationships/image" Target="../media/image335.png"/><Relationship Id="rId3" Type="http://schemas.openxmlformats.org/officeDocument/2006/relationships/audio" Target="Slide%20195.mp3" TargetMode="External"/><Relationship Id="rId7" Type="http://schemas.openxmlformats.org/officeDocument/2006/relationships/slide" Target="slide3.xml"/><Relationship Id="rId2" Type="http://schemas.microsoft.com/office/2007/relationships/media" Target="Slide%20195.mp3" TargetMode="External"/><Relationship Id="rId1" Type="http://schemas.openxmlformats.org/officeDocument/2006/relationships/tags" Target="../tags/tag196.xml"/><Relationship Id="rId6" Type="http://schemas.openxmlformats.org/officeDocument/2006/relationships/image" Target="../media/image330.jpeg"/><Relationship Id="rId5" Type="http://schemas.openxmlformats.org/officeDocument/2006/relationships/notesSlide" Target="../notesSlides/notesSlide195.xml"/><Relationship Id="rId4"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audio" Target="Slide%20196.mp3" TargetMode="External"/><Relationship Id="rId7" Type="http://schemas.openxmlformats.org/officeDocument/2006/relationships/slide" Target="slide3.xml"/><Relationship Id="rId2" Type="http://schemas.microsoft.com/office/2007/relationships/media" Target="Slide%20196.mp3" TargetMode="External"/><Relationship Id="rId1" Type="http://schemas.openxmlformats.org/officeDocument/2006/relationships/tags" Target="../tags/tag197.xml"/><Relationship Id="rId6" Type="http://schemas.openxmlformats.org/officeDocument/2006/relationships/image" Target="../media/image336.jpeg"/><Relationship Id="rId5" Type="http://schemas.openxmlformats.org/officeDocument/2006/relationships/notesSlide" Target="../notesSlides/notesSlide196.xml"/><Relationship Id="rId4"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8" Type="http://schemas.openxmlformats.org/officeDocument/2006/relationships/image" Target="../media/image339.png"/><Relationship Id="rId3" Type="http://schemas.openxmlformats.org/officeDocument/2006/relationships/audio" Target="Slide%20197.mp3" TargetMode="External"/><Relationship Id="rId7" Type="http://schemas.openxmlformats.org/officeDocument/2006/relationships/slide" Target="slide3.xml"/><Relationship Id="rId2" Type="http://schemas.microsoft.com/office/2007/relationships/media" Target="Slide%20197.mp3" TargetMode="External"/><Relationship Id="rId1" Type="http://schemas.openxmlformats.org/officeDocument/2006/relationships/tags" Target="../tags/tag198.xml"/><Relationship Id="rId6" Type="http://schemas.openxmlformats.org/officeDocument/2006/relationships/image" Target="../media/image338.jpeg"/><Relationship Id="rId5" Type="http://schemas.openxmlformats.org/officeDocument/2006/relationships/notesSlide" Target="../notesSlides/notesSlide197.xml"/><Relationship Id="rId4"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audio" Target="Slide%20198.mp3" TargetMode="External"/><Relationship Id="rId7" Type="http://schemas.openxmlformats.org/officeDocument/2006/relationships/slide" Target="slide3.xml"/><Relationship Id="rId2" Type="http://schemas.microsoft.com/office/2007/relationships/media" Target="Slide%20198.mp3" TargetMode="External"/><Relationship Id="rId1" Type="http://schemas.openxmlformats.org/officeDocument/2006/relationships/tags" Target="../tags/tag199.xml"/><Relationship Id="rId6" Type="http://schemas.openxmlformats.org/officeDocument/2006/relationships/image" Target="../media/image340.jpeg"/><Relationship Id="rId5" Type="http://schemas.openxmlformats.org/officeDocument/2006/relationships/notesSlide" Target="../notesSlides/notesSlide198.xml"/><Relationship Id="rId4"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8" Type="http://schemas.openxmlformats.org/officeDocument/2006/relationships/image" Target="../media/image343.jpeg"/><Relationship Id="rId13" Type="http://schemas.openxmlformats.org/officeDocument/2006/relationships/image" Target="../media/image348.jpeg"/><Relationship Id="rId18" Type="http://schemas.openxmlformats.org/officeDocument/2006/relationships/slide" Target="slide3.xml"/><Relationship Id="rId3" Type="http://schemas.openxmlformats.org/officeDocument/2006/relationships/audio" Target="Slide%20199.mp3" TargetMode="External"/><Relationship Id="rId7" Type="http://schemas.openxmlformats.org/officeDocument/2006/relationships/image" Target="../media/image342.jpeg"/><Relationship Id="rId12" Type="http://schemas.openxmlformats.org/officeDocument/2006/relationships/image" Target="../media/image347.jpeg"/><Relationship Id="rId17" Type="http://schemas.openxmlformats.org/officeDocument/2006/relationships/image" Target="../media/image52.png"/><Relationship Id="rId2" Type="http://schemas.microsoft.com/office/2007/relationships/media" Target="Slide%20199.mp3" TargetMode="External"/><Relationship Id="rId16" Type="http://schemas.openxmlformats.org/officeDocument/2006/relationships/image" Target="../media/image51.png"/><Relationship Id="rId1" Type="http://schemas.openxmlformats.org/officeDocument/2006/relationships/tags" Target="../tags/tag200.xml"/><Relationship Id="rId6" Type="http://schemas.openxmlformats.org/officeDocument/2006/relationships/image" Target="../media/image340.jpeg"/><Relationship Id="rId11" Type="http://schemas.openxmlformats.org/officeDocument/2006/relationships/image" Target="../media/image346.jpeg"/><Relationship Id="rId5" Type="http://schemas.openxmlformats.org/officeDocument/2006/relationships/notesSlide" Target="../notesSlides/notesSlide199.xml"/><Relationship Id="rId15" Type="http://schemas.openxmlformats.org/officeDocument/2006/relationships/image" Target="../media/image350.jpeg"/><Relationship Id="rId10" Type="http://schemas.openxmlformats.org/officeDocument/2006/relationships/image" Target="../media/image345.jpeg"/><Relationship Id="rId19" Type="http://schemas.openxmlformats.org/officeDocument/2006/relationships/image" Target="../media/image351.png"/><Relationship Id="rId4" Type="http://schemas.openxmlformats.org/officeDocument/2006/relationships/slideLayout" Target="../slideLayouts/slideLayout7.xml"/><Relationship Id="rId9" Type="http://schemas.openxmlformats.org/officeDocument/2006/relationships/image" Target="../media/image344.jpeg"/><Relationship Id="rId14" Type="http://schemas.openxmlformats.org/officeDocument/2006/relationships/image" Target="../media/image34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hyperlink" Target="http://www.accelrys.com/" TargetMode="External"/><Relationship Id="rId4" Type="http://schemas.openxmlformats.org/officeDocument/2006/relationships/hyperlink" Target="http://www.schrodinger.com/"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www.rcsb.org/pdb/explore/explore.do?pdbId=1AOI" TargetMode="External"/><Relationship Id="rId3" Type="http://schemas.openxmlformats.org/officeDocument/2006/relationships/audio" Target="Slide%2020.mp3" TargetMode="External"/><Relationship Id="rId7" Type="http://schemas.openxmlformats.org/officeDocument/2006/relationships/slide" Target="slide3.xml"/><Relationship Id="rId12" Type="http://schemas.openxmlformats.org/officeDocument/2006/relationships/image" Target="../media/image26.gif"/><Relationship Id="rId2" Type="http://schemas.microsoft.com/office/2007/relationships/media" Target="Slide%2020.mp3" TargetMode="External"/><Relationship Id="rId1" Type="http://schemas.openxmlformats.org/officeDocument/2006/relationships/tags" Target="../tags/tag21.xml"/><Relationship Id="rId6" Type="http://schemas.openxmlformats.org/officeDocument/2006/relationships/image" Target="../media/image22.jpeg"/><Relationship Id="rId11" Type="http://schemas.openxmlformats.org/officeDocument/2006/relationships/image" Target="../media/image25.gif"/><Relationship Id="rId5" Type="http://schemas.openxmlformats.org/officeDocument/2006/relationships/notesSlide" Target="../notesSlides/notesSlide20.xml"/><Relationship Id="rId10" Type="http://schemas.openxmlformats.org/officeDocument/2006/relationships/image" Target="../media/image24.jpeg"/><Relationship Id="rId4" Type="http://schemas.openxmlformats.org/officeDocument/2006/relationships/slideLayout" Target="../slideLayouts/slideLayout7.xml"/><Relationship Id="rId9" Type="http://schemas.openxmlformats.org/officeDocument/2006/relationships/image" Target="../media/image23.png"/></Relationships>
</file>

<file path=ppt/slides/_rels/slide200.xml.rels><?xml version="1.0" encoding="UTF-8" standalone="yes"?>
<Relationships xmlns="http://schemas.openxmlformats.org/package/2006/relationships"><Relationship Id="rId8" Type="http://schemas.openxmlformats.org/officeDocument/2006/relationships/image" Target="../media/image352.png"/><Relationship Id="rId3" Type="http://schemas.openxmlformats.org/officeDocument/2006/relationships/audio" Target="Slide%20200.mp3" TargetMode="External"/><Relationship Id="rId7" Type="http://schemas.openxmlformats.org/officeDocument/2006/relationships/slide" Target="slide3.xml"/><Relationship Id="rId2" Type="http://schemas.microsoft.com/office/2007/relationships/media" Target="Slide%20200.mp3" TargetMode="External"/><Relationship Id="rId1" Type="http://schemas.openxmlformats.org/officeDocument/2006/relationships/tags" Target="../tags/tag201.xml"/><Relationship Id="rId6" Type="http://schemas.openxmlformats.org/officeDocument/2006/relationships/image" Target="../media/image350.jpeg"/><Relationship Id="rId5" Type="http://schemas.openxmlformats.org/officeDocument/2006/relationships/notesSlide" Target="../notesSlides/notesSlide200.xml"/><Relationship Id="rId4"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8" Type="http://schemas.openxmlformats.org/officeDocument/2006/relationships/image" Target="../media/image355.jpeg"/><Relationship Id="rId3" Type="http://schemas.openxmlformats.org/officeDocument/2006/relationships/audio" Target="Slide%20201.mp3" TargetMode="External"/><Relationship Id="rId7" Type="http://schemas.openxmlformats.org/officeDocument/2006/relationships/image" Target="../media/image354.jpeg"/><Relationship Id="rId2" Type="http://schemas.microsoft.com/office/2007/relationships/media" Target="Slide%20201.mp3" TargetMode="External"/><Relationship Id="rId1" Type="http://schemas.openxmlformats.org/officeDocument/2006/relationships/tags" Target="../tags/tag202.xml"/><Relationship Id="rId6" Type="http://schemas.openxmlformats.org/officeDocument/2006/relationships/image" Target="../media/image353.jpeg"/><Relationship Id="rId5" Type="http://schemas.openxmlformats.org/officeDocument/2006/relationships/notesSlide" Target="../notesSlides/notesSlide201.xml"/><Relationship Id="rId10" Type="http://schemas.openxmlformats.org/officeDocument/2006/relationships/image" Target="../media/image356.png"/><Relationship Id="rId4" Type="http://schemas.openxmlformats.org/officeDocument/2006/relationships/slideLayout" Target="../slideLayouts/slideLayout7.xml"/><Relationship Id="rId9" Type="http://schemas.openxmlformats.org/officeDocument/2006/relationships/slide" Target="slide3.xml"/></Relationships>
</file>

<file path=ppt/slides/_rels/slide202.xml.rels><?xml version="1.0" encoding="UTF-8" standalone="yes"?>
<Relationships xmlns="http://schemas.openxmlformats.org/package/2006/relationships"><Relationship Id="rId8" Type="http://schemas.openxmlformats.org/officeDocument/2006/relationships/image" Target="../media/image343.jpeg"/><Relationship Id="rId13" Type="http://schemas.openxmlformats.org/officeDocument/2006/relationships/image" Target="../media/image348.jpeg"/><Relationship Id="rId3" Type="http://schemas.openxmlformats.org/officeDocument/2006/relationships/audio" Target="Slide%20202.mp3" TargetMode="External"/><Relationship Id="rId7" Type="http://schemas.openxmlformats.org/officeDocument/2006/relationships/image" Target="../media/image342.jpeg"/><Relationship Id="rId12" Type="http://schemas.openxmlformats.org/officeDocument/2006/relationships/image" Target="../media/image347.jpeg"/><Relationship Id="rId2" Type="http://schemas.microsoft.com/office/2007/relationships/media" Target="Slide%20202.mp3" TargetMode="External"/><Relationship Id="rId16" Type="http://schemas.openxmlformats.org/officeDocument/2006/relationships/image" Target="../media/image357.png"/><Relationship Id="rId1" Type="http://schemas.openxmlformats.org/officeDocument/2006/relationships/tags" Target="../tags/tag203.xml"/><Relationship Id="rId6" Type="http://schemas.openxmlformats.org/officeDocument/2006/relationships/image" Target="../media/image340.jpeg"/><Relationship Id="rId11" Type="http://schemas.openxmlformats.org/officeDocument/2006/relationships/image" Target="../media/image346.jpeg"/><Relationship Id="rId5" Type="http://schemas.openxmlformats.org/officeDocument/2006/relationships/notesSlide" Target="../notesSlides/notesSlide202.xml"/><Relationship Id="rId15" Type="http://schemas.openxmlformats.org/officeDocument/2006/relationships/image" Target="../media/image350.jpeg"/><Relationship Id="rId10" Type="http://schemas.openxmlformats.org/officeDocument/2006/relationships/image" Target="../media/image345.jpeg"/><Relationship Id="rId4" Type="http://schemas.openxmlformats.org/officeDocument/2006/relationships/slideLayout" Target="../slideLayouts/slideLayout7.xml"/><Relationship Id="rId9" Type="http://schemas.openxmlformats.org/officeDocument/2006/relationships/image" Target="../media/image344.jpeg"/><Relationship Id="rId14" Type="http://schemas.openxmlformats.org/officeDocument/2006/relationships/image" Target="../media/image349.jpeg"/></Relationships>
</file>

<file path=ppt/slides/_rels/slide203.xml.rels><?xml version="1.0" encoding="UTF-8" standalone="yes"?>
<Relationships xmlns="http://schemas.openxmlformats.org/package/2006/relationships"><Relationship Id="rId3" Type="http://schemas.openxmlformats.org/officeDocument/2006/relationships/audio" Target="Slide%20203.mp3" TargetMode="External"/><Relationship Id="rId7" Type="http://schemas.openxmlformats.org/officeDocument/2006/relationships/image" Target="../media/image358.png"/><Relationship Id="rId2" Type="http://schemas.microsoft.com/office/2007/relationships/media" Target="Slide%20203.mp3" TargetMode="External"/><Relationship Id="rId1" Type="http://schemas.openxmlformats.org/officeDocument/2006/relationships/tags" Target="../tags/tag204.xml"/><Relationship Id="rId6" Type="http://schemas.openxmlformats.org/officeDocument/2006/relationships/image" Target="../media/image340.jpeg"/><Relationship Id="rId5" Type="http://schemas.openxmlformats.org/officeDocument/2006/relationships/notesSlide" Target="../notesSlides/notesSlide203.xml"/><Relationship Id="rId4"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6.xml"/><Relationship Id="rId1" Type="http://schemas.openxmlformats.org/officeDocument/2006/relationships/tags" Target="../tags/tag205.xml"/><Relationship Id="rId4" Type="http://schemas.openxmlformats.org/officeDocument/2006/relationships/slide" Target="slide3.xml"/></Relationships>
</file>

<file path=ppt/slides/_rels/slide20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05.mp3" TargetMode="External"/><Relationship Id="rId7" Type="http://schemas.openxmlformats.org/officeDocument/2006/relationships/image" Target="../media/image342.jpeg"/><Relationship Id="rId2" Type="http://schemas.microsoft.com/office/2007/relationships/media" Target="Slide%20205.mp3" TargetMode="External"/><Relationship Id="rId1" Type="http://schemas.openxmlformats.org/officeDocument/2006/relationships/tags" Target="../tags/tag206.xml"/><Relationship Id="rId6" Type="http://schemas.openxmlformats.org/officeDocument/2006/relationships/image" Target="../media/image340.jpeg"/><Relationship Id="rId5" Type="http://schemas.openxmlformats.org/officeDocument/2006/relationships/notesSlide" Target="../notesSlides/notesSlide205.xml"/><Relationship Id="rId4" Type="http://schemas.openxmlformats.org/officeDocument/2006/relationships/slideLayout" Target="../slideLayouts/slideLayout7.xml"/><Relationship Id="rId9" Type="http://schemas.openxmlformats.org/officeDocument/2006/relationships/image" Target="../media/image359.png"/></Relationships>
</file>

<file path=ppt/slides/_rels/slide20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06.mp3" TargetMode="External"/><Relationship Id="rId7" Type="http://schemas.openxmlformats.org/officeDocument/2006/relationships/image" Target="../media/image342.jpeg"/><Relationship Id="rId2" Type="http://schemas.microsoft.com/office/2007/relationships/media" Target="Slide%20206.mp3" TargetMode="External"/><Relationship Id="rId1" Type="http://schemas.openxmlformats.org/officeDocument/2006/relationships/tags" Target="../tags/tag207.xml"/><Relationship Id="rId6" Type="http://schemas.openxmlformats.org/officeDocument/2006/relationships/image" Target="../media/image340.jpeg"/><Relationship Id="rId5" Type="http://schemas.openxmlformats.org/officeDocument/2006/relationships/notesSlide" Target="../notesSlides/notesSlide206.xml"/><Relationship Id="rId4" Type="http://schemas.openxmlformats.org/officeDocument/2006/relationships/slideLayout" Target="../slideLayouts/slideLayout7.xml"/><Relationship Id="rId9" Type="http://schemas.openxmlformats.org/officeDocument/2006/relationships/image" Target="../media/image360.png"/></Relationships>
</file>

<file path=ppt/slides/_rels/slide207.xml.rels><?xml version="1.0" encoding="UTF-8" standalone="yes"?>
<Relationships xmlns="http://schemas.openxmlformats.org/package/2006/relationships"><Relationship Id="rId8" Type="http://schemas.openxmlformats.org/officeDocument/2006/relationships/image" Target="../media/image362.png"/><Relationship Id="rId3" Type="http://schemas.openxmlformats.org/officeDocument/2006/relationships/audio" Target="Slide%20207.mp3" TargetMode="External"/><Relationship Id="rId7" Type="http://schemas.openxmlformats.org/officeDocument/2006/relationships/slide" Target="slide3.xml"/><Relationship Id="rId2" Type="http://schemas.microsoft.com/office/2007/relationships/media" Target="Slide%20207.mp3" TargetMode="External"/><Relationship Id="rId1" Type="http://schemas.openxmlformats.org/officeDocument/2006/relationships/tags" Target="../tags/tag208.xml"/><Relationship Id="rId6" Type="http://schemas.openxmlformats.org/officeDocument/2006/relationships/image" Target="../media/image361.jpeg"/><Relationship Id="rId5" Type="http://schemas.openxmlformats.org/officeDocument/2006/relationships/notesSlide" Target="../notesSlides/notesSlide207.xml"/><Relationship Id="rId4"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8" Type="http://schemas.openxmlformats.org/officeDocument/2006/relationships/image" Target="../media/image363.png"/><Relationship Id="rId3" Type="http://schemas.openxmlformats.org/officeDocument/2006/relationships/audio" Target="Slide%20208.mp3" TargetMode="External"/><Relationship Id="rId7" Type="http://schemas.openxmlformats.org/officeDocument/2006/relationships/slide" Target="slide3.xml"/><Relationship Id="rId2" Type="http://schemas.microsoft.com/office/2007/relationships/media" Target="Slide%20208.mp3" TargetMode="External"/><Relationship Id="rId1" Type="http://schemas.openxmlformats.org/officeDocument/2006/relationships/tags" Target="../tags/tag209.xml"/><Relationship Id="rId6" Type="http://schemas.openxmlformats.org/officeDocument/2006/relationships/image" Target="../media/image276.jpeg"/><Relationship Id="rId5" Type="http://schemas.openxmlformats.org/officeDocument/2006/relationships/notesSlide" Target="../notesSlides/notesSlide208.xml"/><Relationship Id="rId4"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09.mp3" TargetMode="External"/><Relationship Id="rId7" Type="http://schemas.openxmlformats.org/officeDocument/2006/relationships/image" Target="../media/image342.jpeg"/><Relationship Id="rId2" Type="http://schemas.microsoft.com/office/2007/relationships/media" Target="Slide%20209.mp3" TargetMode="External"/><Relationship Id="rId1" Type="http://schemas.openxmlformats.org/officeDocument/2006/relationships/tags" Target="../tags/tag210.xml"/><Relationship Id="rId6" Type="http://schemas.openxmlformats.org/officeDocument/2006/relationships/image" Target="../media/image340.jpeg"/><Relationship Id="rId5" Type="http://schemas.openxmlformats.org/officeDocument/2006/relationships/notesSlide" Target="../notesSlides/notesSlide209.xml"/><Relationship Id="rId4" Type="http://schemas.openxmlformats.org/officeDocument/2006/relationships/slideLayout" Target="../slideLayouts/slideLayout7.xml"/><Relationship Id="rId9" Type="http://schemas.openxmlformats.org/officeDocument/2006/relationships/image" Target="../media/image364.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Slide%2021.mp3" TargetMode="External"/><Relationship Id="rId7" Type="http://schemas.openxmlformats.org/officeDocument/2006/relationships/slide" Target="slide3.xml"/><Relationship Id="rId2" Type="http://schemas.microsoft.com/office/2007/relationships/media" Target="Slide%2021.mp3" TargetMode="External"/><Relationship Id="rId1" Type="http://schemas.openxmlformats.org/officeDocument/2006/relationships/tags" Target="../tags/tag22.xml"/><Relationship Id="rId6" Type="http://schemas.openxmlformats.org/officeDocument/2006/relationships/image" Target="../media/image27.jpe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8" Type="http://schemas.openxmlformats.org/officeDocument/2006/relationships/image" Target="../media/image365.png"/><Relationship Id="rId3" Type="http://schemas.openxmlformats.org/officeDocument/2006/relationships/audio" Target="Slide%20210.mp3" TargetMode="External"/><Relationship Id="rId7" Type="http://schemas.openxmlformats.org/officeDocument/2006/relationships/slide" Target="slide3.xml"/><Relationship Id="rId2" Type="http://schemas.microsoft.com/office/2007/relationships/media" Target="Slide%20210.mp3" TargetMode="External"/><Relationship Id="rId1" Type="http://schemas.openxmlformats.org/officeDocument/2006/relationships/tags" Target="../tags/tag211.xml"/><Relationship Id="rId6" Type="http://schemas.openxmlformats.org/officeDocument/2006/relationships/image" Target="../media/image325.jpeg"/><Relationship Id="rId5" Type="http://schemas.openxmlformats.org/officeDocument/2006/relationships/notesSlide" Target="../notesSlides/notesSlide210.xml"/><Relationship Id="rId4"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6.xml"/><Relationship Id="rId1" Type="http://schemas.openxmlformats.org/officeDocument/2006/relationships/tags" Target="../tags/tag212.xml"/><Relationship Id="rId4" Type="http://schemas.openxmlformats.org/officeDocument/2006/relationships/slide" Target="slide3.xml"/></Relationships>
</file>

<file path=ppt/slides/_rels/slide212.xml.rels><?xml version="1.0" encoding="UTF-8" standalone="yes"?>
<Relationships xmlns="http://schemas.openxmlformats.org/package/2006/relationships"><Relationship Id="rId8" Type="http://schemas.openxmlformats.org/officeDocument/2006/relationships/image" Target="../media/image367.png"/><Relationship Id="rId3" Type="http://schemas.openxmlformats.org/officeDocument/2006/relationships/audio" Target="Slide%20212.mp3" TargetMode="External"/><Relationship Id="rId7" Type="http://schemas.openxmlformats.org/officeDocument/2006/relationships/image" Target="../media/image366.png"/><Relationship Id="rId12" Type="http://schemas.openxmlformats.org/officeDocument/2006/relationships/image" Target="../media/image119.png"/><Relationship Id="rId2" Type="http://schemas.microsoft.com/office/2007/relationships/media" Target="Slide%20212.mp3" TargetMode="External"/><Relationship Id="rId1" Type="http://schemas.openxmlformats.org/officeDocument/2006/relationships/tags" Target="../tags/tag213.xml"/><Relationship Id="rId6" Type="http://schemas.openxmlformats.org/officeDocument/2006/relationships/image" Target="../media/image325.jpeg"/><Relationship Id="rId11" Type="http://schemas.openxmlformats.org/officeDocument/2006/relationships/slide" Target="slide3.xml"/><Relationship Id="rId5" Type="http://schemas.openxmlformats.org/officeDocument/2006/relationships/notesSlide" Target="../notesSlides/notesSlide212.xml"/><Relationship Id="rId10" Type="http://schemas.openxmlformats.org/officeDocument/2006/relationships/image" Target="../media/image95.jpeg"/><Relationship Id="rId4" Type="http://schemas.openxmlformats.org/officeDocument/2006/relationships/slideLayout" Target="../slideLayouts/slideLayout7.xml"/><Relationship Id="rId9" Type="http://schemas.openxmlformats.org/officeDocument/2006/relationships/image" Target="../media/image368.jpeg"/></Relationships>
</file>

<file path=ppt/slides/_rels/slide213.xml.rels><?xml version="1.0" encoding="UTF-8" standalone="yes"?>
<Relationships xmlns="http://schemas.openxmlformats.org/package/2006/relationships"><Relationship Id="rId8" Type="http://schemas.openxmlformats.org/officeDocument/2006/relationships/image" Target="../media/image369.png"/><Relationship Id="rId3" Type="http://schemas.openxmlformats.org/officeDocument/2006/relationships/audio" Target="Slide%20213.mp3" TargetMode="External"/><Relationship Id="rId7" Type="http://schemas.openxmlformats.org/officeDocument/2006/relationships/slide" Target="slide3.xml"/><Relationship Id="rId2" Type="http://schemas.microsoft.com/office/2007/relationships/media" Target="Slide%20213.mp3" TargetMode="External"/><Relationship Id="rId1" Type="http://schemas.openxmlformats.org/officeDocument/2006/relationships/tags" Target="../tags/tag214.xml"/><Relationship Id="rId6" Type="http://schemas.openxmlformats.org/officeDocument/2006/relationships/image" Target="../media/image3.png"/><Relationship Id="rId5" Type="http://schemas.openxmlformats.org/officeDocument/2006/relationships/notesSlide" Target="../notesSlides/notesSlide213.xml"/><Relationship Id="rId4"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audio" Target="Slide%20214.mp3" TargetMode="External"/><Relationship Id="rId7" Type="http://schemas.openxmlformats.org/officeDocument/2006/relationships/slide" Target="slide3.xml"/><Relationship Id="rId2" Type="http://schemas.microsoft.com/office/2007/relationships/media" Target="Slide%20214.mp3" TargetMode="External"/><Relationship Id="rId1" Type="http://schemas.openxmlformats.org/officeDocument/2006/relationships/tags" Target="../tags/tag215.xml"/><Relationship Id="rId6" Type="http://schemas.openxmlformats.org/officeDocument/2006/relationships/image" Target="../media/image325.jpeg"/><Relationship Id="rId5" Type="http://schemas.openxmlformats.org/officeDocument/2006/relationships/notesSlide" Target="../notesSlides/notesSlide214.xml"/><Relationship Id="rId4"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8" Type="http://schemas.openxmlformats.org/officeDocument/2006/relationships/image" Target="../media/image371.png"/><Relationship Id="rId3" Type="http://schemas.openxmlformats.org/officeDocument/2006/relationships/audio" Target="Slide%20215.mp3" TargetMode="External"/><Relationship Id="rId7" Type="http://schemas.openxmlformats.org/officeDocument/2006/relationships/slide" Target="slide3.xml"/><Relationship Id="rId2" Type="http://schemas.microsoft.com/office/2007/relationships/media" Target="Slide%20215.mp3" TargetMode="External"/><Relationship Id="rId1" Type="http://schemas.openxmlformats.org/officeDocument/2006/relationships/tags" Target="../tags/tag216.xml"/><Relationship Id="rId6" Type="http://schemas.openxmlformats.org/officeDocument/2006/relationships/image" Target="../media/image116.jpeg"/><Relationship Id="rId5" Type="http://schemas.openxmlformats.org/officeDocument/2006/relationships/notesSlide" Target="../notesSlides/notesSlide215.xml"/><Relationship Id="rId4"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video" Target="rotate-octamer-all-8-strands.avi" TargetMode="External"/><Relationship Id="rId7" Type="http://schemas.openxmlformats.org/officeDocument/2006/relationships/image" Target="../media/image51.png"/><Relationship Id="rId2" Type="http://schemas.microsoft.com/office/2007/relationships/media" Target="rotate-octamer-all-8-strands.avi" TargetMode="External"/><Relationship Id="rId1" Type="http://schemas.openxmlformats.org/officeDocument/2006/relationships/tags" Target="../tags/tag217.xml"/><Relationship Id="rId6" Type="http://schemas.openxmlformats.org/officeDocument/2006/relationships/image" Target="../media/image118.png"/><Relationship Id="rId5" Type="http://schemas.openxmlformats.org/officeDocument/2006/relationships/notesSlide" Target="../notesSlides/notesSlide216.xml"/><Relationship Id="rId4" Type="http://schemas.openxmlformats.org/officeDocument/2006/relationships/slideLayout" Target="../slideLayouts/slideLayout7.xml"/><Relationship Id="rId9" Type="http://schemas.openxmlformats.org/officeDocument/2006/relationships/slide" Target="slide3.xml"/></Relationships>
</file>

<file path=ppt/slides/_rels/slide217.xml.rels><?xml version="1.0" encoding="UTF-8" standalone="yes"?>
<Relationships xmlns="http://schemas.openxmlformats.org/package/2006/relationships"><Relationship Id="rId8" Type="http://schemas.openxmlformats.org/officeDocument/2006/relationships/image" Target="../media/image372.png"/><Relationship Id="rId3" Type="http://schemas.openxmlformats.org/officeDocument/2006/relationships/audio" Target="Slide%20217.mp3" TargetMode="External"/><Relationship Id="rId7" Type="http://schemas.openxmlformats.org/officeDocument/2006/relationships/slide" Target="slide3.xml"/><Relationship Id="rId2" Type="http://schemas.microsoft.com/office/2007/relationships/media" Target="Slide%20217.mp3" TargetMode="External"/><Relationship Id="rId1" Type="http://schemas.openxmlformats.org/officeDocument/2006/relationships/tags" Target="../tags/tag218.xml"/><Relationship Id="rId6" Type="http://schemas.openxmlformats.org/officeDocument/2006/relationships/image" Target="../media/image120.jpeg"/><Relationship Id="rId5" Type="http://schemas.openxmlformats.org/officeDocument/2006/relationships/notesSlide" Target="../notesSlides/notesSlide217.xml"/><Relationship Id="rId4"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video" Target="rotate-octamer-all-8-strands_x.avi" TargetMode="External"/><Relationship Id="rId7" Type="http://schemas.openxmlformats.org/officeDocument/2006/relationships/image" Target="../media/image51.png"/><Relationship Id="rId2" Type="http://schemas.microsoft.com/office/2007/relationships/media" Target="rotate-octamer-all-8-strands_x.avi" TargetMode="External"/><Relationship Id="rId1" Type="http://schemas.openxmlformats.org/officeDocument/2006/relationships/tags" Target="../tags/tag219.xml"/><Relationship Id="rId6" Type="http://schemas.openxmlformats.org/officeDocument/2006/relationships/image" Target="../media/image122.png"/><Relationship Id="rId5" Type="http://schemas.openxmlformats.org/officeDocument/2006/relationships/notesSlide" Target="../notesSlides/notesSlide218.xml"/><Relationship Id="rId4" Type="http://schemas.openxmlformats.org/officeDocument/2006/relationships/slideLayout" Target="../slideLayouts/slideLayout7.xml"/><Relationship Id="rId9" Type="http://schemas.openxmlformats.org/officeDocument/2006/relationships/slide" Target="slide3.xml"/></Relationships>
</file>

<file path=ppt/slides/_rels/slide21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audio" Target="Slide%20219.mp3" TargetMode="External"/><Relationship Id="rId7" Type="http://schemas.openxmlformats.org/officeDocument/2006/relationships/slide" Target="slide3.xml"/><Relationship Id="rId2" Type="http://schemas.microsoft.com/office/2007/relationships/media" Target="Slide%20219.mp3" TargetMode="External"/><Relationship Id="rId1" Type="http://schemas.openxmlformats.org/officeDocument/2006/relationships/tags" Target="../tags/tag220.xml"/><Relationship Id="rId6" Type="http://schemas.openxmlformats.org/officeDocument/2006/relationships/image" Target="../media/image123.jpeg"/><Relationship Id="rId5" Type="http://schemas.openxmlformats.org/officeDocument/2006/relationships/notesSlide" Target="../notesSlides/notesSlide219.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Slide%2022.mp3" TargetMode="External"/><Relationship Id="rId7" Type="http://schemas.openxmlformats.org/officeDocument/2006/relationships/slide" Target="slide3.xml"/><Relationship Id="rId2" Type="http://schemas.microsoft.com/office/2007/relationships/media" Target="Slide%2022.mp3" TargetMode="External"/><Relationship Id="rId1" Type="http://schemas.openxmlformats.org/officeDocument/2006/relationships/tags" Target="../tags/tag23.xml"/><Relationship Id="rId6" Type="http://schemas.openxmlformats.org/officeDocument/2006/relationships/image" Target="../media/image29.jpe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audio" Target="Slide%20220.mp3" TargetMode="External"/><Relationship Id="rId7" Type="http://schemas.openxmlformats.org/officeDocument/2006/relationships/slide" Target="slide3.xml"/><Relationship Id="rId2" Type="http://schemas.microsoft.com/office/2007/relationships/media" Target="Slide%20220.mp3" TargetMode="External"/><Relationship Id="rId1" Type="http://schemas.openxmlformats.org/officeDocument/2006/relationships/tags" Target="../tags/tag221.xml"/><Relationship Id="rId6" Type="http://schemas.openxmlformats.org/officeDocument/2006/relationships/image" Target="../media/image123.jpeg"/><Relationship Id="rId5" Type="http://schemas.openxmlformats.org/officeDocument/2006/relationships/notesSlide" Target="../notesSlides/notesSlide220.xml"/><Relationship Id="rId4"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6.xml"/><Relationship Id="rId1" Type="http://schemas.openxmlformats.org/officeDocument/2006/relationships/tags" Target="../tags/tag222.xml"/><Relationship Id="rId4" Type="http://schemas.openxmlformats.org/officeDocument/2006/relationships/slide" Target="slide3.xml"/></Relationships>
</file>

<file path=ppt/slides/_rels/slide222.xml.rels><?xml version="1.0" encoding="UTF-8" standalone="yes"?>
<Relationships xmlns="http://schemas.openxmlformats.org/package/2006/relationships"><Relationship Id="rId8" Type="http://schemas.openxmlformats.org/officeDocument/2006/relationships/image" Target="../media/image374.png"/><Relationship Id="rId3" Type="http://schemas.openxmlformats.org/officeDocument/2006/relationships/audio" Target="Slide%20222.mp3" TargetMode="External"/><Relationship Id="rId7" Type="http://schemas.openxmlformats.org/officeDocument/2006/relationships/slide" Target="slide3.xml"/><Relationship Id="rId2" Type="http://schemas.microsoft.com/office/2007/relationships/media" Target="Slide%20222.mp3" TargetMode="External"/><Relationship Id="rId1" Type="http://schemas.openxmlformats.org/officeDocument/2006/relationships/tags" Target="../tags/tag223.xml"/><Relationship Id="rId6" Type="http://schemas.openxmlformats.org/officeDocument/2006/relationships/image" Target="../media/image22.jpeg"/><Relationship Id="rId5" Type="http://schemas.openxmlformats.org/officeDocument/2006/relationships/notesSlide" Target="../notesSlides/notesSlide222.xml"/><Relationship Id="rId4"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6.xml"/><Relationship Id="rId1" Type="http://schemas.openxmlformats.org/officeDocument/2006/relationships/tags" Target="../tags/tag224.xml"/><Relationship Id="rId4" Type="http://schemas.openxmlformats.org/officeDocument/2006/relationships/slide" Target="slide3.xml"/></Relationships>
</file>

<file path=ppt/slides/_rels/slide224.xml.rels><?xml version="1.0" encoding="UTF-8" standalone="yes"?>
<Relationships xmlns="http://schemas.openxmlformats.org/package/2006/relationships"><Relationship Id="rId8" Type="http://schemas.openxmlformats.org/officeDocument/2006/relationships/image" Target="../media/image377.jpeg"/><Relationship Id="rId3" Type="http://schemas.openxmlformats.org/officeDocument/2006/relationships/audio" Target="Slide%20224.mp3" TargetMode="External"/><Relationship Id="rId7" Type="http://schemas.openxmlformats.org/officeDocument/2006/relationships/image" Target="../media/image376.jpeg"/><Relationship Id="rId2" Type="http://schemas.microsoft.com/office/2007/relationships/media" Target="Slide%20224.mp3" TargetMode="External"/><Relationship Id="rId1" Type="http://schemas.openxmlformats.org/officeDocument/2006/relationships/tags" Target="../tags/tag225.xml"/><Relationship Id="rId6" Type="http://schemas.openxmlformats.org/officeDocument/2006/relationships/image" Target="../media/image375.jpeg"/><Relationship Id="rId11" Type="http://schemas.openxmlformats.org/officeDocument/2006/relationships/image" Target="../media/image379.jpeg"/><Relationship Id="rId5" Type="http://schemas.openxmlformats.org/officeDocument/2006/relationships/notesSlide" Target="../notesSlides/notesSlide224.xml"/><Relationship Id="rId10" Type="http://schemas.openxmlformats.org/officeDocument/2006/relationships/image" Target="../media/image378.png"/><Relationship Id="rId4" Type="http://schemas.openxmlformats.org/officeDocument/2006/relationships/slideLayout" Target="../slideLayouts/slideLayout6.xml"/><Relationship Id="rId9" Type="http://schemas.openxmlformats.org/officeDocument/2006/relationships/slide" Target="slide3.xml"/></Relationships>
</file>

<file path=ppt/slides/_rels/slide225.xml.rels><?xml version="1.0" encoding="UTF-8" standalone="yes"?>
<Relationships xmlns="http://schemas.openxmlformats.org/package/2006/relationships"><Relationship Id="rId3" Type="http://schemas.openxmlformats.org/officeDocument/2006/relationships/audio" Target="Slide%20225.mp3" TargetMode="External"/><Relationship Id="rId7" Type="http://schemas.openxmlformats.org/officeDocument/2006/relationships/image" Target="../media/image380.png"/><Relationship Id="rId2" Type="http://schemas.microsoft.com/office/2007/relationships/media" Target="Slide%20225.mp3" TargetMode="External"/><Relationship Id="rId1" Type="http://schemas.openxmlformats.org/officeDocument/2006/relationships/tags" Target="../tags/tag226.xml"/><Relationship Id="rId6" Type="http://schemas.openxmlformats.org/officeDocument/2006/relationships/slide" Target="slide3.xml"/><Relationship Id="rId5" Type="http://schemas.openxmlformats.org/officeDocument/2006/relationships/notesSlide" Target="../notesSlides/notesSlide225.xml"/><Relationship Id="rId4"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audio" Target="Slide%20226.mp3" TargetMode="External"/><Relationship Id="rId7" Type="http://schemas.openxmlformats.org/officeDocument/2006/relationships/image" Target="../media/image380.png"/><Relationship Id="rId2" Type="http://schemas.microsoft.com/office/2007/relationships/media" Target="Slide%20226.mp3" TargetMode="External"/><Relationship Id="rId1" Type="http://schemas.openxmlformats.org/officeDocument/2006/relationships/tags" Target="../tags/tag227.xml"/><Relationship Id="rId6" Type="http://schemas.openxmlformats.org/officeDocument/2006/relationships/slide" Target="slide3.xml"/><Relationship Id="rId5" Type="http://schemas.openxmlformats.org/officeDocument/2006/relationships/notesSlide" Target="../notesSlides/notesSlide226.xml"/><Relationship Id="rId4"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audio" Target="Slide%20227.mp3" TargetMode="External"/><Relationship Id="rId7" Type="http://schemas.openxmlformats.org/officeDocument/2006/relationships/image" Target="../media/image381.png"/><Relationship Id="rId2" Type="http://schemas.microsoft.com/office/2007/relationships/media" Target="Slide%20227.mp3" TargetMode="External"/><Relationship Id="rId1" Type="http://schemas.openxmlformats.org/officeDocument/2006/relationships/tags" Target="../tags/tag228.xml"/><Relationship Id="rId6" Type="http://schemas.openxmlformats.org/officeDocument/2006/relationships/slide" Target="slide3.xml"/><Relationship Id="rId5" Type="http://schemas.openxmlformats.org/officeDocument/2006/relationships/notesSlide" Target="../notesSlides/notesSlide227.xml"/><Relationship Id="rId4"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audio" Target="Slide%20228.mp3" TargetMode="External"/><Relationship Id="rId2" Type="http://schemas.microsoft.com/office/2007/relationships/media" Target="Slide%20228.mp3" TargetMode="External"/><Relationship Id="rId1" Type="http://schemas.openxmlformats.org/officeDocument/2006/relationships/tags" Target="../tags/tag229.xml"/><Relationship Id="rId6" Type="http://schemas.openxmlformats.org/officeDocument/2006/relationships/image" Target="../media/image382.png"/><Relationship Id="rId5" Type="http://schemas.openxmlformats.org/officeDocument/2006/relationships/notesSlide" Target="../notesSlides/notesSlide228.xml"/><Relationship Id="rId4"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6.xml"/><Relationship Id="rId1" Type="http://schemas.openxmlformats.org/officeDocument/2006/relationships/tags" Target="../tags/tag230.xml"/><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18" Type="http://schemas.openxmlformats.org/officeDocument/2006/relationships/image" Target="../media/image45.jpeg"/><Relationship Id="rId3" Type="http://schemas.openxmlformats.org/officeDocument/2006/relationships/notesSlide" Target="../notesSlides/notesSlide23.xml"/><Relationship Id="rId21" Type="http://schemas.openxmlformats.org/officeDocument/2006/relationships/image" Target="../media/image48.jpeg"/><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slideLayout" Target="../slideLayouts/slideLayout7.xml"/><Relationship Id="rId16" Type="http://schemas.openxmlformats.org/officeDocument/2006/relationships/image" Target="../media/image43.jpeg"/><Relationship Id="rId20" Type="http://schemas.openxmlformats.org/officeDocument/2006/relationships/image" Target="../media/image47.jpeg"/><Relationship Id="rId1" Type="http://schemas.openxmlformats.org/officeDocument/2006/relationships/tags" Target="../tags/tag24.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jpeg"/><Relationship Id="rId10" Type="http://schemas.openxmlformats.org/officeDocument/2006/relationships/image" Target="../media/image37.jpeg"/><Relationship Id="rId19" Type="http://schemas.openxmlformats.org/officeDocument/2006/relationships/image" Target="../media/image46.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 Id="rId22" Type="http://schemas.openxmlformats.org/officeDocument/2006/relationships/slide" Target="slide3.xml"/></Relationships>
</file>

<file path=ppt/slides/_rels/slide230.xml.rels><?xml version="1.0" encoding="UTF-8" standalone="yes"?>
<Relationships xmlns="http://schemas.openxmlformats.org/package/2006/relationships"><Relationship Id="rId8" Type="http://schemas.openxmlformats.org/officeDocument/2006/relationships/image" Target="../media/image384.png"/><Relationship Id="rId3" Type="http://schemas.openxmlformats.org/officeDocument/2006/relationships/audio" Target="Slide%20230.mp3" TargetMode="External"/><Relationship Id="rId7" Type="http://schemas.openxmlformats.org/officeDocument/2006/relationships/image" Target="../media/image123.jpeg"/><Relationship Id="rId2" Type="http://schemas.microsoft.com/office/2007/relationships/media" Target="Slide%20230.mp3" TargetMode="External"/><Relationship Id="rId1" Type="http://schemas.openxmlformats.org/officeDocument/2006/relationships/tags" Target="../tags/tag231.xml"/><Relationship Id="rId6" Type="http://schemas.openxmlformats.org/officeDocument/2006/relationships/image" Target="../media/image383.png"/><Relationship Id="rId5" Type="http://schemas.openxmlformats.org/officeDocument/2006/relationships/notesSlide" Target="../notesSlides/notesSlide230.xml"/><Relationship Id="rId4"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audio" Target="Slide%20231.mp3" TargetMode="External"/><Relationship Id="rId2" Type="http://schemas.microsoft.com/office/2007/relationships/media" Target="Slide%20231.mp3" TargetMode="External"/><Relationship Id="rId1" Type="http://schemas.openxmlformats.org/officeDocument/2006/relationships/tags" Target="../tags/tag232.xml"/><Relationship Id="rId6" Type="http://schemas.openxmlformats.org/officeDocument/2006/relationships/image" Target="../media/image119.png"/><Relationship Id="rId5" Type="http://schemas.openxmlformats.org/officeDocument/2006/relationships/notesSlide" Target="../notesSlides/notesSlide231.xml"/><Relationship Id="rId4"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6.xml"/><Relationship Id="rId1" Type="http://schemas.openxmlformats.org/officeDocument/2006/relationships/tags" Target="../tags/tag233.xml"/><Relationship Id="rId4" Type="http://schemas.openxmlformats.org/officeDocument/2006/relationships/slide" Target="slide3.xml"/></Relationships>
</file>

<file path=ppt/slides/_rels/slide23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388.jpeg"/><Relationship Id="rId3" Type="http://schemas.openxmlformats.org/officeDocument/2006/relationships/audio" Target="Slide%20233.mp3" TargetMode="External"/><Relationship Id="rId7" Type="http://schemas.openxmlformats.org/officeDocument/2006/relationships/notesSlide" Target="../notesSlides/notesSlide233.xml"/><Relationship Id="rId12" Type="http://schemas.openxmlformats.org/officeDocument/2006/relationships/image" Target="../media/image387.jpeg"/><Relationship Id="rId2" Type="http://schemas.microsoft.com/office/2007/relationships/media" Target="Slide%20233.mp3" TargetMode="External"/><Relationship Id="rId1" Type="http://schemas.openxmlformats.org/officeDocument/2006/relationships/tags" Target="../tags/tag234.xml"/><Relationship Id="rId6" Type="http://schemas.openxmlformats.org/officeDocument/2006/relationships/slideLayout" Target="../slideLayouts/slideLayout6.xml"/><Relationship Id="rId11" Type="http://schemas.openxmlformats.org/officeDocument/2006/relationships/hyperlink" Target="http://www.adambateman.com/" TargetMode="External"/><Relationship Id="rId5" Type="http://schemas.openxmlformats.org/officeDocument/2006/relationships/video" Target="wu-CDEF.avi" TargetMode="External"/><Relationship Id="rId10" Type="http://schemas.openxmlformats.org/officeDocument/2006/relationships/image" Target="../media/image386.jpeg"/><Relationship Id="rId4" Type="http://schemas.microsoft.com/office/2007/relationships/media" Target="wu-CDEF.avi" TargetMode="External"/><Relationship Id="rId9" Type="http://schemas.openxmlformats.org/officeDocument/2006/relationships/image" Target="../media/image385.png"/><Relationship Id="rId14" Type="http://schemas.openxmlformats.org/officeDocument/2006/relationships/image" Target="../media/image389.gif"/></Relationships>
</file>

<file path=ppt/slides/_rels/slide234.xml.rels><?xml version="1.0" encoding="UTF-8" standalone="yes"?>
<Relationships xmlns="http://schemas.openxmlformats.org/package/2006/relationships"><Relationship Id="rId8" Type="http://schemas.openxmlformats.org/officeDocument/2006/relationships/image" Target="../media/image391.jpeg"/><Relationship Id="rId13" Type="http://schemas.openxmlformats.org/officeDocument/2006/relationships/image" Target="../media/image396.jpeg"/><Relationship Id="rId18" Type="http://schemas.openxmlformats.org/officeDocument/2006/relationships/image" Target="../media/image401.jpeg"/><Relationship Id="rId3" Type="http://schemas.openxmlformats.org/officeDocument/2006/relationships/audio" Target="Slide%20234.mp3" TargetMode="External"/><Relationship Id="rId21" Type="http://schemas.openxmlformats.org/officeDocument/2006/relationships/hyperlink" Target="https://www.notahelix.net/software_nightmare.htm" TargetMode="External"/><Relationship Id="rId7" Type="http://schemas.openxmlformats.org/officeDocument/2006/relationships/image" Target="../media/image390.png"/><Relationship Id="rId12" Type="http://schemas.openxmlformats.org/officeDocument/2006/relationships/image" Target="../media/image395.jpeg"/><Relationship Id="rId17" Type="http://schemas.openxmlformats.org/officeDocument/2006/relationships/image" Target="../media/image400.jpeg"/><Relationship Id="rId2" Type="http://schemas.microsoft.com/office/2007/relationships/media" Target="Slide%20234.mp3" TargetMode="External"/><Relationship Id="rId16" Type="http://schemas.openxmlformats.org/officeDocument/2006/relationships/image" Target="../media/image399.jpeg"/><Relationship Id="rId20" Type="http://schemas.openxmlformats.org/officeDocument/2006/relationships/image" Target="../media/image403.jpeg"/><Relationship Id="rId1" Type="http://schemas.openxmlformats.org/officeDocument/2006/relationships/tags" Target="../tags/tag235.xml"/><Relationship Id="rId6" Type="http://schemas.openxmlformats.org/officeDocument/2006/relationships/slide" Target="slide3.xml"/><Relationship Id="rId11" Type="http://schemas.openxmlformats.org/officeDocument/2006/relationships/image" Target="../media/image394.png"/><Relationship Id="rId5" Type="http://schemas.openxmlformats.org/officeDocument/2006/relationships/notesSlide" Target="../notesSlides/notesSlide234.xml"/><Relationship Id="rId15" Type="http://schemas.openxmlformats.org/officeDocument/2006/relationships/image" Target="../media/image398.jpeg"/><Relationship Id="rId10" Type="http://schemas.openxmlformats.org/officeDocument/2006/relationships/image" Target="../media/image393.jpeg"/><Relationship Id="rId19" Type="http://schemas.openxmlformats.org/officeDocument/2006/relationships/image" Target="../media/image402.jpeg"/><Relationship Id="rId4" Type="http://schemas.openxmlformats.org/officeDocument/2006/relationships/slideLayout" Target="../slideLayouts/slideLayout6.xml"/><Relationship Id="rId9" Type="http://schemas.openxmlformats.org/officeDocument/2006/relationships/image" Target="../media/image392.jpeg"/><Relationship Id="rId14" Type="http://schemas.openxmlformats.org/officeDocument/2006/relationships/image" Target="../media/image397.jpeg"/></Relationships>
</file>

<file path=ppt/slides/_rels/slide23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Slide%20235.mp3" TargetMode="External"/><Relationship Id="rId7" Type="http://schemas.openxmlformats.org/officeDocument/2006/relationships/slide" Target="slide3.xml"/><Relationship Id="rId2" Type="http://schemas.microsoft.com/office/2007/relationships/media" Target="Slide%20235.mp3" TargetMode="External"/><Relationship Id="rId1" Type="http://schemas.openxmlformats.org/officeDocument/2006/relationships/tags" Target="../tags/tag236.xml"/><Relationship Id="rId6" Type="http://schemas.openxmlformats.org/officeDocument/2006/relationships/image" Target="../media/image404.jpeg"/><Relationship Id="rId5" Type="http://schemas.openxmlformats.org/officeDocument/2006/relationships/notesSlide" Target="../notesSlides/notesSlide235.xml"/><Relationship Id="rId4"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Slide%20236.mp3" TargetMode="External"/><Relationship Id="rId7" Type="http://schemas.openxmlformats.org/officeDocument/2006/relationships/slide" Target="slide3.xml"/><Relationship Id="rId2" Type="http://schemas.microsoft.com/office/2007/relationships/media" Target="Slide%20236.mp3" TargetMode="External"/><Relationship Id="rId1" Type="http://schemas.openxmlformats.org/officeDocument/2006/relationships/tags" Target="../tags/tag237.xml"/><Relationship Id="rId6" Type="http://schemas.openxmlformats.org/officeDocument/2006/relationships/image" Target="../media/image405.jpeg"/><Relationship Id="rId5" Type="http://schemas.openxmlformats.org/officeDocument/2006/relationships/notesSlide" Target="../notesSlides/notesSlide236.xml"/><Relationship Id="rId4"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37.mp3" TargetMode="External"/><Relationship Id="rId7" Type="http://schemas.openxmlformats.org/officeDocument/2006/relationships/image" Target="../media/image406.gif"/><Relationship Id="rId2" Type="http://schemas.microsoft.com/office/2007/relationships/media" Target="Slide%20237.mp3" TargetMode="External"/><Relationship Id="rId1" Type="http://schemas.openxmlformats.org/officeDocument/2006/relationships/tags" Target="../tags/tag238.xml"/><Relationship Id="rId6" Type="http://schemas.openxmlformats.org/officeDocument/2006/relationships/hyperlink" Target="http://www.doublexscience.org/headlights-and-beads-on-a-string/" TargetMode="External"/><Relationship Id="rId5" Type="http://schemas.openxmlformats.org/officeDocument/2006/relationships/notesSlide" Target="../notesSlides/notesSlide237.xml"/><Relationship Id="rId4" Type="http://schemas.openxmlformats.org/officeDocument/2006/relationships/slideLayout" Target="../slideLayouts/slideLayout7.xml"/><Relationship Id="rId9" Type="http://schemas.openxmlformats.org/officeDocument/2006/relationships/image" Target="../media/image119.png"/></Relationships>
</file>

<file path=ppt/slides/_rels/slide23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38.mp3" TargetMode="External"/><Relationship Id="rId7" Type="http://schemas.openxmlformats.org/officeDocument/2006/relationships/image" Target="../media/image407.jpeg"/><Relationship Id="rId2" Type="http://schemas.microsoft.com/office/2007/relationships/media" Target="Slide%20238.mp3" TargetMode="External"/><Relationship Id="rId1" Type="http://schemas.openxmlformats.org/officeDocument/2006/relationships/tags" Target="../tags/tag239.xml"/><Relationship Id="rId6" Type="http://schemas.openxmlformats.org/officeDocument/2006/relationships/image" Target="../media/image123.jpeg"/><Relationship Id="rId5" Type="http://schemas.openxmlformats.org/officeDocument/2006/relationships/notesSlide" Target="../notesSlides/notesSlide238.xml"/><Relationship Id="rId4" Type="http://schemas.openxmlformats.org/officeDocument/2006/relationships/slideLayout" Target="../slideLayouts/slideLayout6.xml"/><Relationship Id="rId9" Type="http://schemas.openxmlformats.org/officeDocument/2006/relationships/image" Target="../media/image408.png"/></Relationships>
</file>

<file path=ppt/slides/_rels/slide239.xml.rels><?xml version="1.0" encoding="UTF-8" standalone="yes"?>
<Relationships xmlns="http://schemas.openxmlformats.org/package/2006/relationships"><Relationship Id="rId3" Type="http://schemas.openxmlformats.org/officeDocument/2006/relationships/audio" Target="Slide%20239.mp3" TargetMode="External"/><Relationship Id="rId2" Type="http://schemas.microsoft.com/office/2007/relationships/media" Target="Slide%20239.mp3" TargetMode="External"/><Relationship Id="rId1" Type="http://schemas.openxmlformats.org/officeDocument/2006/relationships/tags" Target="../tags/tag240.xml"/><Relationship Id="rId6" Type="http://schemas.openxmlformats.org/officeDocument/2006/relationships/image" Target="../media/image409.png"/><Relationship Id="rId5" Type="http://schemas.openxmlformats.org/officeDocument/2006/relationships/notesSlide" Target="../notesSlides/notesSlide239.xml"/><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Slide%2024.mp3" TargetMode="External"/><Relationship Id="rId7" Type="http://schemas.openxmlformats.org/officeDocument/2006/relationships/slide" Target="slide3.xml"/><Relationship Id="rId2" Type="http://schemas.microsoft.com/office/2007/relationships/media" Target="Slide%2024.mp3" TargetMode="External"/><Relationship Id="rId1" Type="http://schemas.openxmlformats.org/officeDocument/2006/relationships/tags" Target="../tags/tag25.xml"/><Relationship Id="rId6" Type="http://schemas.openxmlformats.org/officeDocument/2006/relationships/image" Target="../media/image48.jpe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audio" Target="Slide%20240.mp3" TargetMode="External"/><Relationship Id="rId7" Type="http://schemas.openxmlformats.org/officeDocument/2006/relationships/slide" Target="slide3.xml"/><Relationship Id="rId2" Type="http://schemas.microsoft.com/office/2007/relationships/media" Target="Slide%20240.mp3" TargetMode="External"/><Relationship Id="rId1" Type="http://schemas.openxmlformats.org/officeDocument/2006/relationships/tags" Target="../tags/tag241.xml"/><Relationship Id="rId6" Type="http://schemas.openxmlformats.org/officeDocument/2006/relationships/image" Target="../media/image391.jpeg"/><Relationship Id="rId5" Type="http://schemas.openxmlformats.org/officeDocument/2006/relationships/notesSlide" Target="../notesSlides/notesSlide240.xml"/><Relationship Id="rId4"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audio" Target="Slide%20241.mp3" TargetMode="External"/><Relationship Id="rId7" Type="http://schemas.openxmlformats.org/officeDocument/2006/relationships/slide" Target="slide3.xml"/><Relationship Id="rId2" Type="http://schemas.microsoft.com/office/2007/relationships/media" Target="Slide%20241.mp3" TargetMode="External"/><Relationship Id="rId1" Type="http://schemas.openxmlformats.org/officeDocument/2006/relationships/tags" Target="../tags/tag242.xml"/><Relationship Id="rId6" Type="http://schemas.openxmlformats.org/officeDocument/2006/relationships/image" Target="../media/image391.jpeg"/><Relationship Id="rId5" Type="http://schemas.openxmlformats.org/officeDocument/2006/relationships/notesSlide" Target="../notesSlides/notesSlide241.xml"/><Relationship Id="rId4"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7.xml"/><Relationship Id="rId1" Type="http://schemas.openxmlformats.org/officeDocument/2006/relationships/tags" Target="../tags/tag243.xml"/><Relationship Id="rId5" Type="http://schemas.openxmlformats.org/officeDocument/2006/relationships/slide" Target="slide3.xml"/><Relationship Id="rId4" Type="http://schemas.openxmlformats.org/officeDocument/2006/relationships/image" Target="../media/image391.jpeg"/></Relationships>
</file>

<file path=ppt/slides/_rels/slide243.xml.rels><?xml version="1.0" encoding="UTF-8" standalone="yes"?>
<Relationships xmlns="http://schemas.openxmlformats.org/package/2006/relationships"><Relationship Id="rId8" Type="http://schemas.openxmlformats.org/officeDocument/2006/relationships/image" Target="../media/image413.png"/><Relationship Id="rId3" Type="http://schemas.openxmlformats.org/officeDocument/2006/relationships/audio" Target="Slide%20243.mp3" TargetMode="External"/><Relationship Id="rId7" Type="http://schemas.openxmlformats.org/officeDocument/2006/relationships/slide" Target="slide3.xml"/><Relationship Id="rId2" Type="http://schemas.microsoft.com/office/2007/relationships/media" Target="Slide%20243.mp3" TargetMode="External"/><Relationship Id="rId1" Type="http://schemas.openxmlformats.org/officeDocument/2006/relationships/tags" Target="../tags/tag244.xml"/><Relationship Id="rId6" Type="http://schemas.openxmlformats.org/officeDocument/2006/relationships/image" Target="../media/image412.png"/><Relationship Id="rId5" Type="http://schemas.openxmlformats.org/officeDocument/2006/relationships/notesSlide" Target="../notesSlides/notesSlide243.xml"/><Relationship Id="rId4"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8" Type="http://schemas.openxmlformats.org/officeDocument/2006/relationships/image" Target="../media/image414.png"/><Relationship Id="rId3" Type="http://schemas.openxmlformats.org/officeDocument/2006/relationships/audio" Target="Slide%20244.mp3" TargetMode="External"/><Relationship Id="rId7" Type="http://schemas.openxmlformats.org/officeDocument/2006/relationships/slide" Target="slide3.xml"/><Relationship Id="rId2" Type="http://schemas.microsoft.com/office/2007/relationships/media" Target="Slide%20244.mp3" TargetMode="External"/><Relationship Id="rId1" Type="http://schemas.openxmlformats.org/officeDocument/2006/relationships/tags" Target="../tags/tag245.xml"/><Relationship Id="rId6" Type="http://schemas.openxmlformats.org/officeDocument/2006/relationships/image" Target="../media/image412.png"/><Relationship Id="rId5" Type="http://schemas.openxmlformats.org/officeDocument/2006/relationships/notesSlide" Target="../notesSlides/notesSlide244.xml"/><Relationship Id="rId4"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audio" Target="Slide%20245.mp3" TargetMode="External"/><Relationship Id="rId7" Type="http://schemas.openxmlformats.org/officeDocument/2006/relationships/slide" Target="slide3.xml"/><Relationship Id="rId2" Type="http://schemas.microsoft.com/office/2007/relationships/media" Target="Slide%20245.mp3" TargetMode="External"/><Relationship Id="rId1" Type="http://schemas.openxmlformats.org/officeDocument/2006/relationships/tags" Target="../tags/tag246.xml"/><Relationship Id="rId6" Type="http://schemas.openxmlformats.org/officeDocument/2006/relationships/image" Target="../media/image239.jpeg"/><Relationship Id="rId5" Type="http://schemas.openxmlformats.org/officeDocument/2006/relationships/notesSlide" Target="../notesSlides/notesSlide245.xml"/><Relationship Id="rId4"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8" Type="http://schemas.openxmlformats.org/officeDocument/2006/relationships/image" Target="../media/image416.png"/><Relationship Id="rId3" Type="http://schemas.openxmlformats.org/officeDocument/2006/relationships/audio" Target="Slide%20246.mp3" TargetMode="External"/><Relationship Id="rId7" Type="http://schemas.openxmlformats.org/officeDocument/2006/relationships/slide" Target="slide3.xml"/><Relationship Id="rId2" Type="http://schemas.microsoft.com/office/2007/relationships/media" Target="Slide%20246.mp3" TargetMode="External"/><Relationship Id="rId1" Type="http://schemas.openxmlformats.org/officeDocument/2006/relationships/tags" Target="../tags/tag247.xml"/><Relationship Id="rId6" Type="http://schemas.openxmlformats.org/officeDocument/2006/relationships/image" Target="../media/image415.jpeg"/><Relationship Id="rId5" Type="http://schemas.openxmlformats.org/officeDocument/2006/relationships/notesSlide" Target="../notesSlides/notesSlide246.xml"/><Relationship Id="rId4"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8" Type="http://schemas.openxmlformats.org/officeDocument/2006/relationships/image" Target="../media/image417.jpeg"/><Relationship Id="rId3" Type="http://schemas.openxmlformats.org/officeDocument/2006/relationships/audio" Target="Slide%20247.mp3" TargetMode="External"/><Relationship Id="rId7" Type="http://schemas.openxmlformats.org/officeDocument/2006/relationships/slide" Target="slide3.xml"/><Relationship Id="rId2" Type="http://schemas.microsoft.com/office/2007/relationships/media" Target="Slide%20247.mp3" TargetMode="External"/><Relationship Id="rId1" Type="http://schemas.openxmlformats.org/officeDocument/2006/relationships/tags" Target="../tags/tag248.xml"/><Relationship Id="rId6" Type="http://schemas.openxmlformats.org/officeDocument/2006/relationships/image" Target="../media/image415.jpeg"/><Relationship Id="rId5" Type="http://schemas.openxmlformats.org/officeDocument/2006/relationships/notesSlide" Target="../notesSlides/notesSlide247.xml"/><Relationship Id="rId4" Type="http://schemas.openxmlformats.org/officeDocument/2006/relationships/slideLayout" Target="../slideLayouts/slideLayout7.xml"/><Relationship Id="rId9" Type="http://schemas.openxmlformats.org/officeDocument/2006/relationships/image" Target="../media/image418.png"/></Relationships>
</file>

<file path=ppt/slides/_rels/slide248.xml.rels><?xml version="1.0" encoding="UTF-8" standalone="yes"?>
<Relationships xmlns="http://schemas.openxmlformats.org/package/2006/relationships"><Relationship Id="rId8" Type="http://schemas.openxmlformats.org/officeDocument/2006/relationships/image" Target="../media/image420.jpeg"/><Relationship Id="rId3" Type="http://schemas.openxmlformats.org/officeDocument/2006/relationships/audio" Target="Slide%20248.mp3" TargetMode="External"/><Relationship Id="rId7" Type="http://schemas.openxmlformats.org/officeDocument/2006/relationships/image" Target="../media/image419.jpeg"/><Relationship Id="rId12" Type="http://schemas.openxmlformats.org/officeDocument/2006/relationships/image" Target="../media/image423.png"/><Relationship Id="rId2" Type="http://schemas.microsoft.com/office/2007/relationships/media" Target="Slide%20248.mp3" TargetMode="External"/><Relationship Id="rId1" Type="http://schemas.openxmlformats.org/officeDocument/2006/relationships/tags" Target="../tags/tag249.xml"/><Relationship Id="rId6" Type="http://schemas.openxmlformats.org/officeDocument/2006/relationships/image" Target="../media/image415.jpeg"/><Relationship Id="rId11" Type="http://schemas.openxmlformats.org/officeDocument/2006/relationships/slide" Target="slide3.xml"/><Relationship Id="rId5" Type="http://schemas.openxmlformats.org/officeDocument/2006/relationships/notesSlide" Target="../notesSlides/notesSlide248.xml"/><Relationship Id="rId10" Type="http://schemas.openxmlformats.org/officeDocument/2006/relationships/image" Target="../media/image422.jpeg"/><Relationship Id="rId4" Type="http://schemas.openxmlformats.org/officeDocument/2006/relationships/slideLayout" Target="../slideLayouts/slideLayout7.xml"/><Relationship Id="rId9" Type="http://schemas.openxmlformats.org/officeDocument/2006/relationships/image" Target="../media/image421.jpeg"/></Relationships>
</file>

<file path=ppt/slides/_rels/slide249.xml.rels><?xml version="1.0" encoding="UTF-8" standalone="yes"?>
<Relationships xmlns="http://schemas.openxmlformats.org/package/2006/relationships"><Relationship Id="rId8" Type="http://schemas.openxmlformats.org/officeDocument/2006/relationships/hyperlink" Target="https://www.notahelix.net/software_nightmare.htm" TargetMode="External"/><Relationship Id="rId3" Type="http://schemas.openxmlformats.org/officeDocument/2006/relationships/audio" Target="Slide%20249.mp3" TargetMode="External"/><Relationship Id="rId7" Type="http://schemas.openxmlformats.org/officeDocument/2006/relationships/slide" Target="slide3.xml"/><Relationship Id="rId2" Type="http://schemas.microsoft.com/office/2007/relationships/media" Target="Slide%20249.mp3" TargetMode="External"/><Relationship Id="rId1" Type="http://schemas.openxmlformats.org/officeDocument/2006/relationships/tags" Target="../tags/tag250.xml"/><Relationship Id="rId6" Type="http://schemas.openxmlformats.org/officeDocument/2006/relationships/image" Target="../media/image415.jpeg"/><Relationship Id="rId5" Type="http://schemas.openxmlformats.org/officeDocument/2006/relationships/notesSlide" Target="../notesSlides/notesSlide249.xml"/><Relationship Id="rId4" Type="http://schemas.openxmlformats.org/officeDocument/2006/relationships/slideLayout" Target="../slideLayouts/slideLayout7.xml"/><Relationship Id="rId9" Type="http://schemas.openxmlformats.org/officeDocument/2006/relationships/image" Target="../media/image424.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video" Target="beta-and-DNA-rotate.avi" TargetMode="External"/><Relationship Id="rId7" Type="http://schemas.openxmlformats.org/officeDocument/2006/relationships/notesSlide" Target="../notesSlides/notesSlide25.xml"/><Relationship Id="rId12" Type="http://schemas.openxmlformats.org/officeDocument/2006/relationships/image" Target="../media/image53.png"/><Relationship Id="rId2" Type="http://schemas.microsoft.com/office/2007/relationships/media" Target="beta-and-DNA-rotate.avi" TargetMode="External"/><Relationship Id="rId1" Type="http://schemas.openxmlformats.org/officeDocument/2006/relationships/tags" Target="../tags/tag26.xml"/><Relationship Id="rId6" Type="http://schemas.openxmlformats.org/officeDocument/2006/relationships/slideLayout" Target="../slideLayouts/slideLayout7.xml"/><Relationship Id="rId11" Type="http://schemas.openxmlformats.org/officeDocument/2006/relationships/slide" Target="slide3.xml"/><Relationship Id="rId5" Type="http://schemas.openxmlformats.org/officeDocument/2006/relationships/audio" Target="Slide%2025.mp3" TargetMode="External"/><Relationship Id="rId10" Type="http://schemas.openxmlformats.org/officeDocument/2006/relationships/image" Target="../media/image52.png"/><Relationship Id="rId4" Type="http://schemas.microsoft.com/office/2007/relationships/media" Target="Slide%2025.mp3" TargetMode="External"/><Relationship Id="rId9" Type="http://schemas.openxmlformats.org/officeDocument/2006/relationships/image" Target="../media/image51.png"/></Relationships>
</file>

<file path=ppt/slides/_rels/slide250.xml.rels><?xml version="1.0" encoding="UTF-8" standalone="yes"?>
<Relationships xmlns="http://schemas.openxmlformats.org/package/2006/relationships"><Relationship Id="rId8" Type="http://schemas.openxmlformats.org/officeDocument/2006/relationships/image" Target="../media/image420.jpeg"/><Relationship Id="rId3" Type="http://schemas.openxmlformats.org/officeDocument/2006/relationships/audio" Target="Slide%20250.mp3" TargetMode="External"/><Relationship Id="rId7" Type="http://schemas.openxmlformats.org/officeDocument/2006/relationships/image" Target="../media/image419.jpeg"/><Relationship Id="rId12" Type="http://schemas.openxmlformats.org/officeDocument/2006/relationships/image" Target="../media/image425.png"/><Relationship Id="rId2" Type="http://schemas.microsoft.com/office/2007/relationships/media" Target="Slide%20250.mp3" TargetMode="External"/><Relationship Id="rId1" Type="http://schemas.openxmlformats.org/officeDocument/2006/relationships/tags" Target="../tags/tag251.xml"/><Relationship Id="rId6" Type="http://schemas.openxmlformats.org/officeDocument/2006/relationships/image" Target="../media/image415.jpeg"/><Relationship Id="rId11" Type="http://schemas.openxmlformats.org/officeDocument/2006/relationships/slide" Target="slide3.xml"/><Relationship Id="rId5" Type="http://schemas.openxmlformats.org/officeDocument/2006/relationships/notesSlide" Target="../notesSlides/notesSlide250.xml"/><Relationship Id="rId10" Type="http://schemas.openxmlformats.org/officeDocument/2006/relationships/image" Target="../media/image422.jpeg"/><Relationship Id="rId4" Type="http://schemas.openxmlformats.org/officeDocument/2006/relationships/slideLayout" Target="../slideLayouts/slideLayout7.xml"/><Relationship Id="rId9" Type="http://schemas.openxmlformats.org/officeDocument/2006/relationships/image" Target="../media/image421.jpeg"/></Relationships>
</file>

<file path=ppt/slides/_rels/slide251.xml.rels><?xml version="1.0" encoding="UTF-8" standalone="yes"?>
<Relationships xmlns="http://schemas.openxmlformats.org/package/2006/relationships"><Relationship Id="rId8" Type="http://schemas.openxmlformats.org/officeDocument/2006/relationships/image" Target="../media/image427.jpeg"/><Relationship Id="rId13" Type="http://schemas.openxmlformats.org/officeDocument/2006/relationships/image" Target="../media/image420.jpeg"/><Relationship Id="rId3" Type="http://schemas.openxmlformats.org/officeDocument/2006/relationships/audio" Target="Slide%20251.mp3" TargetMode="External"/><Relationship Id="rId7" Type="http://schemas.openxmlformats.org/officeDocument/2006/relationships/image" Target="../media/image426.jpeg"/><Relationship Id="rId12" Type="http://schemas.openxmlformats.org/officeDocument/2006/relationships/image" Target="../media/image421.jpeg"/><Relationship Id="rId2" Type="http://schemas.microsoft.com/office/2007/relationships/media" Target="Slide%20251.mp3" TargetMode="External"/><Relationship Id="rId1" Type="http://schemas.openxmlformats.org/officeDocument/2006/relationships/tags" Target="../tags/tag252.xml"/><Relationship Id="rId6" Type="http://schemas.openxmlformats.org/officeDocument/2006/relationships/image" Target="../media/image415.jpeg"/><Relationship Id="rId11" Type="http://schemas.openxmlformats.org/officeDocument/2006/relationships/image" Target="../media/image422.jpeg"/><Relationship Id="rId5" Type="http://schemas.openxmlformats.org/officeDocument/2006/relationships/notesSlide" Target="../notesSlides/notesSlide251.xml"/><Relationship Id="rId10" Type="http://schemas.openxmlformats.org/officeDocument/2006/relationships/image" Target="../media/image429.png"/><Relationship Id="rId4" Type="http://schemas.openxmlformats.org/officeDocument/2006/relationships/slideLayout" Target="../slideLayouts/slideLayout7.xml"/><Relationship Id="rId9" Type="http://schemas.openxmlformats.org/officeDocument/2006/relationships/image" Target="../media/image428.jpeg"/><Relationship Id="rId14" Type="http://schemas.openxmlformats.org/officeDocument/2006/relationships/image" Target="../media/image419.jpeg"/></Relationships>
</file>

<file path=ppt/slides/_rels/slide252.xml.rels><?xml version="1.0" encoding="UTF-8" standalone="yes"?>
<Relationships xmlns="http://schemas.openxmlformats.org/package/2006/relationships"><Relationship Id="rId8" Type="http://schemas.openxmlformats.org/officeDocument/2006/relationships/image" Target="../media/image427.jpeg"/><Relationship Id="rId3" Type="http://schemas.openxmlformats.org/officeDocument/2006/relationships/audio" Target="Slide%20252.mp3" TargetMode="External"/><Relationship Id="rId7" Type="http://schemas.openxmlformats.org/officeDocument/2006/relationships/image" Target="../media/image426.jpeg"/><Relationship Id="rId2" Type="http://schemas.microsoft.com/office/2007/relationships/media" Target="Slide%20252.mp3" TargetMode="External"/><Relationship Id="rId1" Type="http://schemas.openxmlformats.org/officeDocument/2006/relationships/tags" Target="../tags/tag253.xml"/><Relationship Id="rId6" Type="http://schemas.openxmlformats.org/officeDocument/2006/relationships/image" Target="../media/image415.jpeg"/><Relationship Id="rId5" Type="http://schemas.openxmlformats.org/officeDocument/2006/relationships/notesSlide" Target="../notesSlides/notesSlide252.xml"/><Relationship Id="rId10" Type="http://schemas.openxmlformats.org/officeDocument/2006/relationships/image" Target="../media/image430.png"/><Relationship Id="rId4" Type="http://schemas.openxmlformats.org/officeDocument/2006/relationships/slideLayout" Target="../slideLayouts/slideLayout7.xml"/><Relationship Id="rId9" Type="http://schemas.openxmlformats.org/officeDocument/2006/relationships/image" Target="../media/image428.jpeg"/></Relationships>
</file>

<file path=ppt/slides/_rels/slide253.xml.rels><?xml version="1.0" encoding="UTF-8" standalone="yes"?>
<Relationships xmlns="http://schemas.openxmlformats.org/package/2006/relationships"><Relationship Id="rId8" Type="http://schemas.openxmlformats.org/officeDocument/2006/relationships/image" Target="../media/image431.png"/><Relationship Id="rId3" Type="http://schemas.openxmlformats.org/officeDocument/2006/relationships/audio" Target="Slide%20253.mp3" TargetMode="External"/><Relationship Id="rId7" Type="http://schemas.openxmlformats.org/officeDocument/2006/relationships/slide" Target="slide3.xml"/><Relationship Id="rId2" Type="http://schemas.microsoft.com/office/2007/relationships/media" Target="Slide%20253.mp3" TargetMode="External"/><Relationship Id="rId1" Type="http://schemas.openxmlformats.org/officeDocument/2006/relationships/tags" Target="../tags/tag254.xml"/><Relationship Id="rId6" Type="http://schemas.openxmlformats.org/officeDocument/2006/relationships/image" Target="../media/image391.jpeg"/><Relationship Id="rId5" Type="http://schemas.openxmlformats.org/officeDocument/2006/relationships/notesSlide" Target="../notesSlides/notesSlide253.xml"/><Relationship Id="rId4"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8" Type="http://schemas.openxmlformats.org/officeDocument/2006/relationships/image" Target="../media/image432.png"/><Relationship Id="rId3" Type="http://schemas.openxmlformats.org/officeDocument/2006/relationships/audio" Target="Slide%20254.mp3" TargetMode="External"/><Relationship Id="rId7" Type="http://schemas.openxmlformats.org/officeDocument/2006/relationships/slide" Target="slide3.xml"/><Relationship Id="rId2" Type="http://schemas.microsoft.com/office/2007/relationships/media" Target="Slide%20254.mp3" TargetMode="External"/><Relationship Id="rId1" Type="http://schemas.openxmlformats.org/officeDocument/2006/relationships/tags" Target="../tags/tag255.xml"/><Relationship Id="rId6" Type="http://schemas.openxmlformats.org/officeDocument/2006/relationships/image" Target="../media/image392.jpeg"/><Relationship Id="rId5" Type="http://schemas.openxmlformats.org/officeDocument/2006/relationships/notesSlide" Target="../notesSlides/notesSlide254.xml"/><Relationship Id="rId4"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55.mp3" TargetMode="External"/><Relationship Id="rId7" Type="http://schemas.openxmlformats.org/officeDocument/2006/relationships/image" Target="../media/image394.png"/><Relationship Id="rId2" Type="http://schemas.microsoft.com/office/2007/relationships/media" Target="Slide%20255.mp3" TargetMode="External"/><Relationship Id="rId1" Type="http://schemas.openxmlformats.org/officeDocument/2006/relationships/tags" Target="../tags/tag256.xml"/><Relationship Id="rId6" Type="http://schemas.openxmlformats.org/officeDocument/2006/relationships/image" Target="../media/image393.jpeg"/><Relationship Id="rId5" Type="http://schemas.openxmlformats.org/officeDocument/2006/relationships/notesSlide" Target="../notesSlides/notesSlide255.xml"/><Relationship Id="rId4" Type="http://schemas.openxmlformats.org/officeDocument/2006/relationships/slideLayout" Target="../slideLayouts/slideLayout7.xml"/><Relationship Id="rId9" Type="http://schemas.openxmlformats.org/officeDocument/2006/relationships/image" Target="../media/image433.png"/></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6.xml"/><Relationship Id="rId1" Type="http://schemas.openxmlformats.org/officeDocument/2006/relationships/tags" Target="../tags/tag257.xml"/><Relationship Id="rId4" Type="http://schemas.openxmlformats.org/officeDocument/2006/relationships/slide" Target="slide3.xml"/></Relationships>
</file>

<file path=ppt/slides/_rels/slide257.xml.rels><?xml version="1.0" encoding="UTF-8" standalone="yes"?>
<Relationships xmlns="http://schemas.openxmlformats.org/package/2006/relationships"><Relationship Id="rId3" Type="http://schemas.openxmlformats.org/officeDocument/2006/relationships/audio" Target="Slide%20257.mp3" TargetMode="External"/><Relationship Id="rId7" Type="http://schemas.openxmlformats.org/officeDocument/2006/relationships/image" Target="../media/image434.png"/><Relationship Id="rId2" Type="http://schemas.microsoft.com/office/2007/relationships/media" Target="Slide%20257.mp3" TargetMode="External"/><Relationship Id="rId1" Type="http://schemas.openxmlformats.org/officeDocument/2006/relationships/tags" Target="../tags/tag258.xml"/><Relationship Id="rId6" Type="http://schemas.openxmlformats.org/officeDocument/2006/relationships/slide" Target="slide3.xml"/><Relationship Id="rId5" Type="http://schemas.openxmlformats.org/officeDocument/2006/relationships/notesSlide" Target="../notesSlides/notesSlide257.xml"/><Relationship Id="rId4"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audio" Target="Slide%20258.mp3" TargetMode="External"/><Relationship Id="rId2" Type="http://schemas.microsoft.com/office/2007/relationships/media" Target="Slide%20258.mp3" TargetMode="External"/><Relationship Id="rId1" Type="http://schemas.openxmlformats.org/officeDocument/2006/relationships/tags" Target="../tags/tag259.xml"/><Relationship Id="rId6" Type="http://schemas.openxmlformats.org/officeDocument/2006/relationships/image" Target="../media/image435.png"/><Relationship Id="rId5" Type="http://schemas.openxmlformats.org/officeDocument/2006/relationships/notesSlide" Target="../notesSlides/notesSlide258.xml"/><Relationship Id="rId4"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8" Type="http://schemas.openxmlformats.org/officeDocument/2006/relationships/image" Target="../media/image437.png"/><Relationship Id="rId3" Type="http://schemas.openxmlformats.org/officeDocument/2006/relationships/audio" Target="Slide%20259.mp3" TargetMode="External"/><Relationship Id="rId7" Type="http://schemas.openxmlformats.org/officeDocument/2006/relationships/slide" Target="slide3.xml"/><Relationship Id="rId2" Type="http://schemas.microsoft.com/office/2007/relationships/media" Target="Slide%20259.mp3" TargetMode="External"/><Relationship Id="rId1" Type="http://schemas.openxmlformats.org/officeDocument/2006/relationships/tags" Target="../tags/tag260.xml"/><Relationship Id="rId6" Type="http://schemas.openxmlformats.org/officeDocument/2006/relationships/image" Target="../media/image436.jpeg"/><Relationship Id="rId5" Type="http://schemas.openxmlformats.org/officeDocument/2006/relationships/notesSlide" Target="../notesSlides/notesSlide259.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slide" Target="slide3.xml"/></Relationships>
</file>

<file path=ppt/slides/_rels/slide260.xml.rels><?xml version="1.0" encoding="UTF-8" standalone="yes"?>
<Relationships xmlns="http://schemas.openxmlformats.org/package/2006/relationships"><Relationship Id="rId8" Type="http://schemas.openxmlformats.org/officeDocument/2006/relationships/image" Target="../media/image439.png"/><Relationship Id="rId3" Type="http://schemas.openxmlformats.org/officeDocument/2006/relationships/audio" Target="Slide%20260.mp3" TargetMode="External"/><Relationship Id="rId7" Type="http://schemas.openxmlformats.org/officeDocument/2006/relationships/slide" Target="slide3.xml"/><Relationship Id="rId2" Type="http://schemas.microsoft.com/office/2007/relationships/media" Target="Slide%20260.mp3" TargetMode="External"/><Relationship Id="rId1" Type="http://schemas.openxmlformats.org/officeDocument/2006/relationships/tags" Target="../tags/tag261.xml"/><Relationship Id="rId6" Type="http://schemas.openxmlformats.org/officeDocument/2006/relationships/image" Target="../media/image438.jpeg"/><Relationship Id="rId5" Type="http://schemas.openxmlformats.org/officeDocument/2006/relationships/notesSlide" Target="../notesSlides/notesSlide260.xml"/><Relationship Id="rId4"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audio" Target="Slide%20261.mp3" TargetMode="External"/><Relationship Id="rId7" Type="http://schemas.openxmlformats.org/officeDocument/2006/relationships/slide" Target="slide3.xml"/><Relationship Id="rId2" Type="http://schemas.microsoft.com/office/2007/relationships/media" Target="Slide%20261.mp3" TargetMode="External"/><Relationship Id="rId1" Type="http://schemas.openxmlformats.org/officeDocument/2006/relationships/tags" Target="../tags/tag262.xml"/><Relationship Id="rId6" Type="http://schemas.openxmlformats.org/officeDocument/2006/relationships/image" Target="../media/image440.jpeg"/><Relationship Id="rId5" Type="http://schemas.openxmlformats.org/officeDocument/2006/relationships/notesSlide" Target="../notesSlides/notesSlide261.xml"/><Relationship Id="rId4"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8" Type="http://schemas.openxmlformats.org/officeDocument/2006/relationships/image" Target="../media/image442.png"/><Relationship Id="rId3" Type="http://schemas.openxmlformats.org/officeDocument/2006/relationships/audio" Target="Slide%20262.mp3" TargetMode="External"/><Relationship Id="rId7" Type="http://schemas.openxmlformats.org/officeDocument/2006/relationships/slide" Target="slide3.xml"/><Relationship Id="rId2" Type="http://schemas.microsoft.com/office/2007/relationships/media" Target="Slide%20262.mp3" TargetMode="External"/><Relationship Id="rId1" Type="http://schemas.openxmlformats.org/officeDocument/2006/relationships/tags" Target="../tags/tag263.xml"/><Relationship Id="rId6" Type="http://schemas.openxmlformats.org/officeDocument/2006/relationships/image" Target="../media/image441.jpeg"/><Relationship Id="rId5" Type="http://schemas.openxmlformats.org/officeDocument/2006/relationships/notesSlide" Target="../notesSlides/notesSlide262.xml"/><Relationship Id="rId4"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6.xml"/><Relationship Id="rId1" Type="http://schemas.openxmlformats.org/officeDocument/2006/relationships/tags" Target="../tags/tag264.xml"/><Relationship Id="rId4" Type="http://schemas.openxmlformats.org/officeDocument/2006/relationships/slide" Target="slide3.xml"/></Relationships>
</file>

<file path=ppt/slides/_rels/slide264.xml.rels><?xml version="1.0" encoding="UTF-8" standalone="yes"?>
<Relationships xmlns="http://schemas.openxmlformats.org/package/2006/relationships"><Relationship Id="rId8" Type="http://schemas.openxmlformats.org/officeDocument/2006/relationships/hyperlink" Target="http://www.uniprot.org/uniprot/P02302" TargetMode="External"/><Relationship Id="rId3" Type="http://schemas.openxmlformats.org/officeDocument/2006/relationships/audio" Target="Slide%20264.mp3" TargetMode="External"/><Relationship Id="rId7" Type="http://schemas.openxmlformats.org/officeDocument/2006/relationships/hyperlink" Target="http://www.uniprot.org/uniprot/P02281" TargetMode="External"/><Relationship Id="rId2" Type="http://schemas.microsoft.com/office/2007/relationships/media" Target="Slide%20264.mp3" TargetMode="External"/><Relationship Id="rId1" Type="http://schemas.openxmlformats.org/officeDocument/2006/relationships/tags" Target="../tags/tag265.xml"/><Relationship Id="rId6" Type="http://schemas.openxmlformats.org/officeDocument/2006/relationships/hyperlink" Target="http://www.uniprot.org/uniprot/P06897" TargetMode="External"/><Relationship Id="rId5" Type="http://schemas.openxmlformats.org/officeDocument/2006/relationships/notesSlide" Target="../notesSlides/notesSlide264.xml"/><Relationship Id="rId10" Type="http://schemas.openxmlformats.org/officeDocument/2006/relationships/image" Target="../media/image443.png"/><Relationship Id="rId4" Type="http://schemas.openxmlformats.org/officeDocument/2006/relationships/slideLayout" Target="../slideLayouts/slideLayout7.xml"/><Relationship Id="rId9" Type="http://schemas.openxmlformats.org/officeDocument/2006/relationships/hyperlink" Target="http://www.uniprot.org/uniprot/P62799" TargetMode="External"/></Relationships>
</file>

<file path=ppt/slides/_rels/slide265.xml.rels><?xml version="1.0" encoding="UTF-8" standalone="yes"?>
<Relationships xmlns="http://schemas.openxmlformats.org/package/2006/relationships"><Relationship Id="rId8" Type="http://schemas.openxmlformats.org/officeDocument/2006/relationships/image" Target="../media/image445.png"/><Relationship Id="rId3" Type="http://schemas.openxmlformats.org/officeDocument/2006/relationships/audio" Target="Slide%20265.mp3" TargetMode="External"/><Relationship Id="rId7" Type="http://schemas.openxmlformats.org/officeDocument/2006/relationships/slide" Target="slide3.xml"/><Relationship Id="rId2" Type="http://schemas.microsoft.com/office/2007/relationships/media" Target="Slide%20265.mp3" TargetMode="External"/><Relationship Id="rId1" Type="http://schemas.openxmlformats.org/officeDocument/2006/relationships/tags" Target="../tags/tag266.xml"/><Relationship Id="rId6" Type="http://schemas.openxmlformats.org/officeDocument/2006/relationships/image" Target="../media/image444.jpeg"/><Relationship Id="rId5" Type="http://schemas.openxmlformats.org/officeDocument/2006/relationships/notesSlide" Target="../notesSlides/notesSlide265.xml"/><Relationship Id="rId4"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8" Type="http://schemas.openxmlformats.org/officeDocument/2006/relationships/image" Target="../media/image447.png"/><Relationship Id="rId3" Type="http://schemas.openxmlformats.org/officeDocument/2006/relationships/audio" Target="Slide%20266.mp3" TargetMode="External"/><Relationship Id="rId7" Type="http://schemas.openxmlformats.org/officeDocument/2006/relationships/image" Target="../media/image446.jpeg"/><Relationship Id="rId2" Type="http://schemas.microsoft.com/office/2007/relationships/media" Target="Slide%20266.mp3" TargetMode="External"/><Relationship Id="rId1" Type="http://schemas.openxmlformats.org/officeDocument/2006/relationships/tags" Target="../tags/tag267.xml"/><Relationship Id="rId6" Type="http://schemas.openxmlformats.org/officeDocument/2006/relationships/image" Target="../media/image108.jpeg"/><Relationship Id="rId5" Type="http://schemas.openxmlformats.org/officeDocument/2006/relationships/notesSlide" Target="../notesSlides/notesSlide266.xml"/><Relationship Id="rId10" Type="http://schemas.openxmlformats.org/officeDocument/2006/relationships/image" Target="../media/image448.png"/><Relationship Id="rId4" Type="http://schemas.openxmlformats.org/officeDocument/2006/relationships/slideLayout" Target="../slideLayouts/slideLayout7.xml"/><Relationship Id="rId9" Type="http://schemas.openxmlformats.org/officeDocument/2006/relationships/slide" Target="slide3.xml"/></Relationships>
</file>

<file path=ppt/slides/_rels/slide267.xml.rels><?xml version="1.0" encoding="UTF-8" standalone="yes"?>
<Relationships xmlns="http://schemas.openxmlformats.org/package/2006/relationships"><Relationship Id="rId8" Type="http://schemas.openxmlformats.org/officeDocument/2006/relationships/image" Target="../media/image449.png"/><Relationship Id="rId3" Type="http://schemas.openxmlformats.org/officeDocument/2006/relationships/audio" Target="Slide%20267.mp3" TargetMode="External"/><Relationship Id="rId7" Type="http://schemas.openxmlformats.org/officeDocument/2006/relationships/slide" Target="slide3.xml"/><Relationship Id="rId2" Type="http://schemas.microsoft.com/office/2007/relationships/media" Target="Slide%20267.mp3" TargetMode="External"/><Relationship Id="rId1" Type="http://schemas.openxmlformats.org/officeDocument/2006/relationships/tags" Target="../tags/tag268.xml"/><Relationship Id="rId6" Type="http://schemas.openxmlformats.org/officeDocument/2006/relationships/image" Target="../media/image108.jpeg"/><Relationship Id="rId5" Type="http://schemas.openxmlformats.org/officeDocument/2006/relationships/notesSlide" Target="../notesSlides/notesSlide267.xml"/><Relationship Id="rId4"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8" Type="http://schemas.openxmlformats.org/officeDocument/2006/relationships/image" Target="../media/image452.jpeg"/><Relationship Id="rId3" Type="http://schemas.openxmlformats.org/officeDocument/2006/relationships/audio" Target="Slide%20268.mp3" TargetMode="External"/><Relationship Id="rId7" Type="http://schemas.openxmlformats.org/officeDocument/2006/relationships/image" Target="../media/image451.jpeg"/><Relationship Id="rId2" Type="http://schemas.microsoft.com/office/2007/relationships/media" Target="Slide%20268.mp3" TargetMode="External"/><Relationship Id="rId1" Type="http://schemas.openxmlformats.org/officeDocument/2006/relationships/tags" Target="../tags/tag269.xml"/><Relationship Id="rId6" Type="http://schemas.openxmlformats.org/officeDocument/2006/relationships/image" Target="../media/image450.jpeg"/><Relationship Id="rId11" Type="http://schemas.openxmlformats.org/officeDocument/2006/relationships/image" Target="../media/image454.png"/><Relationship Id="rId5" Type="http://schemas.openxmlformats.org/officeDocument/2006/relationships/notesSlide" Target="../notesSlides/notesSlide268.xml"/><Relationship Id="rId10" Type="http://schemas.openxmlformats.org/officeDocument/2006/relationships/slide" Target="slide3.xml"/><Relationship Id="rId4" Type="http://schemas.openxmlformats.org/officeDocument/2006/relationships/slideLayout" Target="../slideLayouts/slideLayout7.xml"/><Relationship Id="rId9" Type="http://schemas.openxmlformats.org/officeDocument/2006/relationships/image" Target="../media/image453.jpeg"/></Relationships>
</file>

<file path=ppt/slides/_rels/slide26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69.mp3" TargetMode="External"/><Relationship Id="rId7" Type="http://schemas.openxmlformats.org/officeDocument/2006/relationships/image" Target="../media/image456.png"/><Relationship Id="rId2" Type="http://schemas.microsoft.com/office/2007/relationships/media" Target="Slide%20269.mp3" TargetMode="External"/><Relationship Id="rId1" Type="http://schemas.openxmlformats.org/officeDocument/2006/relationships/tags" Target="../tags/tag270.xml"/><Relationship Id="rId6" Type="http://schemas.openxmlformats.org/officeDocument/2006/relationships/image" Target="../media/image455.jpeg"/><Relationship Id="rId5" Type="http://schemas.openxmlformats.org/officeDocument/2006/relationships/notesSlide" Target="../notesSlides/notesSlide269.xml"/><Relationship Id="rId4" Type="http://schemas.openxmlformats.org/officeDocument/2006/relationships/slideLayout" Target="../slideLayouts/slideLayout7.xml"/><Relationship Id="rId9" Type="http://schemas.openxmlformats.org/officeDocument/2006/relationships/image" Target="../media/image457.png"/></Relationships>
</file>

<file path=ppt/slides/_rels/slide2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7.mp3" TargetMode="External"/><Relationship Id="rId7" Type="http://schemas.openxmlformats.org/officeDocument/2006/relationships/image" Target="../media/image55.jpeg"/><Relationship Id="rId2" Type="http://schemas.microsoft.com/office/2007/relationships/media" Target="Slide%2027.mp3" TargetMode="External"/><Relationship Id="rId1" Type="http://schemas.openxmlformats.org/officeDocument/2006/relationships/tags" Target="../tags/tag28.xml"/><Relationship Id="rId6" Type="http://schemas.openxmlformats.org/officeDocument/2006/relationships/image" Target="../media/image54.jpeg"/><Relationship Id="rId5" Type="http://schemas.openxmlformats.org/officeDocument/2006/relationships/notesSlide" Target="../notesSlides/notesSlide27.xml"/><Relationship Id="rId4" Type="http://schemas.openxmlformats.org/officeDocument/2006/relationships/slideLayout" Target="../slideLayouts/slideLayout7.xml"/><Relationship Id="rId9" Type="http://schemas.openxmlformats.org/officeDocument/2006/relationships/image" Target="../media/image56.png"/></Relationships>
</file>

<file path=ppt/slides/_rels/slide270.xml.rels><?xml version="1.0" encoding="UTF-8" standalone="yes"?>
<Relationships xmlns="http://schemas.openxmlformats.org/package/2006/relationships"><Relationship Id="rId8" Type="http://schemas.openxmlformats.org/officeDocument/2006/relationships/image" Target="../media/image460.jpeg"/><Relationship Id="rId3" Type="http://schemas.openxmlformats.org/officeDocument/2006/relationships/audio" Target="Slide%20270.mp3" TargetMode="External"/><Relationship Id="rId7" Type="http://schemas.openxmlformats.org/officeDocument/2006/relationships/image" Target="../media/image459.png"/><Relationship Id="rId2" Type="http://schemas.microsoft.com/office/2007/relationships/media" Target="Slide%20270.mp3" TargetMode="External"/><Relationship Id="rId1" Type="http://schemas.openxmlformats.org/officeDocument/2006/relationships/tags" Target="../tags/tag271.xml"/><Relationship Id="rId6" Type="http://schemas.openxmlformats.org/officeDocument/2006/relationships/image" Target="../media/image458.png"/><Relationship Id="rId11" Type="http://schemas.openxmlformats.org/officeDocument/2006/relationships/image" Target="../media/image463.png"/><Relationship Id="rId5" Type="http://schemas.openxmlformats.org/officeDocument/2006/relationships/notesSlide" Target="../notesSlides/notesSlide270.xml"/><Relationship Id="rId10" Type="http://schemas.openxmlformats.org/officeDocument/2006/relationships/image" Target="../media/image462.png"/><Relationship Id="rId4" Type="http://schemas.openxmlformats.org/officeDocument/2006/relationships/slideLayout" Target="../slideLayouts/slideLayout7.xml"/><Relationship Id="rId9" Type="http://schemas.openxmlformats.org/officeDocument/2006/relationships/image" Target="../media/image461.png"/></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6.xml"/><Relationship Id="rId1" Type="http://schemas.openxmlformats.org/officeDocument/2006/relationships/tags" Target="../tags/tag272.xml"/><Relationship Id="rId4" Type="http://schemas.openxmlformats.org/officeDocument/2006/relationships/slide" Target="slide3.xml"/></Relationships>
</file>

<file path=ppt/slides/_rels/slide272.xml.rels><?xml version="1.0" encoding="UTF-8" standalone="yes"?>
<Relationships xmlns="http://schemas.openxmlformats.org/package/2006/relationships"><Relationship Id="rId8" Type="http://schemas.openxmlformats.org/officeDocument/2006/relationships/image" Target="../media/image464.png"/><Relationship Id="rId3" Type="http://schemas.openxmlformats.org/officeDocument/2006/relationships/audio" Target="Slide%20272.mp3" TargetMode="External"/><Relationship Id="rId7" Type="http://schemas.openxmlformats.org/officeDocument/2006/relationships/slide" Target="slide3.xml"/><Relationship Id="rId2" Type="http://schemas.microsoft.com/office/2007/relationships/media" Target="Slide%20272.mp3" TargetMode="External"/><Relationship Id="rId1" Type="http://schemas.openxmlformats.org/officeDocument/2006/relationships/tags" Target="../tags/tag273.xml"/><Relationship Id="rId6" Type="http://schemas.openxmlformats.org/officeDocument/2006/relationships/image" Target="../media/image455.jpeg"/><Relationship Id="rId5" Type="http://schemas.openxmlformats.org/officeDocument/2006/relationships/notesSlide" Target="../notesSlides/notesSlide272.xml"/><Relationship Id="rId4"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8" Type="http://schemas.openxmlformats.org/officeDocument/2006/relationships/image" Target="../media/image466.png"/><Relationship Id="rId3" Type="http://schemas.openxmlformats.org/officeDocument/2006/relationships/audio" Target="Slide%20273.mp3" TargetMode="External"/><Relationship Id="rId7" Type="http://schemas.openxmlformats.org/officeDocument/2006/relationships/slide" Target="slide3.xml"/><Relationship Id="rId2" Type="http://schemas.microsoft.com/office/2007/relationships/media" Target="Slide%20273.mp3" TargetMode="External"/><Relationship Id="rId1" Type="http://schemas.openxmlformats.org/officeDocument/2006/relationships/tags" Target="../tags/tag274.xml"/><Relationship Id="rId6" Type="http://schemas.openxmlformats.org/officeDocument/2006/relationships/image" Target="../media/image465.jpeg"/><Relationship Id="rId5" Type="http://schemas.openxmlformats.org/officeDocument/2006/relationships/notesSlide" Target="../notesSlides/notesSlide273.xml"/><Relationship Id="rId4"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8" Type="http://schemas.openxmlformats.org/officeDocument/2006/relationships/image" Target="../media/image468.png"/><Relationship Id="rId3" Type="http://schemas.openxmlformats.org/officeDocument/2006/relationships/audio" Target="Slide%20274.mp3" TargetMode="External"/><Relationship Id="rId7" Type="http://schemas.openxmlformats.org/officeDocument/2006/relationships/slide" Target="slide3.xml"/><Relationship Id="rId2" Type="http://schemas.microsoft.com/office/2007/relationships/media" Target="Slide%20274.mp3" TargetMode="External"/><Relationship Id="rId1" Type="http://schemas.openxmlformats.org/officeDocument/2006/relationships/tags" Target="../tags/tag275.xml"/><Relationship Id="rId6" Type="http://schemas.openxmlformats.org/officeDocument/2006/relationships/image" Target="../media/image467.jpeg"/><Relationship Id="rId5" Type="http://schemas.openxmlformats.org/officeDocument/2006/relationships/notesSlide" Target="../notesSlides/notesSlide274.xml"/><Relationship Id="rId4"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8" Type="http://schemas.openxmlformats.org/officeDocument/2006/relationships/image" Target="../media/image469.png"/><Relationship Id="rId3" Type="http://schemas.openxmlformats.org/officeDocument/2006/relationships/audio" Target="Slide%20275.mp3" TargetMode="External"/><Relationship Id="rId7" Type="http://schemas.openxmlformats.org/officeDocument/2006/relationships/slide" Target="slide3.xml"/><Relationship Id="rId2" Type="http://schemas.microsoft.com/office/2007/relationships/media" Target="Slide%20275.mp3" TargetMode="External"/><Relationship Id="rId1" Type="http://schemas.openxmlformats.org/officeDocument/2006/relationships/tags" Target="../tags/tag276.xml"/><Relationship Id="rId6" Type="http://schemas.openxmlformats.org/officeDocument/2006/relationships/image" Target="../media/image465.jpeg"/><Relationship Id="rId5" Type="http://schemas.openxmlformats.org/officeDocument/2006/relationships/notesSlide" Target="../notesSlides/notesSlide275.xml"/><Relationship Id="rId4"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8" Type="http://schemas.openxmlformats.org/officeDocument/2006/relationships/image" Target="../media/image471.png"/><Relationship Id="rId3" Type="http://schemas.openxmlformats.org/officeDocument/2006/relationships/audio" Target="Slide%20276.mp3" TargetMode="External"/><Relationship Id="rId7" Type="http://schemas.openxmlformats.org/officeDocument/2006/relationships/slide" Target="slide3.xml"/><Relationship Id="rId2" Type="http://schemas.microsoft.com/office/2007/relationships/media" Target="Slide%20276.mp3" TargetMode="External"/><Relationship Id="rId1" Type="http://schemas.openxmlformats.org/officeDocument/2006/relationships/tags" Target="../tags/tag277.xml"/><Relationship Id="rId6" Type="http://schemas.openxmlformats.org/officeDocument/2006/relationships/image" Target="../media/image470.jpeg"/><Relationship Id="rId5" Type="http://schemas.openxmlformats.org/officeDocument/2006/relationships/notesSlide" Target="../notesSlides/notesSlide276.xml"/><Relationship Id="rId4"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8" Type="http://schemas.openxmlformats.org/officeDocument/2006/relationships/image" Target="../media/image474.jpeg"/><Relationship Id="rId3" Type="http://schemas.openxmlformats.org/officeDocument/2006/relationships/audio" Target="Slide%20277.mp3" TargetMode="External"/><Relationship Id="rId7" Type="http://schemas.openxmlformats.org/officeDocument/2006/relationships/image" Target="../media/image473.jpeg"/><Relationship Id="rId2" Type="http://schemas.microsoft.com/office/2007/relationships/media" Target="Slide%20277.mp3" TargetMode="External"/><Relationship Id="rId1" Type="http://schemas.openxmlformats.org/officeDocument/2006/relationships/tags" Target="../tags/tag278.xml"/><Relationship Id="rId6" Type="http://schemas.openxmlformats.org/officeDocument/2006/relationships/image" Target="../media/image472.jpeg"/><Relationship Id="rId5" Type="http://schemas.openxmlformats.org/officeDocument/2006/relationships/notesSlide" Target="../notesSlides/notesSlide277.xml"/><Relationship Id="rId10" Type="http://schemas.openxmlformats.org/officeDocument/2006/relationships/image" Target="../media/image475.png"/><Relationship Id="rId4" Type="http://schemas.openxmlformats.org/officeDocument/2006/relationships/slideLayout" Target="../slideLayouts/slideLayout7.xml"/><Relationship Id="rId9" Type="http://schemas.openxmlformats.org/officeDocument/2006/relationships/hyperlink" Target="http://www.notahelix.net/software_nightmare.htm" TargetMode="External"/></Relationships>
</file>

<file path=ppt/slides/_rels/slide278.xml.rels><?xml version="1.0" encoding="UTF-8" standalone="yes"?>
<Relationships xmlns="http://schemas.openxmlformats.org/package/2006/relationships"><Relationship Id="rId8" Type="http://schemas.openxmlformats.org/officeDocument/2006/relationships/hyperlink" Target="http://www.notahelix.net/software_nightmare.htm" TargetMode="External"/><Relationship Id="rId3" Type="http://schemas.openxmlformats.org/officeDocument/2006/relationships/audio" Target="Slide%20278.mp3" TargetMode="External"/><Relationship Id="rId7" Type="http://schemas.openxmlformats.org/officeDocument/2006/relationships/slide" Target="slide3.xml"/><Relationship Id="rId2" Type="http://schemas.microsoft.com/office/2007/relationships/media" Target="Slide%20278.mp3" TargetMode="External"/><Relationship Id="rId1" Type="http://schemas.openxmlformats.org/officeDocument/2006/relationships/tags" Target="../tags/tag279.xml"/><Relationship Id="rId6" Type="http://schemas.openxmlformats.org/officeDocument/2006/relationships/image" Target="../media/image476.jpeg"/><Relationship Id="rId5" Type="http://schemas.openxmlformats.org/officeDocument/2006/relationships/notesSlide" Target="../notesSlides/notesSlide278.xml"/><Relationship Id="rId4" Type="http://schemas.openxmlformats.org/officeDocument/2006/relationships/slideLayout" Target="../slideLayouts/slideLayout7.xml"/><Relationship Id="rId9" Type="http://schemas.openxmlformats.org/officeDocument/2006/relationships/image" Target="../media/image477.png"/></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1.xml"/><Relationship Id="rId1" Type="http://schemas.openxmlformats.org/officeDocument/2006/relationships/tags" Target="../tags/tag280.xml"/><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8.mp3" TargetMode="External"/><Relationship Id="rId7" Type="http://schemas.openxmlformats.org/officeDocument/2006/relationships/image" Target="../media/image58.jpeg"/><Relationship Id="rId2" Type="http://schemas.microsoft.com/office/2007/relationships/media" Target="Slide%2028.mp3" TargetMode="External"/><Relationship Id="rId1" Type="http://schemas.openxmlformats.org/officeDocument/2006/relationships/tags" Target="../tags/tag29.xml"/><Relationship Id="rId6" Type="http://schemas.openxmlformats.org/officeDocument/2006/relationships/image" Target="../media/image57.jpeg"/><Relationship Id="rId5" Type="http://schemas.openxmlformats.org/officeDocument/2006/relationships/notesSlide" Target="../notesSlides/notesSlide28.xml"/><Relationship Id="rId4" Type="http://schemas.openxmlformats.org/officeDocument/2006/relationships/slideLayout" Target="../slideLayouts/slideLayout7.xml"/><Relationship Id="rId9" Type="http://schemas.openxmlformats.org/officeDocument/2006/relationships/image" Target="../media/image59.png"/></Relationships>
</file>

<file path=ppt/slides/_rels/slide280.xml.rels><?xml version="1.0" encoding="UTF-8" standalone="yes"?>
<Relationships xmlns="http://schemas.openxmlformats.org/package/2006/relationships"><Relationship Id="rId8" Type="http://schemas.openxmlformats.org/officeDocument/2006/relationships/image" Target="../media/image479.png"/><Relationship Id="rId3" Type="http://schemas.openxmlformats.org/officeDocument/2006/relationships/audio" Target="Slide%20280.mp3" TargetMode="External"/><Relationship Id="rId7" Type="http://schemas.openxmlformats.org/officeDocument/2006/relationships/slide" Target="slide3.xml"/><Relationship Id="rId2" Type="http://schemas.microsoft.com/office/2007/relationships/media" Target="Slide%20280.mp3" TargetMode="External"/><Relationship Id="rId1" Type="http://schemas.openxmlformats.org/officeDocument/2006/relationships/tags" Target="../tags/tag281.xml"/><Relationship Id="rId6" Type="http://schemas.openxmlformats.org/officeDocument/2006/relationships/image" Target="../media/image478.tiff"/><Relationship Id="rId5" Type="http://schemas.openxmlformats.org/officeDocument/2006/relationships/notesSlide" Target="../notesSlides/notesSlide280.xml"/><Relationship Id="rId4"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audio" Target="Slide%20281.mp3" TargetMode="External"/><Relationship Id="rId7" Type="http://schemas.openxmlformats.org/officeDocument/2006/relationships/image" Target="../media/image481.png"/><Relationship Id="rId2" Type="http://schemas.microsoft.com/office/2007/relationships/media" Target="Slide%20281.mp3" TargetMode="External"/><Relationship Id="rId1" Type="http://schemas.openxmlformats.org/officeDocument/2006/relationships/tags" Target="../tags/tag282.xml"/><Relationship Id="rId6" Type="http://schemas.openxmlformats.org/officeDocument/2006/relationships/image" Target="../media/image480.jpeg"/><Relationship Id="rId5" Type="http://schemas.openxmlformats.org/officeDocument/2006/relationships/notesSlide" Target="../notesSlides/notesSlide281.xml"/><Relationship Id="rId4"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audio" Target="Slide%20282.mp3" TargetMode="External"/><Relationship Id="rId7" Type="http://schemas.openxmlformats.org/officeDocument/2006/relationships/image" Target="../media/image482.png"/><Relationship Id="rId2" Type="http://schemas.microsoft.com/office/2007/relationships/media" Target="Slide%20282.mp3" TargetMode="External"/><Relationship Id="rId1" Type="http://schemas.openxmlformats.org/officeDocument/2006/relationships/tags" Target="../tags/tag283.xml"/><Relationship Id="rId6" Type="http://schemas.openxmlformats.org/officeDocument/2006/relationships/slide" Target="slide3.xml"/><Relationship Id="rId5" Type="http://schemas.openxmlformats.org/officeDocument/2006/relationships/notesSlide" Target="../notesSlides/notesSlide282.xml"/><Relationship Id="rId4"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8" Type="http://schemas.openxmlformats.org/officeDocument/2006/relationships/image" Target="../media/image484.png"/><Relationship Id="rId3" Type="http://schemas.openxmlformats.org/officeDocument/2006/relationships/audio" Target="Slide%20283.mp3" TargetMode="External"/><Relationship Id="rId7" Type="http://schemas.openxmlformats.org/officeDocument/2006/relationships/slide" Target="slide3.xml"/><Relationship Id="rId2" Type="http://schemas.microsoft.com/office/2007/relationships/media" Target="Slide%20283.mp3" TargetMode="External"/><Relationship Id="rId1" Type="http://schemas.openxmlformats.org/officeDocument/2006/relationships/tags" Target="../tags/tag284.xml"/><Relationship Id="rId6" Type="http://schemas.openxmlformats.org/officeDocument/2006/relationships/image" Target="../media/image483.jpeg"/><Relationship Id="rId5" Type="http://schemas.openxmlformats.org/officeDocument/2006/relationships/notesSlide" Target="../notesSlides/notesSlide283.xml"/><Relationship Id="rId4"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audio" Target="Slide%20284.mp3" TargetMode="External"/><Relationship Id="rId7" Type="http://schemas.openxmlformats.org/officeDocument/2006/relationships/image" Target="../media/image485.png"/><Relationship Id="rId2" Type="http://schemas.microsoft.com/office/2007/relationships/media" Target="Slide%20284.mp3" TargetMode="External"/><Relationship Id="rId1" Type="http://schemas.openxmlformats.org/officeDocument/2006/relationships/tags" Target="../tags/tag285.xml"/><Relationship Id="rId6" Type="http://schemas.openxmlformats.org/officeDocument/2006/relationships/slide" Target="slide3.xml"/><Relationship Id="rId5" Type="http://schemas.openxmlformats.org/officeDocument/2006/relationships/notesSlide" Target="../notesSlides/notesSlide284.xml"/><Relationship Id="rId4"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8" Type="http://schemas.openxmlformats.org/officeDocument/2006/relationships/image" Target="../media/image486.png"/><Relationship Id="rId3" Type="http://schemas.openxmlformats.org/officeDocument/2006/relationships/audio" Target="Slide%20285.mp3" TargetMode="External"/><Relationship Id="rId7" Type="http://schemas.openxmlformats.org/officeDocument/2006/relationships/slide" Target="slide3.xml"/><Relationship Id="rId2" Type="http://schemas.microsoft.com/office/2007/relationships/media" Target="Slide%20285.mp3" TargetMode="External"/><Relationship Id="rId1" Type="http://schemas.openxmlformats.org/officeDocument/2006/relationships/tags" Target="../tags/tag286.xml"/><Relationship Id="rId6" Type="http://schemas.openxmlformats.org/officeDocument/2006/relationships/image" Target="../media/image22.jpeg"/><Relationship Id="rId11" Type="http://schemas.openxmlformats.org/officeDocument/2006/relationships/image" Target="../media/image488.jpeg"/><Relationship Id="rId5" Type="http://schemas.openxmlformats.org/officeDocument/2006/relationships/notesSlide" Target="../notesSlides/notesSlide285.xml"/><Relationship Id="rId10" Type="http://schemas.openxmlformats.org/officeDocument/2006/relationships/image" Target="../media/image487.jpeg"/><Relationship Id="rId4" Type="http://schemas.openxmlformats.org/officeDocument/2006/relationships/slideLayout" Target="../slideLayouts/slideLayout7.xml"/><Relationship Id="rId9" Type="http://schemas.openxmlformats.org/officeDocument/2006/relationships/image" Target="../media/image51.png"/></Relationships>
</file>

<file path=ppt/slides/_rels/slide286.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audio" Target="Slide%20286.mp3" TargetMode="External"/><Relationship Id="rId7" Type="http://schemas.openxmlformats.org/officeDocument/2006/relationships/slide" Target="slide3.xml"/><Relationship Id="rId2" Type="http://schemas.microsoft.com/office/2007/relationships/media" Target="Slide%20286.mp3" TargetMode="External"/><Relationship Id="rId1" Type="http://schemas.openxmlformats.org/officeDocument/2006/relationships/tags" Target="../tags/tag287.xml"/><Relationship Id="rId6" Type="http://schemas.openxmlformats.org/officeDocument/2006/relationships/image" Target="../media/image489.jpeg"/><Relationship Id="rId5" Type="http://schemas.openxmlformats.org/officeDocument/2006/relationships/notesSlide" Target="../notesSlides/notesSlide286.xml"/><Relationship Id="rId4"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video" Target="nucleosome-axial-rotate.avi" TargetMode="External"/><Relationship Id="rId7" Type="http://schemas.openxmlformats.org/officeDocument/2006/relationships/notesSlide" Target="../notesSlides/notesSlide287.xml"/><Relationship Id="rId2" Type="http://schemas.microsoft.com/office/2007/relationships/media" Target="nucleosome-axial-rotate.avi" TargetMode="External"/><Relationship Id="rId1" Type="http://schemas.openxmlformats.org/officeDocument/2006/relationships/tags" Target="../tags/tag288.xml"/><Relationship Id="rId6" Type="http://schemas.openxmlformats.org/officeDocument/2006/relationships/slideLayout" Target="../slideLayouts/slideLayout1.xml"/><Relationship Id="rId5" Type="http://schemas.openxmlformats.org/officeDocument/2006/relationships/audio" Target="Slide%20287.mp3" TargetMode="External"/><Relationship Id="rId10" Type="http://schemas.openxmlformats.org/officeDocument/2006/relationships/image" Target="../media/image491.png"/><Relationship Id="rId4" Type="http://schemas.microsoft.com/office/2007/relationships/media" Target="Slide%20287.mp3" TargetMode="External"/><Relationship Id="rId9" Type="http://schemas.openxmlformats.org/officeDocument/2006/relationships/slide" Target="slide3.xml"/></Relationships>
</file>

<file path=ppt/slides/_rels/slide288.xml.rels><?xml version="1.0" encoding="UTF-8" standalone="yes"?>
<Relationships xmlns="http://schemas.openxmlformats.org/package/2006/relationships"><Relationship Id="rId8" Type="http://schemas.openxmlformats.org/officeDocument/2006/relationships/image" Target="../media/image494.jpeg"/><Relationship Id="rId3" Type="http://schemas.openxmlformats.org/officeDocument/2006/relationships/audio" Target="Slide%20288.mp3" TargetMode="External"/><Relationship Id="rId7" Type="http://schemas.openxmlformats.org/officeDocument/2006/relationships/image" Target="../media/image493.jpeg"/><Relationship Id="rId2" Type="http://schemas.microsoft.com/office/2007/relationships/media" Target="Slide%20288.mp3" TargetMode="External"/><Relationship Id="rId1" Type="http://schemas.openxmlformats.org/officeDocument/2006/relationships/tags" Target="../tags/tag289.xml"/><Relationship Id="rId6" Type="http://schemas.openxmlformats.org/officeDocument/2006/relationships/image" Target="../media/image492.jpeg"/><Relationship Id="rId5" Type="http://schemas.openxmlformats.org/officeDocument/2006/relationships/notesSlide" Target="../notesSlides/notesSlide288.xml"/><Relationship Id="rId4" Type="http://schemas.openxmlformats.org/officeDocument/2006/relationships/slideLayout" Target="../slideLayouts/slideLayout7.xml"/><Relationship Id="rId9" Type="http://schemas.openxmlformats.org/officeDocument/2006/relationships/image" Target="../media/image218.png"/></Relationships>
</file>

<file path=ppt/slides/_rels/slide289.xml.rels><?xml version="1.0" encoding="UTF-8" standalone="yes"?>
<Relationships xmlns="http://schemas.openxmlformats.org/package/2006/relationships"><Relationship Id="rId3" Type="http://schemas.openxmlformats.org/officeDocument/2006/relationships/audio" Target="Slide%20289.mp3" TargetMode="External"/><Relationship Id="rId7" Type="http://schemas.openxmlformats.org/officeDocument/2006/relationships/image" Target="../media/image119.png"/><Relationship Id="rId2" Type="http://schemas.microsoft.com/office/2007/relationships/media" Target="Slide%20289.mp3" TargetMode="External"/><Relationship Id="rId1" Type="http://schemas.openxmlformats.org/officeDocument/2006/relationships/tags" Target="../tags/tag290.xml"/><Relationship Id="rId6" Type="http://schemas.openxmlformats.org/officeDocument/2006/relationships/image" Target="../media/image495.jpeg"/><Relationship Id="rId5" Type="http://schemas.openxmlformats.org/officeDocument/2006/relationships/notesSlide" Target="../notesSlides/notesSlide289.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9.mp3" TargetMode="External"/><Relationship Id="rId7" Type="http://schemas.openxmlformats.org/officeDocument/2006/relationships/image" Target="../media/image58.jpeg"/><Relationship Id="rId2" Type="http://schemas.microsoft.com/office/2007/relationships/media" Target="Slide%2029.mp3" TargetMode="External"/><Relationship Id="rId1" Type="http://schemas.openxmlformats.org/officeDocument/2006/relationships/tags" Target="../tags/tag30.xml"/><Relationship Id="rId6" Type="http://schemas.openxmlformats.org/officeDocument/2006/relationships/image" Target="../media/image57.jpeg"/><Relationship Id="rId5" Type="http://schemas.openxmlformats.org/officeDocument/2006/relationships/notesSlide" Target="../notesSlides/notesSlide29.xml"/><Relationship Id="rId4" Type="http://schemas.openxmlformats.org/officeDocument/2006/relationships/slideLayout" Target="../slideLayouts/slideLayout7.xml"/><Relationship Id="rId9" Type="http://schemas.openxmlformats.org/officeDocument/2006/relationships/image" Target="../media/image60.png"/></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1.xml"/><Relationship Id="rId1" Type="http://schemas.openxmlformats.org/officeDocument/2006/relationships/tags" Target="../tags/tag291.xml"/></Relationships>
</file>

<file path=ppt/slides/_rels/slide3.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slide" Target="slide142.xml"/><Relationship Id="rId18" Type="http://schemas.openxmlformats.org/officeDocument/2006/relationships/slide" Target="slide204.xml"/><Relationship Id="rId26" Type="http://schemas.openxmlformats.org/officeDocument/2006/relationships/slide" Target="slide271.xml"/><Relationship Id="rId3" Type="http://schemas.openxmlformats.org/officeDocument/2006/relationships/notesSlide" Target="../notesSlides/notesSlide3.xml"/><Relationship Id="rId21" Type="http://schemas.openxmlformats.org/officeDocument/2006/relationships/slide" Target="slide223.xml"/><Relationship Id="rId7" Type="http://schemas.openxmlformats.org/officeDocument/2006/relationships/slide" Target="slide32.xml"/><Relationship Id="rId12" Type="http://schemas.openxmlformats.org/officeDocument/2006/relationships/slide" Target="slide82.xml"/><Relationship Id="rId17" Type="http://schemas.openxmlformats.org/officeDocument/2006/relationships/slide" Target="slide173.xml"/><Relationship Id="rId25" Type="http://schemas.openxmlformats.org/officeDocument/2006/relationships/slide" Target="slide263.xml"/><Relationship Id="rId2" Type="http://schemas.openxmlformats.org/officeDocument/2006/relationships/slideLayout" Target="../slideLayouts/slideLayout7.xml"/><Relationship Id="rId16" Type="http://schemas.openxmlformats.org/officeDocument/2006/relationships/slide" Target="slide164.xml"/><Relationship Id="rId20" Type="http://schemas.openxmlformats.org/officeDocument/2006/relationships/slide" Target="slide221.xml"/><Relationship Id="rId1" Type="http://schemas.openxmlformats.org/officeDocument/2006/relationships/tags" Target="../tags/tag4.xml"/><Relationship Id="rId6" Type="http://schemas.openxmlformats.org/officeDocument/2006/relationships/slide" Target="slide26.xml"/><Relationship Id="rId11" Type="http://schemas.openxmlformats.org/officeDocument/2006/relationships/slide" Target="slide75.xml"/><Relationship Id="rId24" Type="http://schemas.openxmlformats.org/officeDocument/2006/relationships/slide" Target="slide234.xml"/><Relationship Id="rId5" Type="http://schemas.openxmlformats.org/officeDocument/2006/relationships/slide" Target="slide18.xml"/><Relationship Id="rId15" Type="http://schemas.openxmlformats.org/officeDocument/2006/relationships/slide" Target="slide172.xml"/><Relationship Id="rId23" Type="http://schemas.openxmlformats.org/officeDocument/2006/relationships/slide" Target="slide256.xml"/><Relationship Id="rId10" Type="http://schemas.openxmlformats.org/officeDocument/2006/relationships/slide" Target="slide68.xml"/><Relationship Id="rId19" Type="http://schemas.openxmlformats.org/officeDocument/2006/relationships/slide" Target="slide211.xml"/><Relationship Id="rId4" Type="http://schemas.openxmlformats.org/officeDocument/2006/relationships/slide" Target="slide4.xml"/><Relationship Id="rId9" Type="http://schemas.openxmlformats.org/officeDocument/2006/relationships/slide" Target="slide52.xml"/><Relationship Id="rId14" Type="http://schemas.openxmlformats.org/officeDocument/2006/relationships/slide" Target="slide150.xml"/><Relationship Id="rId22" Type="http://schemas.openxmlformats.org/officeDocument/2006/relationships/slide" Target="slide232.xml"/><Relationship Id="rId27" Type="http://schemas.openxmlformats.org/officeDocument/2006/relationships/slide" Target="slide279.xml"/></Relationships>
</file>

<file path=ppt/slides/_rels/slide3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30.mp3" TargetMode="External"/><Relationship Id="rId7" Type="http://schemas.openxmlformats.org/officeDocument/2006/relationships/image" Target="../media/image62.jpeg"/><Relationship Id="rId2" Type="http://schemas.microsoft.com/office/2007/relationships/media" Target="Slide%2030.mp3" TargetMode="External"/><Relationship Id="rId1" Type="http://schemas.openxmlformats.org/officeDocument/2006/relationships/tags" Target="../tags/tag31.xml"/><Relationship Id="rId6" Type="http://schemas.openxmlformats.org/officeDocument/2006/relationships/image" Target="../media/image61.jpeg"/><Relationship Id="rId5" Type="http://schemas.openxmlformats.org/officeDocument/2006/relationships/notesSlide" Target="../notesSlides/notesSlide30.xml"/><Relationship Id="rId4" Type="http://schemas.openxmlformats.org/officeDocument/2006/relationships/slideLayout" Target="../slideLayouts/slideLayout7.xml"/><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18" Type="http://schemas.openxmlformats.org/officeDocument/2006/relationships/image" Target="../media/image74.jpeg"/><Relationship Id="rId26" Type="http://schemas.openxmlformats.org/officeDocument/2006/relationships/image" Target="../media/image51.png"/><Relationship Id="rId3" Type="http://schemas.openxmlformats.org/officeDocument/2006/relationships/audio" Target="Slide%2031.mp3" TargetMode="External"/><Relationship Id="rId21" Type="http://schemas.openxmlformats.org/officeDocument/2006/relationships/image" Target="../media/image77.jpeg"/><Relationship Id="rId7" Type="http://schemas.openxmlformats.org/officeDocument/2006/relationships/image" Target="../media/image62.jpeg"/><Relationship Id="rId12" Type="http://schemas.openxmlformats.org/officeDocument/2006/relationships/image" Target="../media/image68.jpeg"/><Relationship Id="rId17" Type="http://schemas.openxmlformats.org/officeDocument/2006/relationships/image" Target="../media/image73.jpeg"/><Relationship Id="rId25" Type="http://schemas.openxmlformats.org/officeDocument/2006/relationships/image" Target="../media/image81.jpeg"/><Relationship Id="rId2" Type="http://schemas.microsoft.com/office/2007/relationships/media" Target="Slide%2031.mp3" TargetMode="External"/><Relationship Id="rId16" Type="http://schemas.openxmlformats.org/officeDocument/2006/relationships/image" Target="../media/image72.jpeg"/><Relationship Id="rId20" Type="http://schemas.openxmlformats.org/officeDocument/2006/relationships/image" Target="../media/image76.jpeg"/><Relationship Id="rId29" Type="http://schemas.openxmlformats.org/officeDocument/2006/relationships/image" Target="../media/image82.png"/><Relationship Id="rId1" Type="http://schemas.openxmlformats.org/officeDocument/2006/relationships/tags" Target="../tags/tag32.xml"/><Relationship Id="rId6" Type="http://schemas.openxmlformats.org/officeDocument/2006/relationships/image" Target="../media/image61.jpeg"/><Relationship Id="rId11" Type="http://schemas.openxmlformats.org/officeDocument/2006/relationships/image" Target="../media/image67.jpeg"/><Relationship Id="rId24" Type="http://schemas.openxmlformats.org/officeDocument/2006/relationships/image" Target="../media/image80.jpeg"/><Relationship Id="rId5" Type="http://schemas.openxmlformats.org/officeDocument/2006/relationships/notesSlide" Target="../notesSlides/notesSlide31.xml"/><Relationship Id="rId15" Type="http://schemas.openxmlformats.org/officeDocument/2006/relationships/image" Target="../media/image71.jpeg"/><Relationship Id="rId23" Type="http://schemas.openxmlformats.org/officeDocument/2006/relationships/image" Target="../media/image79.jpeg"/><Relationship Id="rId28" Type="http://schemas.openxmlformats.org/officeDocument/2006/relationships/slide" Target="slide3.xml"/><Relationship Id="rId10" Type="http://schemas.openxmlformats.org/officeDocument/2006/relationships/image" Target="../media/image66.jpeg"/><Relationship Id="rId19" Type="http://schemas.openxmlformats.org/officeDocument/2006/relationships/image" Target="../media/image75.jpeg"/><Relationship Id="rId4" Type="http://schemas.openxmlformats.org/officeDocument/2006/relationships/slideLayout" Target="../slideLayouts/slideLayout7.xml"/><Relationship Id="rId9" Type="http://schemas.openxmlformats.org/officeDocument/2006/relationships/image" Target="../media/image65.jpeg"/><Relationship Id="rId14" Type="http://schemas.openxmlformats.org/officeDocument/2006/relationships/image" Target="../media/image70.jpeg"/><Relationship Id="rId22" Type="http://schemas.openxmlformats.org/officeDocument/2006/relationships/image" Target="../media/image78.jpeg"/><Relationship Id="rId27"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Slide%2033.mp3" TargetMode="External"/><Relationship Id="rId7" Type="http://schemas.openxmlformats.org/officeDocument/2006/relationships/slide" Target="slide3.xml"/><Relationship Id="rId2" Type="http://schemas.microsoft.com/office/2007/relationships/media" Target="Slide%2033.mp3" TargetMode="External"/><Relationship Id="rId1" Type="http://schemas.openxmlformats.org/officeDocument/2006/relationships/tags" Target="../tags/tag34.xml"/><Relationship Id="rId6" Type="http://schemas.openxmlformats.org/officeDocument/2006/relationships/image" Target="../media/image83.jpeg"/><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Slide%2034.mp3" TargetMode="External"/><Relationship Id="rId7" Type="http://schemas.openxmlformats.org/officeDocument/2006/relationships/slide" Target="slide3.xml"/><Relationship Id="rId2" Type="http://schemas.microsoft.com/office/2007/relationships/media" Target="Slide%2034.mp3" TargetMode="External"/><Relationship Id="rId1" Type="http://schemas.openxmlformats.org/officeDocument/2006/relationships/tags" Target="../tags/tag35.xml"/><Relationship Id="rId6" Type="http://schemas.openxmlformats.org/officeDocument/2006/relationships/image" Target="../media/image85.jpeg"/><Relationship Id="rId5" Type="http://schemas.openxmlformats.org/officeDocument/2006/relationships/notesSlide" Target="../notesSlides/notesSlide34.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slide" Target="slide3.xml"/><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slide" Target="slide3.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slide" Target="slide3.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slide" Target="slide3.xml"/><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Slide%2041.mp3" TargetMode="External"/><Relationship Id="rId7" Type="http://schemas.openxmlformats.org/officeDocument/2006/relationships/image" Target="../media/image51.png"/><Relationship Id="rId2" Type="http://schemas.microsoft.com/office/2007/relationships/media" Target="Slide%2041.mp3" TargetMode="External"/><Relationship Id="rId1" Type="http://schemas.openxmlformats.org/officeDocument/2006/relationships/tags" Target="../tags/tag42.xml"/><Relationship Id="rId6" Type="http://schemas.openxmlformats.org/officeDocument/2006/relationships/image" Target="../media/image93.jpeg"/><Relationship Id="rId5" Type="http://schemas.openxmlformats.org/officeDocument/2006/relationships/notesSlide" Target="../notesSlides/notesSlide41.xml"/><Relationship Id="rId4" Type="http://schemas.openxmlformats.org/officeDocument/2006/relationships/slideLayout" Target="../slideLayouts/slideLayout7.xml"/><Relationship Id="rId9" Type="http://schemas.openxmlformats.org/officeDocument/2006/relationships/image" Target="../media/image94.png"/></Relationships>
</file>

<file path=ppt/slides/_rels/slide4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audio" Target="Slide%2042.mp3" TargetMode="External"/><Relationship Id="rId7" Type="http://schemas.openxmlformats.org/officeDocument/2006/relationships/image" Target="../media/image96.jpeg"/><Relationship Id="rId2" Type="http://schemas.microsoft.com/office/2007/relationships/media" Target="Slide%2042.mp3" TargetMode="External"/><Relationship Id="rId1" Type="http://schemas.openxmlformats.org/officeDocument/2006/relationships/tags" Target="../tags/tag43.xml"/><Relationship Id="rId6" Type="http://schemas.openxmlformats.org/officeDocument/2006/relationships/image" Target="../media/image95.jpeg"/><Relationship Id="rId5" Type="http://schemas.openxmlformats.org/officeDocument/2006/relationships/notesSlide" Target="../notesSlides/notesSlide42.xml"/><Relationship Id="rId10" Type="http://schemas.openxmlformats.org/officeDocument/2006/relationships/image" Target="../media/image98.png"/><Relationship Id="rId4" Type="http://schemas.openxmlformats.org/officeDocument/2006/relationships/slideLayout" Target="../slideLayouts/slideLayout7.xml"/><Relationship Id="rId9" Type="http://schemas.openxmlformats.org/officeDocument/2006/relationships/slide" Target="slide3.xml"/></Relationships>
</file>

<file path=ppt/slides/_rels/slide4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video" Target="H3%5be%5d-w-DNA-BETA-ONLY-rotate.avi" TargetMode="External"/><Relationship Id="rId7" Type="http://schemas.openxmlformats.org/officeDocument/2006/relationships/notesSlide" Target="../notesSlides/notesSlide43.xml"/><Relationship Id="rId12" Type="http://schemas.openxmlformats.org/officeDocument/2006/relationships/image" Target="../media/image100.png"/><Relationship Id="rId2" Type="http://schemas.microsoft.com/office/2007/relationships/media" Target="H3%5be%5d-w-DNA-BETA-ONLY-rotate.avi" TargetMode="External"/><Relationship Id="rId1" Type="http://schemas.openxmlformats.org/officeDocument/2006/relationships/tags" Target="../tags/tag44.xml"/><Relationship Id="rId6" Type="http://schemas.openxmlformats.org/officeDocument/2006/relationships/slideLayout" Target="../slideLayouts/slideLayout7.xml"/><Relationship Id="rId11" Type="http://schemas.openxmlformats.org/officeDocument/2006/relationships/slide" Target="slide3.xml"/><Relationship Id="rId5" Type="http://schemas.openxmlformats.org/officeDocument/2006/relationships/audio" Target="Slide%2043.mp3" TargetMode="External"/><Relationship Id="rId10" Type="http://schemas.openxmlformats.org/officeDocument/2006/relationships/image" Target="../media/image52.png"/><Relationship Id="rId4" Type="http://schemas.microsoft.com/office/2007/relationships/media" Target="Slide%2043.mp3" TargetMode="External"/><Relationship Id="rId9"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45.xml"/><Relationship Id="rId4" Type="http://schemas.openxmlformats.org/officeDocument/2006/relationships/slide" Target="slide3.xml"/></Relationships>
</file>

<file path=ppt/slides/_rels/slide4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audio" Target="Slide%2045.mp3" TargetMode="External"/><Relationship Id="rId7" Type="http://schemas.openxmlformats.org/officeDocument/2006/relationships/slide" Target="slide3.xml"/><Relationship Id="rId2" Type="http://schemas.microsoft.com/office/2007/relationships/media" Target="Slide%2045.mp3" TargetMode="External"/><Relationship Id="rId1" Type="http://schemas.openxmlformats.org/officeDocument/2006/relationships/tags" Target="../tags/tag46.xml"/><Relationship Id="rId6" Type="http://schemas.openxmlformats.org/officeDocument/2006/relationships/image" Target="../media/image22.jpeg"/><Relationship Id="rId5" Type="http://schemas.openxmlformats.org/officeDocument/2006/relationships/notesSlide" Target="../notesSlides/notesSlide45.xml"/><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Slide%2046.mp3" TargetMode="External"/><Relationship Id="rId7" Type="http://schemas.openxmlformats.org/officeDocument/2006/relationships/slide" Target="slide3.xml"/><Relationship Id="rId2" Type="http://schemas.microsoft.com/office/2007/relationships/media" Target="Slide%2046.mp3" TargetMode="External"/><Relationship Id="rId1" Type="http://schemas.openxmlformats.org/officeDocument/2006/relationships/tags" Target="../tags/tag47.xml"/><Relationship Id="rId6" Type="http://schemas.openxmlformats.org/officeDocument/2006/relationships/image" Target="../media/image102.jpeg"/><Relationship Id="rId5" Type="http://schemas.openxmlformats.org/officeDocument/2006/relationships/notesSlide" Target="../notesSlides/notesSlide46.xml"/><Relationship Id="rId4"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video" Target="nucleosome-axial-rotate.avi" TargetMode="External"/><Relationship Id="rId7" Type="http://schemas.openxmlformats.org/officeDocument/2006/relationships/notesSlide" Target="../notesSlides/notesSlide47.xml"/><Relationship Id="rId2" Type="http://schemas.microsoft.com/office/2007/relationships/media" Target="nucleosome-axial-rotate.avi" TargetMode="External"/><Relationship Id="rId1" Type="http://schemas.openxmlformats.org/officeDocument/2006/relationships/tags" Target="../tags/tag48.xml"/><Relationship Id="rId6" Type="http://schemas.openxmlformats.org/officeDocument/2006/relationships/slideLayout" Target="../slideLayouts/slideLayout1.xml"/><Relationship Id="rId5" Type="http://schemas.openxmlformats.org/officeDocument/2006/relationships/audio" Target="Slide%2047.mp3" TargetMode="External"/><Relationship Id="rId10" Type="http://schemas.openxmlformats.org/officeDocument/2006/relationships/image" Target="../media/image105.png"/><Relationship Id="rId4" Type="http://schemas.microsoft.com/office/2007/relationships/media" Target="Slide%2047.mp3" TargetMode="External"/><Relationship Id="rId9" Type="http://schemas.openxmlformats.org/officeDocument/2006/relationships/slide" Target="slide3.xml"/></Relationships>
</file>

<file path=ppt/slides/_rels/slide4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Slide%2048.mp3" TargetMode="External"/><Relationship Id="rId7" Type="http://schemas.openxmlformats.org/officeDocument/2006/relationships/slide" Target="slide3.xml"/><Relationship Id="rId2" Type="http://schemas.microsoft.com/office/2007/relationships/media" Target="Slide%2048.mp3" TargetMode="External"/><Relationship Id="rId1" Type="http://schemas.openxmlformats.org/officeDocument/2006/relationships/tags" Target="../tags/tag49.xml"/><Relationship Id="rId6" Type="http://schemas.openxmlformats.org/officeDocument/2006/relationships/image" Target="../media/image102.jpeg"/><Relationship Id="rId5" Type="http://schemas.openxmlformats.org/officeDocument/2006/relationships/notesSlide" Target="../notesSlides/notesSlide48.xml"/><Relationship Id="rId4"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video" Target="nucleosome-axial-rotate_to_long.avi" TargetMode="External"/><Relationship Id="rId7" Type="http://schemas.openxmlformats.org/officeDocument/2006/relationships/slide" Target="slide3.xml"/><Relationship Id="rId2" Type="http://schemas.microsoft.com/office/2007/relationships/media" Target="nucleosome-axial-rotate_to_long.avi" TargetMode="External"/><Relationship Id="rId1" Type="http://schemas.openxmlformats.org/officeDocument/2006/relationships/tags" Target="../tags/tag50.xml"/><Relationship Id="rId6" Type="http://schemas.openxmlformats.org/officeDocument/2006/relationships/image" Target="../media/image107.png"/><Relationship Id="rId5" Type="http://schemas.openxmlformats.org/officeDocument/2006/relationships/notesSlide" Target="../notesSlides/notesSlide49.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Slide%205.mp3" TargetMode="External"/><Relationship Id="rId7" Type="http://schemas.openxmlformats.org/officeDocument/2006/relationships/slide" Target="slide3.xml"/><Relationship Id="rId2" Type="http://schemas.microsoft.com/office/2007/relationships/media" Target="Slide%205.mp3" TargetMode="External"/><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51.xml"/><Relationship Id="rId5" Type="http://schemas.openxmlformats.org/officeDocument/2006/relationships/slide" Target="slide3.xml"/><Relationship Id="rId4" Type="http://schemas.openxmlformats.org/officeDocument/2006/relationships/image" Target="../media/image108.jpeg"/></Relationships>
</file>

<file path=ppt/slides/_rels/slide5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video" Target="nucleosome-long.avi" TargetMode="External"/><Relationship Id="rId7" Type="http://schemas.openxmlformats.org/officeDocument/2006/relationships/notesSlide" Target="../notesSlides/notesSlide51.xml"/><Relationship Id="rId2" Type="http://schemas.microsoft.com/office/2007/relationships/media" Target="nucleosome-long.avi" TargetMode="External"/><Relationship Id="rId1" Type="http://schemas.openxmlformats.org/officeDocument/2006/relationships/tags" Target="../tags/tag52.xml"/><Relationship Id="rId6" Type="http://schemas.openxmlformats.org/officeDocument/2006/relationships/slideLayout" Target="../slideLayouts/slideLayout1.xml"/><Relationship Id="rId5" Type="http://schemas.openxmlformats.org/officeDocument/2006/relationships/audio" Target="Slide%2051.mp3" TargetMode="External"/><Relationship Id="rId10" Type="http://schemas.openxmlformats.org/officeDocument/2006/relationships/image" Target="../media/image110.png"/><Relationship Id="rId4" Type="http://schemas.microsoft.com/office/2007/relationships/media" Target="Slide%2051.mp3" TargetMode="External"/><Relationship Id="rId9" Type="http://schemas.openxmlformats.org/officeDocument/2006/relationships/slide" Target="slide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53.xml"/><Relationship Id="rId4" Type="http://schemas.openxmlformats.org/officeDocument/2006/relationships/slide" Target="slide3.xml"/></Relationships>
</file>

<file path=ppt/slides/_rels/slide5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Slide%2053.mp3" TargetMode="External"/><Relationship Id="rId7" Type="http://schemas.openxmlformats.org/officeDocument/2006/relationships/image" Target="../media/image51.png"/><Relationship Id="rId2" Type="http://schemas.microsoft.com/office/2007/relationships/media" Target="Slide%2053.mp3" TargetMode="External"/><Relationship Id="rId1" Type="http://schemas.openxmlformats.org/officeDocument/2006/relationships/tags" Target="../tags/tag54.xml"/><Relationship Id="rId6" Type="http://schemas.openxmlformats.org/officeDocument/2006/relationships/image" Target="../media/image111.jpeg"/><Relationship Id="rId5" Type="http://schemas.openxmlformats.org/officeDocument/2006/relationships/notesSlide" Target="../notesSlides/notesSlide53.xml"/><Relationship Id="rId10" Type="http://schemas.openxmlformats.org/officeDocument/2006/relationships/image" Target="../media/image112.png"/><Relationship Id="rId4" Type="http://schemas.openxmlformats.org/officeDocument/2006/relationships/slideLayout" Target="../slideLayouts/slideLayout7.xml"/><Relationship Id="rId9" Type="http://schemas.openxmlformats.org/officeDocument/2006/relationships/slide" Target="slide3.xml"/></Relationships>
</file>

<file path=ppt/slides/_rels/slide5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video" Target="nucleosome-long.avi" TargetMode="External"/><Relationship Id="rId7" Type="http://schemas.openxmlformats.org/officeDocument/2006/relationships/notesSlide" Target="../notesSlides/notesSlide54.xml"/><Relationship Id="rId12" Type="http://schemas.openxmlformats.org/officeDocument/2006/relationships/image" Target="../media/image113.png"/><Relationship Id="rId2" Type="http://schemas.microsoft.com/office/2007/relationships/media" Target="nucleosome-long.avi" TargetMode="External"/><Relationship Id="rId1" Type="http://schemas.openxmlformats.org/officeDocument/2006/relationships/tags" Target="../tags/tag55.xml"/><Relationship Id="rId6" Type="http://schemas.openxmlformats.org/officeDocument/2006/relationships/slideLayout" Target="../slideLayouts/slideLayout1.xml"/><Relationship Id="rId11" Type="http://schemas.openxmlformats.org/officeDocument/2006/relationships/slide" Target="slide3.xml"/><Relationship Id="rId5" Type="http://schemas.openxmlformats.org/officeDocument/2006/relationships/audio" Target="Slide%2054.mp3" TargetMode="External"/><Relationship Id="rId10" Type="http://schemas.openxmlformats.org/officeDocument/2006/relationships/image" Target="../media/image52.png"/><Relationship Id="rId4" Type="http://schemas.microsoft.com/office/2007/relationships/media" Target="Slide%2054.mp3" TargetMode="External"/><Relationship Id="rId9" Type="http://schemas.openxmlformats.org/officeDocument/2006/relationships/image" Target="../media/image51.png"/></Relationships>
</file>

<file path=ppt/slides/_rels/slide5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Slide%2055.mp3" TargetMode="External"/><Relationship Id="rId7" Type="http://schemas.openxmlformats.org/officeDocument/2006/relationships/image" Target="../media/image51.png"/><Relationship Id="rId2" Type="http://schemas.microsoft.com/office/2007/relationships/media" Target="Slide%2055.mp3" TargetMode="External"/><Relationship Id="rId1" Type="http://schemas.openxmlformats.org/officeDocument/2006/relationships/tags" Target="../tags/tag56.xml"/><Relationship Id="rId6" Type="http://schemas.openxmlformats.org/officeDocument/2006/relationships/image" Target="../media/image114.jpeg"/><Relationship Id="rId5" Type="http://schemas.openxmlformats.org/officeDocument/2006/relationships/notesSlide" Target="../notesSlides/notesSlide55.xml"/><Relationship Id="rId10" Type="http://schemas.openxmlformats.org/officeDocument/2006/relationships/image" Target="../media/image115.png"/><Relationship Id="rId4" Type="http://schemas.openxmlformats.org/officeDocument/2006/relationships/slideLayout" Target="../slideLayouts/slideLayout7.xml"/><Relationship Id="rId9" Type="http://schemas.openxmlformats.org/officeDocument/2006/relationships/slide" Target="slide3.xml"/></Relationships>
</file>

<file path=ppt/slides/_rels/slide5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audio" Target="Slide%2056.mp3" TargetMode="External"/><Relationship Id="rId7" Type="http://schemas.openxmlformats.org/officeDocument/2006/relationships/slide" Target="slide3.xml"/><Relationship Id="rId2" Type="http://schemas.microsoft.com/office/2007/relationships/media" Target="Slide%2056.mp3" TargetMode="External"/><Relationship Id="rId1" Type="http://schemas.openxmlformats.org/officeDocument/2006/relationships/tags" Target="../tags/tag57.xml"/><Relationship Id="rId6" Type="http://schemas.openxmlformats.org/officeDocument/2006/relationships/image" Target="../media/image116.jpeg"/><Relationship Id="rId5" Type="http://schemas.openxmlformats.org/officeDocument/2006/relationships/notesSlide" Target="../notesSlides/notesSlide56.xml"/><Relationship Id="rId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video" Target="rotate-octamer-all-8-strands.avi" TargetMode="External"/><Relationship Id="rId7" Type="http://schemas.openxmlformats.org/officeDocument/2006/relationships/notesSlide" Target="../notesSlides/notesSlide57.xml"/><Relationship Id="rId12" Type="http://schemas.openxmlformats.org/officeDocument/2006/relationships/image" Target="../media/image119.png"/><Relationship Id="rId2" Type="http://schemas.microsoft.com/office/2007/relationships/media" Target="rotate-octamer-all-8-strands.avi" TargetMode="External"/><Relationship Id="rId1" Type="http://schemas.openxmlformats.org/officeDocument/2006/relationships/tags" Target="../tags/tag58.xml"/><Relationship Id="rId6" Type="http://schemas.openxmlformats.org/officeDocument/2006/relationships/slideLayout" Target="../slideLayouts/slideLayout7.xml"/><Relationship Id="rId11" Type="http://schemas.openxmlformats.org/officeDocument/2006/relationships/slide" Target="slide3.xml"/><Relationship Id="rId5" Type="http://schemas.openxmlformats.org/officeDocument/2006/relationships/audio" Target="Slide%2057.mp3" TargetMode="External"/><Relationship Id="rId10" Type="http://schemas.openxmlformats.org/officeDocument/2006/relationships/image" Target="../media/image52.png"/><Relationship Id="rId4" Type="http://schemas.microsoft.com/office/2007/relationships/media" Target="Slide%2057.mp3" TargetMode="External"/><Relationship Id="rId9" Type="http://schemas.openxmlformats.org/officeDocument/2006/relationships/image" Target="../media/image51.png"/></Relationships>
</file>

<file path=ppt/slides/_rels/slide5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audio" Target="Slide%2058.mp3" TargetMode="External"/><Relationship Id="rId7" Type="http://schemas.openxmlformats.org/officeDocument/2006/relationships/slide" Target="slide3.xml"/><Relationship Id="rId2" Type="http://schemas.microsoft.com/office/2007/relationships/media" Target="Slide%2058.mp3" TargetMode="External"/><Relationship Id="rId1" Type="http://schemas.openxmlformats.org/officeDocument/2006/relationships/tags" Target="../tags/tag59.xml"/><Relationship Id="rId6" Type="http://schemas.openxmlformats.org/officeDocument/2006/relationships/image" Target="../media/image120.jpeg"/><Relationship Id="rId5" Type="http://schemas.openxmlformats.org/officeDocument/2006/relationships/notesSlide" Target="../notesSlides/notesSlide58.xml"/><Relationship Id="rId4"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video" Target="rotate-octamer-all-8-strands_x.avi" TargetMode="External"/><Relationship Id="rId7" Type="http://schemas.openxmlformats.org/officeDocument/2006/relationships/image" Target="../media/image51.png"/><Relationship Id="rId2" Type="http://schemas.microsoft.com/office/2007/relationships/media" Target="rotate-octamer-all-8-strands_x.avi" TargetMode="External"/><Relationship Id="rId1" Type="http://schemas.openxmlformats.org/officeDocument/2006/relationships/tags" Target="../tags/tag60.xml"/><Relationship Id="rId6" Type="http://schemas.openxmlformats.org/officeDocument/2006/relationships/image" Target="../media/image122.png"/><Relationship Id="rId5" Type="http://schemas.openxmlformats.org/officeDocument/2006/relationships/notesSlide" Target="../notesSlides/notesSlide59.xml"/><Relationship Id="rId4" Type="http://schemas.openxmlformats.org/officeDocument/2006/relationships/slideLayout" Target="../slideLayouts/slideLayout7.xml"/><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Slide%206.mp3" TargetMode="External"/><Relationship Id="rId7" Type="http://schemas.openxmlformats.org/officeDocument/2006/relationships/slide" Target="slide3.xml"/><Relationship Id="rId2" Type="http://schemas.microsoft.com/office/2007/relationships/media" Target="Slide%206.mp3" TargetMode="Externa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audio" Target="Slide%2060.mp3" TargetMode="External"/><Relationship Id="rId7" Type="http://schemas.openxmlformats.org/officeDocument/2006/relationships/slide" Target="slide3.xml"/><Relationship Id="rId2" Type="http://schemas.microsoft.com/office/2007/relationships/media" Target="Slide%2060.mp3" TargetMode="External"/><Relationship Id="rId1" Type="http://schemas.openxmlformats.org/officeDocument/2006/relationships/tags" Target="../tags/tag61.xml"/><Relationship Id="rId6" Type="http://schemas.openxmlformats.org/officeDocument/2006/relationships/image" Target="../media/image123.jpeg"/><Relationship Id="rId5" Type="http://schemas.openxmlformats.org/officeDocument/2006/relationships/notesSlide" Target="../notesSlides/notesSlide60.xml"/><Relationship Id="rId4"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audio" Target="Slide%2061.mp3" TargetMode="External"/><Relationship Id="rId7" Type="http://schemas.openxmlformats.org/officeDocument/2006/relationships/slide" Target="slide3.xml"/><Relationship Id="rId2" Type="http://schemas.microsoft.com/office/2007/relationships/media" Target="Slide%2061.mp3" TargetMode="External"/><Relationship Id="rId1" Type="http://schemas.openxmlformats.org/officeDocument/2006/relationships/tags" Target="../tags/tag62.xml"/><Relationship Id="rId6" Type="http://schemas.openxmlformats.org/officeDocument/2006/relationships/image" Target="../media/image123.jpeg"/><Relationship Id="rId5" Type="http://schemas.openxmlformats.org/officeDocument/2006/relationships/notesSlide" Target="../notesSlides/notesSlide61.xml"/><Relationship Id="rId4"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audio" Target="Slide%2062.mp3" TargetMode="External"/><Relationship Id="rId7" Type="http://schemas.openxmlformats.org/officeDocument/2006/relationships/slide" Target="slide3.xml"/><Relationship Id="rId2" Type="http://schemas.microsoft.com/office/2007/relationships/media" Target="Slide%2062.mp3" TargetMode="External"/><Relationship Id="rId1" Type="http://schemas.openxmlformats.org/officeDocument/2006/relationships/tags" Target="../tags/tag63.xml"/><Relationship Id="rId6" Type="http://schemas.openxmlformats.org/officeDocument/2006/relationships/image" Target="../media/image123.jpeg"/><Relationship Id="rId5" Type="http://schemas.openxmlformats.org/officeDocument/2006/relationships/notesSlide" Target="../notesSlides/notesSlide62.xml"/><Relationship Id="rId4"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tags" Target="../tags/tag64.xml"/><Relationship Id="rId4" Type="http://schemas.openxmlformats.org/officeDocument/2006/relationships/slide" Target="slide3.xml"/></Relationships>
</file>

<file path=ppt/slides/_rels/slide6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audio" Target="Slide%2064.mp3" TargetMode="External"/><Relationship Id="rId7" Type="http://schemas.openxmlformats.org/officeDocument/2006/relationships/slide" Target="slide3.xml"/><Relationship Id="rId2" Type="http://schemas.microsoft.com/office/2007/relationships/media" Target="Slide%2064.mp3" TargetMode="External"/><Relationship Id="rId1" Type="http://schemas.openxmlformats.org/officeDocument/2006/relationships/tags" Target="../tags/tag65.xml"/><Relationship Id="rId6" Type="http://schemas.openxmlformats.org/officeDocument/2006/relationships/image" Target="../media/image127.jpeg"/><Relationship Id="rId5" Type="http://schemas.openxmlformats.org/officeDocument/2006/relationships/notesSlide" Target="../notesSlides/notesSlide64.xml"/><Relationship Id="rId4"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audio" Target="Slide%2065.mp3" TargetMode="External"/><Relationship Id="rId7" Type="http://schemas.openxmlformats.org/officeDocument/2006/relationships/slide" Target="slide3.xml"/><Relationship Id="rId2" Type="http://schemas.microsoft.com/office/2007/relationships/media" Target="Slide%2065.mp3" TargetMode="External"/><Relationship Id="rId1" Type="http://schemas.openxmlformats.org/officeDocument/2006/relationships/tags" Target="../tags/tag66.xml"/><Relationship Id="rId6" Type="http://schemas.openxmlformats.org/officeDocument/2006/relationships/image" Target="../media/image127.jpeg"/><Relationship Id="rId5" Type="http://schemas.openxmlformats.org/officeDocument/2006/relationships/notesSlide" Target="../notesSlides/notesSlide65.xml"/><Relationship Id="rId4"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audio" Target="Slide%2066.mp3" TargetMode="External"/><Relationship Id="rId7" Type="http://schemas.openxmlformats.org/officeDocument/2006/relationships/slide" Target="slide3.xml"/><Relationship Id="rId2" Type="http://schemas.microsoft.com/office/2007/relationships/media" Target="Slide%2066.mp3" TargetMode="External"/><Relationship Id="rId1" Type="http://schemas.openxmlformats.org/officeDocument/2006/relationships/tags" Target="../tags/tag67.xml"/><Relationship Id="rId6" Type="http://schemas.openxmlformats.org/officeDocument/2006/relationships/image" Target="../media/image127.jpeg"/><Relationship Id="rId5" Type="http://schemas.openxmlformats.org/officeDocument/2006/relationships/notesSlide" Target="../notesSlides/notesSlide66.xml"/><Relationship Id="rId4"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video" Target="Two-octamers.avi" TargetMode="External"/><Relationship Id="rId7" Type="http://schemas.openxmlformats.org/officeDocument/2006/relationships/notesSlide" Target="../notesSlides/notesSlide67.xml"/><Relationship Id="rId12" Type="http://schemas.openxmlformats.org/officeDocument/2006/relationships/image" Target="../media/image132.png"/><Relationship Id="rId2" Type="http://schemas.microsoft.com/office/2007/relationships/media" Target="Two-octamers.avi" TargetMode="External"/><Relationship Id="rId1" Type="http://schemas.openxmlformats.org/officeDocument/2006/relationships/tags" Target="../tags/tag68.xml"/><Relationship Id="rId6" Type="http://schemas.openxmlformats.org/officeDocument/2006/relationships/slideLayout" Target="../slideLayouts/slideLayout6.xml"/><Relationship Id="rId11" Type="http://schemas.openxmlformats.org/officeDocument/2006/relationships/slide" Target="slide3.xml"/><Relationship Id="rId5" Type="http://schemas.openxmlformats.org/officeDocument/2006/relationships/audio" Target="Slide%2067.mp3" TargetMode="External"/><Relationship Id="rId10" Type="http://schemas.openxmlformats.org/officeDocument/2006/relationships/image" Target="../media/image52.png"/><Relationship Id="rId4" Type="http://schemas.microsoft.com/office/2007/relationships/media" Target="Slide%2067.mp3" TargetMode="External"/><Relationship Id="rId9"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69.xml"/><Relationship Id="rId4" Type="http://schemas.openxmlformats.org/officeDocument/2006/relationships/slide" Target="slide3.xml"/></Relationships>
</file>

<file path=ppt/slides/_rels/slide69.xml.rels><?xml version="1.0" encoding="UTF-8" standalone="yes"?>
<Relationships xmlns="http://schemas.openxmlformats.org/package/2006/relationships"><Relationship Id="rId3" Type="http://schemas.openxmlformats.org/officeDocument/2006/relationships/audio" Target="Slide%2069.mp3" TargetMode="External"/><Relationship Id="rId7" Type="http://schemas.openxmlformats.org/officeDocument/2006/relationships/image" Target="../media/image133.png"/><Relationship Id="rId2" Type="http://schemas.microsoft.com/office/2007/relationships/media" Target="Slide%2069.mp3" TargetMode="External"/><Relationship Id="rId1" Type="http://schemas.openxmlformats.org/officeDocument/2006/relationships/tags" Target="../tags/tag70.xml"/><Relationship Id="rId6" Type="http://schemas.openxmlformats.org/officeDocument/2006/relationships/slide" Target="slide3.xml"/><Relationship Id="rId5" Type="http://schemas.openxmlformats.org/officeDocument/2006/relationships/notesSlide" Target="../notesSlides/notesSlide69.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Slide%207.mp3" TargetMode="External"/><Relationship Id="rId7" Type="http://schemas.openxmlformats.org/officeDocument/2006/relationships/slide" Target="slide3.xml"/><Relationship Id="rId2" Type="http://schemas.microsoft.com/office/2007/relationships/media" Target="Slide%207.mp3" TargetMode="Externa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audio" Target="Slide%2070.mp3" TargetMode="External"/><Relationship Id="rId7" Type="http://schemas.openxmlformats.org/officeDocument/2006/relationships/image" Target="../media/image134.png"/><Relationship Id="rId2" Type="http://schemas.microsoft.com/office/2007/relationships/media" Target="Slide%2070.mp3" TargetMode="External"/><Relationship Id="rId1" Type="http://schemas.openxmlformats.org/officeDocument/2006/relationships/tags" Target="../tags/tag71.xml"/><Relationship Id="rId6" Type="http://schemas.openxmlformats.org/officeDocument/2006/relationships/slide" Target="slide3.xml"/><Relationship Id="rId5" Type="http://schemas.openxmlformats.org/officeDocument/2006/relationships/notesSlide" Target="../notesSlides/notesSlide70.xml"/><Relationship Id="rId4"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audio" Target="Slide%2071.mp3" TargetMode="External"/><Relationship Id="rId7" Type="http://schemas.openxmlformats.org/officeDocument/2006/relationships/image" Target="../media/image135.png"/><Relationship Id="rId2" Type="http://schemas.microsoft.com/office/2007/relationships/media" Target="Slide%2071.mp3" TargetMode="External"/><Relationship Id="rId1" Type="http://schemas.openxmlformats.org/officeDocument/2006/relationships/tags" Target="../tags/tag72.xml"/><Relationship Id="rId6" Type="http://schemas.openxmlformats.org/officeDocument/2006/relationships/slide" Target="slide3.xml"/><Relationship Id="rId5" Type="http://schemas.openxmlformats.org/officeDocument/2006/relationships/notesSlide" Target="../notesSlides/notesSlide71.xml"/><Relationship Id="rId4"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slide" Target="slide3.xml"/><Relationship Id="rId5" Type="http://schemas.openxmlformats.org/officeDocument/2006/relationships/image" Target="../media/image137.jpeg"/><Relationship Id="rId4" Type="http://schemas.openxmlformats.org/officeDocument/2006/relationships/image" Target="../media/image136.jpeg"/></Relationships>
</file>

<file path=ppt/slides/_rels/slide73.xml.rels><?xml version="1.0" encoding="UTF-8" standalone="yes"?>
<Relationships xmlns="http://schemas.openxmlformats.org/package/2006/relationships"><Relationship Id="rId3" Type="http://schemas.openxmlformats.org/officeDocument/2006/relationships/audio" Target="Slide%2073.mp3" TargetMode="External"/><Relationship Id="rId7" Type="http://schemas.openxmlformats.org/officeDocument/2006/relationships/image" Target="../media/image138.png"/><Relationship Id="rId2" Type="http://schemas.microsoft.com/office/2007/relationships/media" Target="Slide%2073.mp3" TargetMode="External"/><Relationship Id="rId1" Type="http://schemas.openxmlformats.org/officeDocument/2006/relationships/tags" Target="../tags/tag74.xml"/><Relationship Id="rId6" Type="http://schemas.openxmlformats.org/officeDocument/2006/relationships/slide" Target="slide3.xml"/><Relationship Id="rId5" Type="http://schemas.openxmlformats.org/officeDocument/2006/relationships/notesSlide" Target="../notesSlides/notesSlide73.xml"/><Relationship Id="rId4"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audio" Target="Slide%2074.mp3" TargetMode="External"/><Relationship Id="rId2" Type="http://schemas.microsoft.com/office/2007/relationships/media" Target="Slide%2074.mp3" TargetMode="External"/><Relationship Id="rId1" Type="http://schemas.openxmlformats.org/officeDocument/2006/relationships/tags" Target="../tags/tag75.xml"/><Relationship Id="rId6" Type="http://schemas.openxmlformats.org/officeDocument/2006/relationships/image" Target="../media/image139.png"/><Relationship Id="rId5" Type="http://schemas.openxmlformats.org/officeDocument/2006/relationships/notesSlide" Target="../notesSlides/notesSlide74.xml"/><Relationship Id="rId4"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xml"/><Relationship Id="rId1" Type="http://schemas.openxmlformats.org/officeDocument/2006/relationships/tags" Target="../tags/tag76.xml"/><Relationship Id="rId4" Type="http://schemas.openxmlformats.org/officeDocument/2006/relationships/slide" Target="slide3.xml"/></Relationships>
</file>

<file path=ppt/slides/_rels/slide7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audio" Target="Slide%2076.mp3" TargetMode="External"/><Relationship Id="rId7" Type="http://schemas.openxmlformats.org/officeDocument/2006/relationships/slide" Target="slide3.xml"/><Relationship Id="rId2" Type="http://schemas.microsoft.com/office/2007/relationships/media" Target="Slide%2076.mp3" TargetMode="External"/><Relationship Id="rId1" Type="http://schemas.openxmlformats.org/officeDocument/2006/relationships/tags" Target="../tags/tag77.xml"/><Relationship Id="rId6" Type="http://schemas.openxmlformats.org/officeDocument/2006/relationships/image" Target="../media/image140.jpeg"/><Relationship Id="rId5" Type="http://schemas.openxmlformats.org/officeDocument/2006/relationships/notesSlide" Target="../notesSlides/notesSlide76.xml"/><Relationship Id="rId4"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audio" Target="Slide%2077.mp3" TargetMode="External"/><Relationship Id="rId7" Type="http://schemas.openxmlformats.org/officeDocument/2006/relationships/image" Target="../media/image119.png"/><Relationship Id="rId2" Type="http://schemas.microsoft.com/office/2007/relationships/media" Target="Slide%2077.mp3" TargetMode="External"/><Relationship Id="rId1" Type="http://schemas.openxmlformats.org/officeDocument/2006/relationships/tags" Target="../tags/tag78.xml"/><Relationship Id="rId6" Type="http://schemas.openxmlformats.org/officeDocument/2006/relationships/hyperlink" Target="http://www.uniprot.org/uniprot/P02281" TargetMode="External"/><Relationship Id="rId5" Type="http://schemas.openxmlformats.org/officeDocument/2006/relationships/notesSlide" Target="../notesSlides/notesSlide77.xml"/><Relationship Id="rId4"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78.mp3" TargetMode="External"/><Relationship Id="rId7" Type="http://schemas.openxmlformats.org/officeDocument/2006/relationships/image" Target="../media/image142.jpeg"/><Relationship Id="rId2" Type="http://schemas.microsoft.com/office/2007/relationships/media" Target="Slide%2078.mp3" TargetMode="External"/><Relationship Id="rId1" Type="http://schemas.openxmlformats.org/officeDocument/2006/relationships/tags" Target="../tags/tag79.xml"/><Relationship Id="rId6" Type="http://schemas.openxmlformats.org/officeDocument/2006/relationships/image" Target="../media/image141.jpeg"/><Relationship Id="rId5" Type="http://schemas.openxmlformats.org/officeDocument/2006/relationships/notesSlide" Target="../notesSlides/notesSlide78.xml"/><Relationship Id="rId4" Type="http://schemas.openxmlformats.org/officeDocument/2006/relationships/slideLayout" Target="../slideLayouts/slideLayout7.xml"/><Relationship Id="rId9" Type="http://schemas.openxmlformats.org/officeDocument/2006/relationships/image" Target="../media/image143.png"/></Relationships>
</file>

<file path=ppt/slides/_rels/slide7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79.mp3" TargetMode="External"/><Relationship Id="rId7" Type="http://schemas.openxmlformats.org/officeDocument/2006/relationships/image" Target="../media/image144.jpeg"/><Relationship Id="rId2" Type="http://schemas.microsoft.com/office/2007/relationships/media" Target="Slide%2079.mp3" TargetMode="External"/><Relationship Id="rId1" Type="http://schemas.openxmlformats.org/officeDocument/2006/relationships/tags" Target="../tags/tag80.xml"/><Relationship Id="rId6" Type="http://schemas.openxmlformats.org/officeDocument/2006/relationships/image" Target="../media/image141.jpeg"/><Relationship Id="rId5" Type="http://schemas.openxmlformats.org/officeDocument/2006/relationships/notesSlide" Target="../notesSlides/notesSlide79.xml"/><Relationship Id="rId4" Type="http://schemas.openxmlformats.org/officeDocument/2006/relationships/slideLayout" Target="../slideLayouts/slideLayout7.xml"/><Relationship Id="rId9" Type="http://schemas.openxmlformats.org/officeDocument/2006/relationships/image" Target="../media/image145.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Slide%208.mp3" TargetMode="External"/><Relationship Id="rId7" Type="http://schemas.openxmlformats.org/officeDocument/2006/relationships/slide" Target="slide3.xml"/><Relationship Id="rId2" Type="http://schemas.microsoft.com/office/2007/relationships/media" Target="Slide%208.mp3" TargetMode="External"/><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80.mp3" TargetMode="External"/><Relationship Id="rId7" Type="http://schemas.openxmlformats.org/officeDocument/2006/relationships/image" Target="../media/image146.jpeg"/><Relationship Id="rId2" Type="http://schemas.microsoft.com/office/2007/relationships/media" Target="Slide%2080.mp3" TargetMode="External"/><Relationship Id="rId1" Type="http://schemas.openxmlformats.org/officeDocument/2006/relationships/tags" Target="../tags/tag81.xml"/><Relationship Id="rId6" Type="http://schemas.openxmlformats.org/officeDocument/2006/relationships/image" Target="../media/image141.jpeg"/><Relationship Id="rId5" Type="http://schemas.openxmlformats.org/officeDocument/2006/relationships/notesSlide" Target="../notesSlides/notesSlide80.xml"/><Relationship Id="rId4" Type="http://schemas.openxmlformats.org/officeDocument/2006/relationships/slideLayout" Target="../slideLayouts/slideLayout7.xml"/><Relationship Id="rId9" Type="http://schemas.openxmlformats.org/officeDocument/2006/relationships/image" Target="../media/image119.png"/></Relationships>
</file>

<file path=ppt/slides/_rels/slide81.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audio" Target="Slide%2081.mp3" TargetMode="External"/><Relationship Id="rId7" Type="http://schemas.openxmlformats.org/officeDocument/2006/relationships/image" Target="../media/image147.jpeg"/><Relationship Id="rId2" Type="http://schemas.microsoft.com/office/2007/relationships/media" Target="Slide%2081.mp3" TargetMode="External"/><Relationship Id="rId1" Type="http://schemas.openxmlformats.org/officeDocument/2006/relationships/tags" Target="../tags/tag82.xml"/><Relationship Id="rId6" Type="http://schemas.openxmlformats.org/officeDocument/2006/relationships/image" Target="../media/image141.jpeg"/><Relationship Id="rId5" Type="http://schemas.openxmlformats.org/officeDocument/2006/relationships/notesSlide" Target="../notesSlides/notesSlide81.xml"/><Relationship Id="rId10" Type="http://schemas.openxmlformats.org/officeDocument/2006/relationships/image" Target="../media/image149.png"/><Relationship Id="rId4" Type="http://schemas.openxmlformats.org/officeDocument/2006/relationships/slideLayout" Target="../slideLayouts/slideLayout7.xml"/><Relationship Id="rId9" Type="http://schemas.openxmlformats.org/officeDocument/2006/relationships/slide" Target="slide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xml"/><Relationship Id="rId1" Type="http://schemas.openxmlformats.org/officeDocument/2006/relationships/tags" Target="../tags/tag83.xml"/><Relationship Id="rId6" Type="http://schemas.openxmlformats.org/officeDocument/2006/relationships/image" Target="../media/image150.png"/><Relationship Id="rId5" Type="http://schemas.openxmlformats.org/officeDocument/2006/relationships/image" Target="../media/image26.gif"/><Relationship Id="rId4" Type="http://schemas.openxmlformats.org/officeDocument/2006/relationships/slide" Target="slide3.xml"/></Relationships>
</file>

<file path=ppt/slides/_rels/slide8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audio" Target="Slide%2083.mp3" TargetMode="External"/><Relationship Id="rId7" Type="http://schemas.openxmlformats.org/officeDocument/2006/relationships/slide" Target="slide3.xml"/><Relationship Id="rId2" Type="http://schemas.microsoft.com/office/2007/relationships/media" Target="Slide%2083.mp3" TargetMode="External"/><Relationship Id="rId1" Type="http://schemas.openxmlformats.org/officeDocument/2006/relationships/tags" Target="../tags/tag84.xml"/><Relationship Id="rId6" Type="http://schemas.openxmlformats.org/officeDocument/2006/relationships/image" Target="../media/image151.jpeg"/><Relationship Id="rId5" Type="http://schemas.openxmlformats.org/officeDocument/2006/relationships/notesSlide" Target="../notesSlides/notesSlide83.xml"/><Relationship Id="rId4"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Slide%2084.mp3" TargetMode="External"/><Relationship Id="rId7" Type="http://schemas.openxmlformats.org/officeDocument/2006/relationships/slide" Target="slide3.xml"/><Relationship Id="rId2" Type="http://schemas.microsoft.com/office/2007/relationships/media" Target="Slide%2084.mp3" TargetMode="External"/><Relationship Id="rId1" Type="http://schemas.openxmlformats.org/officeDocument/2006/relationships/tags" Target="../tags/tag85.xml"/><Relationship Id="rId6" Type="http://schemas.openxmlformats.org/officeDocument/2006/relationships/image" Target="../media/image153.jpeg"/><Relationship Id="rId5" Type="http://schemas.openxmlformats.org/officeDocument/2006/relationships/notesSlide" Target="../notesSlides/notesSlide84.xml"/><Relationship Id="rId4"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85.mp3" TargetMode="External"/><Relationship Id="rId7" Type="http://schemas.openxmlformats.org/officeDocument/2006/relationships/image" Target="../media/image155.jpeg"/><Relationship Id="rId2" Type="http://schemas.microsoft.com/office/2007/relationships/media" Target="Slide%2085.mp3" TargetMode="External"/><Relationship Id="rId1" Type="http://schemas.openxmlformats.org/officeDocument/2006/relationships/tags" Target="../tags/tag86.xml"/><Relationship Id="rId6" Type="http://schemas.openxmlformats.org/officeDocument/2006/relationships/image" Target="../media/image154.jpeg"/><Relationship Id="rId5" Type="http://schemas.openxmlformats.org/officeDocument/2006/relationships/notesSlide" Target="../notesSlides/notesSlide85.xml"/><Relationship Id="rId4" Type="http://schemas.openxmlformats.org/officeDocument/2006/relationships/slideLayout" Target="../slideLayouts/slideLayout7.xml"/><Relationship Id="rId9" Type="http://schemas.openxmlformats.org/officeDocument/2006/relationships/image" Target="../media/image119.png"/></Relationships>
</file>

<file path=ppt/slides/_rels/slide86.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audio" Target="Slide%2086.mp3" TargetMode="External"/><Relationship Id="rId7" Type="http://schemas.openxmlformats.org/officeDocument/2006/relationships/image" Target="../media/image157.jpeg"/><Relationship Id="rId2" Type="http://schemas.microsoft.com/office/2007/relationships/media" Target="Slide%2086.mp3" TargetMode="External"/><Relationship Id="rId1" Type="http://schemas.openxmlformats.org/officeDocument/2006/relationships/tags" Target="../tags/tag87.xml"/><Relationship Id="rId6" Type="http://schemas.openxmlformats.org/officeDocument/2006/relationships/image" Target="../media/image156.jpeg"/><Relationship Id="rId11" Type="http://schemas.openxmlformats.org/officeDocument/2006/relationships/image" Target="../media/image119.png"/><Relationship Id="rId5" Type="http://schemas.openxmlformats.org/officeDocument/2006/relationships/notesSlide" Target="../notesSlides/notesSlide86.xml"/><Relationship Id="rId10" Type="http://schemas.openxmlformats.org/officeDocument/2006/relationships/slide" Target="slide3.xml"/><Relationship Id="rId4" Type="http://schemas.openxmlformats.org/officeDocument/2006/relationships/slideLayout" Target="../slideLayouts/slideLayout7.xml"/><Relationship Id="rId9" Type="http://schemas.openxmlformats.org/officeDocument/2006/relationships/image" Target="../media/image155.jpeg"/></Relationships>
</file>

<file path=ppt/slides/_rels/slide8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Slide%2087.mp3" TargetMode="External"/><Relationship Id="rId7" Type="http://schemas.openxmlformats.org/officeDocument/2006/relationships/slide" Target="slide3.xml"/><Relationship Id="rId2" Type="http://schemas.microsoft.com/office/2007/relationships/media" Target="Slide%2087.mp3" TargetMode="External"/><Relationship Id="rId1" Type="http://schemas.openxmlformats.org/officeDocument/2006/relationships/tags" Target="../tags/tag88.xml"/><Relationship Id="rId6" Type="http://schemas.openxmlformats.org/officeDocument/2006/relationships/image" Target="../media/image159.jpeg"/><Relationship Id="rId5" Type="http://schemas.openxmlformats.org/officeDocument/2006/relationships/notesSlide" Target="../notesSlides/notesSlide87.xml"/><Relationship Id="rId4"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Slide%2088.mp3" TargetMode="External"/><Relationship Id="rId7" Type="http://schemas.openxmlformats.org/officeDocument/2006/relationships/slide" Target="slide3.xml"/><Relationship Id="rId2" Type="http://schemas.microsoft.com/office/2007/relationships/media" Target="Slide%2088.mp3" TargetMode="External"/><Relationship Id="rId1" Type="http://schemas.openxmlformats.org/officeDocument/2006/relationships/tags" Target="../tags/tag89.xml"/><Relationship Id="rId6" Type="http://schemas.openxmlformats.org/officeDocument/2006/relationships/image" Target="../media/image160.jpeg"/><Relationship Id="rId5" Type="http://schemas.openxmlformats.org/officeDocument/2006/relationships/notesSlide" Target="../notesSlides/notesSlide88.xml"/><Relationship Id="rId4"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audio" Target="Slide%2089.mp3" TargetMode="External"/><Relationship Id="rId7" Type="http://schemas.openxmlformats.org/officeDocument/2006/relationships/slide" Target="slide3.xml"/><Relationship Id="rId2" Type="http://schemas.microsoft.com/office/2007/relationships/media" Target="Slide%2089.mp3" TargetMode="External"/><Relationship Id="rId1" Type="http://schemas.openxmlformats.org/officeDocument/2006/relationships/tags" Target="../tags/tag90.xml"/><Relationship Id="rId6" Type="http://schemas.openxmlformats.org/officeDocument/2006/relationships/image" Target="../media/image161.jpeg"/><Relationship Id="rId5" Type="http://schemas.openxmlformats.org/officeDocument/2006/relationships/notesSlide" Target="../notesSlides/notesSlide89.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Slide%209.mp3" TargetMode="External"/><Relationship Id="rId7" Type="http://schemas.openxmlformats.org/officeDocument/2006/relationships/slide" Target="slide3.xml"/><Relationship Id="rId2" Type="http://schemas.microsoft.com/office/2007/relationships/media" Target="Slide%209.mp3" TargetMode="Externa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video" Target="alpha-helix-w_DNA.avi" TargetMode="External"/><Relationship Id="rId7" Type="http://schemas.openxmlformats.org/officeDocument/2006/relationships/notesSlide" Target="../notesSlides/notesSlide90.xml"/><Relationship Id="rId2" Type="http://schemas.microsoft.com/office/2007/relationships/media" Target="alpha-helix-w_DNA.avi" TargetMode="External"/><Relationship Id="rId1" Type="http://schemas.openxmlformats.org/officeDocument/2006/relationships/tags" Target="../tags/tag91.xml"/><Relationship Id="rId6" Type="http://schemas.openxmlformats.org/officeDocument/2006/relationships/slideLayout" Target="../slideLayouts/slideLayout7.xml"/><Relationship Id="rId5" Type="http://schemas.openxmlformats.org/officeDocument/2006/relationships/audio" Target="Slide%2090.mp3" TargetMode="External"/><Relationship Id="rId10" Type="http://schemas.openxmlformats.org/officeDocument/2006/relationships/image" Target="../media/image164.png"/><Relationship Id="rId4" Type="http://schemas.microsoft.com/office/2007/relationships/media" Target="Slide%2090.mp3" TargetMode="External"/><Relationship Id="rId9" Type="http://schemas.openxmlformats.org/officeDocument/2006/relationships/slide" Target="slide3.xml"/></Relationships>
</file>

<file path=ppt/slides/_rels/slide9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Slide%2091.mp3" TargetMode="External"/><Relationship Id="rId7" Type="http://schemas.openxmlformats.org/officeDocument/2006/relationships/slide" Target="slide3.xml"/><Relationship Id="rId2" Type="http://schemas.microsoft.com/office/2007/relationships/media" Target="Slide%2091.mp3" TargetMode="External"/><Relationship Id="rId1" Type="http://schemas.openxmlformats.org/officeDocument/2006/relationships/tags" Target="../tags/tag92.xml"/><Relationship Id="rId6" Type="http://schemas.openxmlformats.org/officeDocument/2006/relationships/image" Target="../media/image165.png"/><Relationship Id="rId5" Type="http://schemas.openxmlformats.org/officeDocument/2006/relationships/notesSlide" Target="../notesSlides/notesSlide91.xml"/><Relationship Id="rId4"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audio" Target="Slide%2092.mp3" TargetMode="External"/><Relationship Id="rId7" Type="http://schemas.openxmlformats.org/officeDocument/2006/relationships/slide" Target="slide3.xml"/><Relationship Id="rId2" Type="http://schemas.microsoft.com/office/2007/relationships/media" Target="Slide%2092.mp3" TargetMode="External"/><Relationship Id="rId1" Type="http://schemas.openxmlformats.org/officeDocument/2006/relationships/tags" Target="../tags/tag93.xml"/><Relationship Id="rId6" Type="http://schemas.openxmlformats.org/officeDocument/2006/relationships/image" Target="../media/image166.png"/><Relationship Id="rId5" Type="http://schemas.openxmlformats.org/officeDocument/2006/relationships/notesSlide" Target="../notesSlides/notesSlide92.xml"/><Relationship Id="rId4"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Slide%2093.mp3" TargetMode="External"/><Relationship Id="rId7" Type="http://schemas.openxmlformats.org/officeDocument/2006/relationships/slide" Target="slide3.xml"/><Relationship Id="rId2" Type="http://schemas.microsoft.com/office/2007/relationships/media" Target="Slide%2093.mp3" TargetMode="External"/><Relationship Id="rId1" Type="http://schemas.openxmlformats.org/officeDocument/2006/relationships/tags" Target="../tags/tag94.xml"/><Relationship Id="rId6" Type="http://schemas.openxmlformats.org/officeDocument/2006/relationships/image" Target="../media/image167.png"/><Relationship Id="rId5" Type="http://schemas.openxmlformats.org/officeDocument/2006/relationships/notesSlide" Target="../notesSlides/notesSlide93.xml"/><Relationship Id="rId4"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Slide%2094.mp3" TargetMode="External"/><Relationship Id="rId7" Type="http://schemas.openxmlformats.org/officeDocument/2006/relationships/slide" Target="slide3.xml"/><Relationship Id="rId2" Type="http://schemas.microsoft.com/office/2007/relationships/media" Target="Slide%2094.mp3" TargetMode="External"/><Relationship Id="rId1" Type="http://schemas.openxmlformats.org/officeDocument/2006/relationships/tags" Target="../tags/tag95.xml"/><Relationship Id="rId6" Type="http://schemas.openxmlformats.org/officeDocument/2006/relationships/image" Target="../media/image168.png"/><Relationship Id="rId5" Type="http://schemas.openxmlformats.org/officeDocument/2006/relationships/notesSlide" Target="../notesSlides/notesSlide94.xml"/><Relationship Id="rId4"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video" Target="arg-and-disulfide.avi" TargetMode="External"/><Relationship Id="rId7" Type="http://schemas.openxmlformats.org/officeDocument/2006/relationships/notesSlide" Target="../notesSlides/notesSlide95.xml"/><Relationship Id="rId2" Type="http://schemas.microsoft.com/office/2007/relationships/media" Target="arg-and-disulfide.avi" TargetMode="External"/><Relationship Id="rId1" Type="http://schemas.openxmlformats.org/officeDocument/2006/relationships/tags" Target="../tags/tag96.xml"/><Relationship Id="rId6" Type="http://schemas.openxmlformats.org/officeDocument/2006/relationships/slideLayout" Target="../slideLayouts/slideLayout7.xml"/><Relationship Id="rId5" Type="http://schemas.openxmlformats.org/officeDocument/2006/relationships/audio" Target="Slide%2095.mp3" TargetMode="External"/><Relationship Id="rId10" Type="http://schemas.openxmlformats.org/officeDocument/2006/relationships/image" Target="../media/image170.png"/><Relationship Id="rId4" Type="http://schemas.microsoft.com/office/2007/relationships/media" Target="Slide%2095.mp3" TargetMode="External"/><Relationship Id="rId9" Type="http://schemas.openxmlformats.org/officeDocument/2006/relationships/image" Target="../media/image169.png"/></Relationships>
</file>

<file path=ppt/slides/_rels/slide96.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audio" Target="Slide%2096.mp3" TargetMode="External"/><Relationship Id="rId7" Type="http://schemas.openxmlformats.org/officeDocument/2006/relationships/slide" Target="slide3.xml"/><Relationship Id="rId2" Type="http://schemas.microsoft.com/office/2007/relationships/media" Target="Slide%2096.mp3" TargetMode="External"/><Relationship Id="rId1" Type="http://schemas.openxmlformats.org/officeDocument/2006/relationships/tags" Target="../tags/tag97.xml"/><Relationship Id="rId6" Type="http://schemas.openxmlformats.org/officeDocument/2006/relationships/image" Target="../media/image171.png"/><Relationship Id="rId5" Type="http://schemas.openxmlformats.org/officeDocument/2006/relationships/notesSlide" Target="../notesSlides/notesSlide96.xml"/><Relationship Id="rId4"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audio" Target="Slide%2097.mp3" TargetMode="External"/><Relationship Id="rId7" Type="http://schemas.openxmlformats.org/officeDocument/2006/relationships/slide" Target="slide3.xml"/><Relationship Id="rId2" Type="http://schemas.microsoft.com/office/2007/relationships/media" Target="Slide%2097.mp3" TargetMode="External"/><Relationship Id="rId1" Type="http://schemas.openxmlformats.org/officeDocument/2006/relationships/tags" Target="../tags/tag98.xml"/><Relationship Id="rId6" Type="http://schemas.openxmlformats.org/officeDocument/2006/relationships/image" Target="../media/image173.png"/><Relationship Id="rId5" Type="http://schemas.openxmlformats.org/officeDocument/2006/relationships/notesSlide" Target="../notesSlides/notesSlide97.xml"/><Relationship Id="rId4"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audio" Target="Slide%2098.mp3" TargetMode="External"/><Relationship Id="rId7" Type="http://schemas.openxmlformats.org/officeDocument/2006/relationships/slide" Target="slide3.xml"/><Relationship Id="rId2" Type="http://schemas.microsoft.com/office/2007/relationships/media" Target="Slide%2098.mp3" TargetMode="External"/><Relationship Id="rId1" Type="http://schemas.openxmlformats.org/officeDocument/2006/relationships/tags" Target="../tags/tag99.xml"/><Relationship Id="rId6" Type="http://schemas.openxmlformats.org/officeDocument/2006/relationships/image" Target="../media/image175.png"/><Relationship Id="rId5" Type="http://schemas.openxmlformats.org/officeDocument/2006/relationships/notesSlide" Target="../notesSlides/notesSlide98.xml"/><Relationship Id="rId4"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99.mp3" TargetMode="External"/><Relationship Id="rId7" Type="http://schemas.openxmlformats.org/officeDocument/2006/relationships/image" Target="../media/image178.jpeg"/><Relationship Id="rId2" Type="http://schemas.microsoft.com/office/2007/relationships/media" Target="Slide%2099.mp3" TargetMode="External"/><Relationship Id="rId1" Type="http://schemas.openxmlformats.org/officeDocument/2006/relationships/tags" Target="../tags/tag100.xml"/><Relationship Id="rId6" Type="http://schemas.openxmlformats.org/officeDocument/2006/relationships/image" Target="../media/image177.png"/><Relationship Id="rId5" Type="http://schemas.openxmlformats.org/officeDocument/2006/relationships/notesSlide" Target="../notesSlides/notesSlide99.xml"/><Relationship Id="rId4" Type="http://schemas.openxmlformats.org/officeDocument/2006/relationships/slideLayout" Target="../slideLayouts/slideLayout7.xml"/><Relationship Id="rId9" Type="http://schemas.openxmlformats.org/officeDocument/2006/relationships/image" Target="../media/image17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normAutofit/>
          </a:bodyPr>
          <a:lstStyle/>
          <a:p>
            <a:r>
              <a:rPr lang="en-US" dirty="0">
                <a:latin typeface="Arial" pitchFamily="34" charset="0"/>
                <a:cs typeface="Arial" pitchFamily="34" charset="0"/>
              </a:rPr>
              <a:t>Histone Structure</a:t>
            </a:r>
            <a:endParaRPr lang="en-US" sz="3200" dirty="0">
              <a:latin typeface="Arial" pitchFamily="34" charset="0"/>
              <a:cs typeface="Arial" pitchFamily="34" charset="0"/>
            </a:endParaRPr>
          </a:p>
        </p:txBody>
      </p:sp>
      <p:sp>
        <p:nvSpPr>
          <p:cNvPr id="3" name="Subtitle 2"/>
          <p:cNvSpPr>
            <a:spLocks noGrp="1"/>
          </p:cNvSpPr>
          <p:nvPr>
            <p:ph type="subTitle" idx="1"/>
          </p:nvPr>
        </p:nvSpPr>
        <p:spPr>
          <a:xfrm>
            <a:off x="1371600" y="5029200"/>
            <a:ext cx="6400800" cy="457200"/>
          </a:xfrm>
        </p:spPr>
        <p:txBody>
          <a:bodyPr>
            <a:noAutofit/>
          </a:bodyPr>
          <a:lstStyle/>
          <a:p>
            <a:r>
              <a:rPr lang="en-US" sz="2000" b="1" dirty="0">
                <a:solidFill>
                  <a:schemeClr val="tx1"/>
                </a:solidFill>
              </a:rPr>
              <a:t>Ken Biegeleisen, M.D., Ph.D.</a:t>
            </a:r>
          </a:p>
          <a:p>
            <a:r>
              <a:rPr lang="en-US" sz="1600" b="1" dirty="0">
                <a:solidFill>
                  <a:schemeClr val="tx1"/>
                </a:solidFill>
                <a:hlinkClick r:id="rId4"/>
              </a:rPr>
              <a:t>www.NotAHelix.com</a:t>
            </a:r>
            <a:endParaRPr lang="en-US" sz="1600" b="1" dirty="0">
              <a:solidFill>
                <a:schemeClr val="tx1"/>
              </a:solidFill>
            </a:endParaRPr>
          </a:p>
        </p:txBody>
      </p:sp>
      <p:sp>
        <p:nvSpPr>
          <p:cNvPr id="5" name="Subtitle 2"/>
          <p:cNvSpPr txBox="1">
            <a:spLocks/>
          </p:cNvSpPr>
          <p:nvPr/>
        </p:nvSpPr>
        <p:spPr>
          <a:xfrm>
            <a:off x="3518848" y="6521128"/>
            <a:ext cx="2103120" cy="27432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a:ln>
                  <a:noFill/>
                </a:ln>
                <a:solidFill>
                  <a:schemeClr val="tx1"/>
                </a:solidFill>
                <a:effectLst/>
                <a:uLnTx/>
                <a:uFillTx/>
                <a:latin typeface="Arial" pitchFamily="34" charset="0"/>
                <a:cs typeface="Arial" pitchFamily="34" charset="0"/>
              </a:rPr>
              <a:t>©2014, all rights reserved</a:t>
            </a:r>
          </a:p>
        </p:txBody>
      </p:sp>
      <p:sp>
        <p:nvSpPr>
          <p:cNvPr id="7" name="Subtitle 2"/>
          <p:cNvSpPr txBox="1">
            <a:spLocks/>
          </p:cNvSpPr>
          <p:nvPr/>
        </p:nvSpPr>
        <p:spPr>
          <a:xfrm>
            <a:off x="1371600" y="2438400"/>
            <a:ext cx="6400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chemeClr val="tx1"/>
                </a:solidFill>
                <a:uLnTx/>
                <a:uFillTx/>
                <a:latin typeface="Arial" pitchFamily="34" charset="0"/>
                <a:cs typeface="Arial" pitchFamily="34" charset="0"/>
              </a:rPr>
              <a:t>Part II:</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chemeClr val="tx1"/>
                </a:solidFill>
                <a:uLnTx/>
                <a:uFillTx/>
                <a:latin typeface="Arial" pitchFamily="34" charset="0"/>
                <a:cs typeface="Arial" pitchFamily="34" charset="0"/>
              </a:rPr>
              <a:t>A model which places DNA in the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chemeClr val="tx1"/>
                </a:solidFill>
                <a:uLnTx/>
                <a:uFillTx/>
                <a:latin typeface="Arial" pitchFamily="34" charset="0"/>
                <a:cs typeface="Arial" pitchFamily="34" charset="0"/>
              </a:rPr>
              <a:t>N-terminal region of the octamer</a:t>
            </a:r>
          </a:p>
        </p:txBody>
      </p:sp>
    </p:spTree>
    <p:custDataLst>
      <p:tags r:id="rId1"/>
    </p:custDataLst>
  </p:cSld>
  <p:clrMapOvr>
    <a:masterClrMapping/>
  </p:clrMapOvr>
  <p:transition advClick="0" advTm="6000"/>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533400" y="1524000"/>
            <a:ext cx="8001000" cy="3046988"/>
          </a:xfrm>
          <a:prstGeom prst="rect">
            <a:avLst/>
          </a:prstGeom>
          <a:noFill/>
        </p:spPr>
        <p:txBody>
          <a:bodyPr wrap="square" rtlCol="0">
            <a:spAutoFit/>
          </a:bodyPr>
          <a:lstStyle/>
          <a:p>
            <a:r>
              <a:rPr lang="en-US" sz="2400" dirty="0">
                <a:latin typeface="Times New Roman" pitchFamily="18" charset="0"/>
                <a:cs typeface="Times New Roman" pitchFamily="18" charset="0"/>
              </a:rPr>
              <a:t>Since the publication  of  Luger </a:t>
            </a:r>
            <a:r>
              <a:rPr lang="en-US" sz="2400" i="1" dirty="0">
                <a:latin typeface="Times New Roman" pitchFamily="18" charset="0"/>
                <a:cs typeface="Times New Roman" pitchFamily="18" charset="0"/>
              </a:rPr>
              <a:t>et </a:t>
            </a:r>
            <a:r>
              <a:rPr lang="en-US" sz="2400" i="1" dirty="0" err="1">
                <a:latin typeface="Times New Roman" pitchFamily="18" charset="0"/>
                <a:cs typeface="Times New Roman" pitchFamily="18" charset="0"/>
              </a:rPr>
              <a:t>al’s</a:t>
            </a:r>
            <a:r>
              <a:rPr lang="en-US" sz="2400" i="1" dirty="0">
                <a:latin typeface="Times New Roman" pitchFamily="18" charset="0"/>
                <a:cs typeface="Times New Roman" pitchFamily="18" charset="0"/>
              </a:rPr>
              <a:t> </a:t>
            </a:r>
            <a:r>
              <a:rPr lang="en-US" sz="2400" dirty="0">
                <a:latin typeface="Times New Roman" pitchFamily="18" charset="0"/>
                <a:cs typeface="Times New Roman" pitchFamily="18" charset="0"/>
              </a:rPr>
              <a:t>high-resolution crystal structure of the nucleosome in 1997, the reference for which appears below*, the N-termini of the 8 histone subunits have been considered to be essentially random coils.  This is startling, since the bulk of the positively-charged basic amino acid residues in histone, which I say </a:t>
            </a:r>
            <a:r>
              <a:rPr lang="en-US" sz="2400" b="1" i="1" dirty="0">
                <a:latin typeface="Times New Roman" pitchFamily="18" charset="0"/>
                <a:cs typeface="Times New Roman" pitchFamily="18" charset="0"/>
              </a:rPr>
              <a:t>must</a:t>
            </a:r>
            <a:r>
              <a:rPr lang="en-US" sz="2400" dirty="0">
                <a:latin typeface="Times New Roman" pitchFamily="18" charset="0"/>
                <a:cs typeface="Times New Roman" pitchFamily="18" charset="0"/>
              </a:rPr>
              <a:t> be presumed to be involved in the electrostatic binding of DNA, are located in those same N-termini:</a:t>
            </a:r>
          </a:p>
        </p:txBody>
      </p:sp>
      <p:sp>
        <p:nvSpPr>
          <p:cNvPr id="3" name="TextBox 2"/>
          <p:cNvSpPr txBox="1"/>
          <p:nvPr/>
        </p:nvSpPr>
        <p:spPr>
          <a:xfrm>
            <a:off x="899160" y="5775960"/>
            <a:ext cx="6949440" cy="100584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*Luger, K.,  </a:t>
            </a:r>
            <a:r>
              <a:rPr lang="en-US" dirty="0" err="1"/>
              <a:t>Mader</a:t>
            </a:r>
            <a:r>
              <a:rPr lang="en-US" dirty="0"/>
              <a:t>, A.W.,  Richmond, R.K.,  </a:t>
            </a:r>
            <a:r>
              <a:rPr lang="en-US" dirty="0" err="1"/>
              <a:t>Sargent</a:t>
            </a:r>
            <a:r>
              <a:rPr lang="en-US" dirty="0"/>
              <a:t>, D.F.,  Richmond, T.J.</a:t>
            </a:r>
          </a:p>
          <a:p>
            <a:r>
              <a:rPr lang="en-US" b="1" dirty="0"/>
              <a:t>Crystal structure of the nucleosome core particle at 2.8 A resolution.  </a:t>
            </a:r>
            <a:endParaRPr lang="en-US" dirty="0"/>
          </a:p>
          <a:p>
            <a:r>
              <a:rPr lang="en-US" dirty="0"/>
              <a:t>Nature </a:t>
            </a:r>
            <a:r>
              <a:rPr lang="en-US" b="1" dirty="0"/>
              <a:t>389: </a:t>
            </a:r>
            <a:r>
              <a:rPr lang="en-US" dirty="0"/>
              <a:t>251-260, 1997 .  </a:t>
            </a:r>
            <a:r>
              <a:rPr lang="en-US" b="1" dirty="0" err="1"/>
              <a:t>PubMed</a:t>
            </a:r>
            <a:r>
              <a:rPr lang="en-US" b="1" dirty="0"/>
              <a:t>:</a:t>
            </a:r>
            <a:r>
              <a:rPr lang="en-US" dirty="0"/>
              <a:t> </a:t>
            </a:r>
            <a:r>
              <a:rPr lang="en-US" dirty="0">
                <a:hlinkClick r:id="rId6"/>
              </a:rPr>
              <a:t>9305837 </a:t>
            </a:r>
            <a:r>
              <a:rPr lang="en-US" u="sng" dirty="0">
                <a:hlinkClick r:id="rId6"/>
              </a:rPr>
              <a:t> </a:t>
            </a:r>
            <a:r>
              <a:rPr lang="en-US" dirty="0">
                <a:hlinkClick r:id="rId6"/>
              </a:rPr>
              <a:t> </a:t>
            </a:r>
            <a:r>
              <a:rPr lang="en-US" dirty="0"/>
              <a:t>.  </a:t>
            </a:r>
            <a:r>
              <a:rPr lang="en-US" b="1" dirty="0"/>
              <a:t>DOI:</a:t>
            </a:r>
            <a:r>
              <a:rPr lang="en-US" dirty="0"/>
              <a:t> </a:t>
            </a:r>
            <a:r>
              <a:rPr lang="en-US" dirty="0">
                <a:hlinkClick r:id="rId7"/>
              </a:rPr>
              <a:t>10.1038/38444 </a:t>
            </a:r>
            <a:r>
              <a:rPr lang="en-US" u="sng" dirty="0">
                <a:hlinkClick r:id="rId7"/>
              </a:rPr>
              <a:t> </a:t>
            </a:r>
            <a:r>
              <a:rPr lang="en-US" dirty="0">
                <a:hlinkClick r:id="rId7"/>
              </a:rPr>
              <a:t> </a:t>
            </a:r>
            <a:endParaRPr lang="en-US" dirty="0"/>
          </a:p>
          <a:p>
            <a:endParaRPr lang="en-US" dirty="0"/>
          </a:p>
        </p:txBody>
      </p:sp>
      <p:sp>
        <p:nvSpPr>
          <p:cNvPr id="4" name="TextBox 3"/>
          <p:cNvSpPr txBox="1"/>
          <p:nvPr/>
        </p:nvSpPr>
        <p:spPr>
          <a:xfrm>
            <a:off x="7369792" y="-62552"/>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6" name="Slide 1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27296" y="0"/>
            <a:ext cx="304800" cy="304800"/>
          </a:xfrm>
          <a:prstGeom prst="rect">
            <a:avLst/>
          </a:prstGeom>
        </p:spPr>
      </p:pic>
    </p:spTree>
    <p:custDataLst>
      <p:tags r:id="rId1"/>
    </p:custDataLst>
  </p:cSld>
  <p:clrMapOvr>
    <a:masterClrMapping/>
  </p:clrMapOvr>
  <p:transition advClick="0" advTm="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5366">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79202" name="Picture 1026" descr="C:\Program Files\Amira-3.1.1\data\nucleosome files\AAA FINAL STRUCTURE\Animations\Picture Files\prot-and-DNA streching\schematic-shrink-100.tif"/>
          <p:cNvPicPr>
            <a:picLocks noChangeAspect="1" noChangeArrowheads="1"/>
          </p:cNvPicPr>
          <p:nvPr/>
        </p:nvPicPr>
        <p:blipFill>
          <a:blip r:embed="rId6" cstate="print"/>
          <a:srcRect/>
          <a:stretch>
            <a:fillRect/>
          </a:stretch>
        </p:blipFill>
        <p:spPr bwMode="auto">
          <a:xfrm>
            <a:off x="2668588" y="1104900"/>
            <a:ext cx="3811587" cy="4649788"/>
          </a:xfrm>
          <a:prstGeom prst="rect">
            <a:avLst/>
          </a:prstGeom>
          <a:noFill/>
          <a:ln w="9525">
            <a:solidFill>
              <a:schemeClr val="tx1"/>
            </a:solidFill>
            <a:miter lim="800000"/>
            <a:headEnd/>
            <a:tailEnd/>
          </a:ln>
        </p:spPr>
      </p:pic>
      <p:grpSp>
        <p:nvGrpSpPr>
          <p:cNvPr id="3" name="Group 1039"/>
          <p:cNvGrpSpPr>
            <a:grpSpLocks/>
          </p:cNvGrpSpPr>
          <p:nvPr/>
        </p:nvGrpSpPr>
        <p:grpSpPr bwMode="auto">
          <a:xfrm>
            <a:off x="3862388" y="2684463"/>
            <a:ext cx="1700212" cy="2706687"/>
            <a:chOff x="2418" y="1691"/>
            <a:chExt cx="1071" cy="1705"/>
          </a:xfrm>
        </p:grpSpPr>
        <p:sp>
          <p:nvSpPr>
            <p:cNvPr id="179208" name="Text Box 1032"/>
            <p:cNvSpPr txBox="1">
              <a:spLocks noChangeArrowheads="1"/>
            </p:cNvSpPr>
            <p:nvPr/>
          </p:nvSpPr>
          <p:spPr bwMode="auto">
            <a:xfrm>
              <a:off x="2421" y="1950"/>
              <a:ext cx="192" cy="250"/>
            </a:xfrm>
            <a:prstGeom prst="rect">
              <a:avLst/>
            </a:prstGeom>
            <a:noFill/>
            <a:ln w="9525">
              <a:noFill/>
              <a:miter lim="800000"/>
              <a:headEnd/>
              <a:tailEnd/>
            </a:ln>
            <a:effectLst/>
          </p:spPr>
          <p:txBody>
            <a:bodyPr>
              <a:spAutoFit/>
            </a:bodyPr>
            <a:lstStyle/>
            <a:p>
              <a:pPr algn="ctr">
                <a:spcBef>
                  <a:spcPct val="50000"/>
                </a:spcBef>
              </a:pPr>
              <a:r>
                <a:rPr lang="en-US" sz="2000">
                  <a:solidFill>
                    <a:srgbClr val="FF0000"/>
                  </a:solidFill>
                </a:rPr>
                <a:t>+</a:t>
              </a:r>
            </a:p>
          </p:txBody>
        </p:sp>
        <p:sp>
          <p:nvSpPr>
            <p:cNvPr id="179209" name="Text Box 1033"/>
            <p:cNvSpPr txBox="1">
              <a:spLocks noChangeArrowheads="1"/>
            </p:cNvSpPr>
            <p:nvPr/>
          </p:nvSpPr>
          <p:spPr bwMode="auto">
            <a:xfrm>
              <a:off x="2418" y="2688"/>
              <a:ext cx="192" cy="250"/>
            </a:xfrm>
            <a:prstGeom prst="rect">
              <a:avLst/>
            </a:prstGeom>
            <a:noFill/>
            <a:ln w="9525">
              <a:noFill/>
              <a:miter lim="800000"/>
              <a:headEnd/>
              <a:tailEnd/>
            </a:ln>
            <a:effectLst/>
          </p:spPr>
          <p:txBody>
            <a:bodyPr>
              <a:spAutoFit/>
            </a:bodyPr>
            <a:lstStyle/>
            <a:p>
              <a:pPr algn="ctr">
                <a:spcBef>
                  <a:spcPct val="50000"/>
                </a:spcBef>
              </a:pPr>
              <a:r>
                <a:rPr lang="en-US" sz="2000">
                  <a:solidFill>
                    <a:srgbClr val="FF0000"/>
                  </a:solidFill>
                </a:rPr>
                <a:t>+</a:t>
              </a:r>
            </a:p>
          </p:txBody>
        </p:sp>
        <p:sp>
          <p:nvSpPr>
            <p:cNvPr id="179210" name="Text Box 1034"/>
            <p:cNvSpPr txBox="1">
              <a:spLocks noChangeArrowheads="1"/>
            </p:cNvSpPr>
            <p:nvPr/>
          </p:nvSpPr>
          <p:spPr bwMode="auto">
            <a:xfrm>
              <a:off x="3297" y="1691"/>
              <a:ext cx="192" cy="250"/>
            </a:xfrm>
            <a:prstGeom prst="rect">
              <a:avLst/>
            </a:prstGeom>
            <a:noFill/>
            <a:ln w="9525">
              <a:noFill/>
              <a:miter lim="800000"/>
              <a:headEnd/>
              <a:tailEnd/>
            </a:ln>
            <a:effectLst/>
          </p:spPr>
          <p:txBody>
            <a:bodyPr>
              <a:spAutoFit/>
            </a:bodyPr>
            <a:lstStyle/>
            <a:p>
              <a:pPr algn="ctr">
                <a:spcBef>
                  <a:spcPct val="50000"/>
                </a:spcBef>
              </a:pPr>
              <a:r>
                <a:rPr lang="en-US" sz="2000">
                  <a:solidFill>
                    <a:srgbClr val="FF0000"/>
                  </a:solidFill>
                </a:rPr>
                <a:t>+</a:t>
              </a:r>
            </a:p>
          </p:txBody>
        </p:sp>
        <p:sp>
          <p:nvSpPr>
            <p:cNvPr id="179211" name="Text Box 1035"/>
            <p:cNvSpPr txBox="1">
              <a:spLocks noChangeArrowheads="1"/>
            </p:cNvSpPr>
            <p:nvPr/>
          </p:nvSpPr>
          <p:spPr bwMode="auto">
            <a:xfrm>
              <a:off x="3282" y="2438"/>
              <a:ext cx="192" cy="250"/>
            </a:xfrm>
            <a:prstGeom prst="rect">
              <a:avLst/>
            </a:prstGeom>
            <a:noFill/>
            <a:ln w="9525">
              <a:noFill/>
              <a:miter lim="800000"/>
              <a:headEnd/>
              <a:tailEnd/>
            </a:ln>
            <a:effectLst/>
          </p:spPr>
          <p:txBody>
            <a:bodyPr>
              <a:spAutoFit/>
            </a:bodyPr>
            <a:lstStyle/>
            <a:p>
              <a:pPr algn="ctr">
                <a:spcBef>
                  <a:spcPct val="50000"/>
                </a:spcBef>
              </a:pPr>
              <a:r>
                <a:rPr lang="en-US" sz="2000">
                  <a:solidFill>
                    <a:srgbClr val="FF0000"/>
                  </a:solidFill>
                </a:rPr>
                <a:t>+</a:t>
              </a:r>
            </a:p>
          </p:txBody>
        </p:sp>
        <p:sp>
          <p:nvSpPr>
            <p:cNvPr id="179212" name="Text Box 1036"/>
            <p:cNvSpPr txBox="1">
              <a:spLocks noChangeArrowheads="1"/>
            </p:cNvSpPr>
            <p:nvPr/>
          </p:nvSpPr>
          <p:spPr bwMode="auto">
            <a:xfrm>
              <a:off x="3255" y="3146"/>
              <a:ext cx="192" cy="250"/>
            </a:xfrm>
            <a:prstGeom prst="rect">
              <a:avLst/>
            </a:prstGeom>
            <a:noFill/>
            <a:ln w="9525">
              <a:noFill/>
              <a:miter lim="800000"/>
              <a:headEnd/>
              <a:tailEnd/>
            </a:ln>
            <a:effectLst/>
          </p:spPr>
          <p:txBody>
            <a:bodyPr>
              <a:spAutoFit/>
            </a:bodyPr>
            <a:lstStyle/>
            <a:p>
              <a:pPr algn="ctr">
                <a:spcBef>
                  <a:spcPct val="50000"/>
                </a:spcBef>
              </a:pPr>
              <a:r>
                <a:rPr lang="en-US" sz="2000">
                  <a:solidFill>
                    <a:srgbClr val="FF0000"/>
                  </a:solidFill>
                </a:rPr>
                <a:t>+</a:t>
              </a:r>
            </a:p>
          </p:txBody>
        </p:sp>
      </p:grpSp>
      <p:grpSp>
        <p:nvGrpSpPr>
          <p:cNvPr id="4" name="Group 1045"/>
          <p:cNvGrpSpPr>
            <a:grpSpLocks/>
          </p:cNvGrpSpPr>
          <p:nvPr/>
        </p:nvGrpSpPr>
        <p:grpSpPr bwMode="auto">
          <a:xfrm>
            <a:off x="3581400" y="2560638"/>
            <a:ext cx="2212975" cy="2713037"/>
            <a:chOff x="2258" y="1613"/>
            <a:chExt cx="1394" cy="1709"/>
          </a:xfrm>
        </p:grpSpPr>
        <p:sp>
          <p:nvSpPr>
            <p:cNvPr id="179214" name="Text Box 1038"/>
            <p:cNvSpPr txBox="1">
              <a:spLocks noChangeArrowheads="1"/>
            </p:cNvSpPr>
            <p:nvPr/>
          </p:nvSpPr>
          <p:spPr bwMode="auto">
            <a:xfrm>
              <a:off x="2270" y="1872"/>
              <a:ext cx="202" cy="250"/>
            </a:xfrm>
            <a:prstGeom prst="rect">
              <a:avLst/>
            </a:prstGeom>
            <a:noFill/>
            <a:ln w="9525">
              <a:noFill/>
              <a:miter lim="800000"/>
              <a:headEnd/>
              <a:tailEnd/>
            </a:ln>
            <a:effectLst/>
          </p:spPr>
          <p:txBody>
            <a:bodyPr>
              <a:spAutoFit/>
            </a:bodyPr>
            <a:lstStyle/>
            <a:p>
              <a:pPr algn="ctr">
                <a:spcBef>
                  <a:spcPct val="50000"/>
                </a:spcBef>
              </a:pPr>
              <a:r>
                <a:rPr lang="en-US" sz="2000">
                  <a:solidFill>
                    <a:srgbClr val="FF0000"/>
                  </a:solidFill>
                </a:rPr>
                <a:t>_</a:t>
              </a:r>
            </a:p>
          </p:txBody>
        </p:sp>
        <p:sp>
          <p:nvSpPr>
            <p:cNvPr id="179217" name="Text Box 1041"/>
            <p:cNvSpPr txBox="1">
              <a:spLocks noChangeArrowheads="1"/>
            </p:cNvSpPr>
            <p:nvPr/>
          </p:nvSpPr>
          <p:spPr bwMode="auto">
            <a:xfrm>
              <a:off x="2258" y="2601"/>
              <a:ext cx="202" cy="250"/>
            </a:xfrm>
            <a:prstGeom prst="rect">
              <a:avLst/>
            </a:prstGeom>
            <a:noFill/>
            <a:ln w="9525">
              <a:noFill/>
              <a:miter lim="800000"/>
              <a:headEnd/>
              <a:tailEnd/>
            </a:ln>
            <a:effectLst/>
          </p:spPr>
          <p:txBody>
            <a:bodyPr>
              <a:spAutoFit/>
            </a:bodyPr>
            <a:lstStyle/>
            <a:p>
              <a:pPr algn="ctr">
                <a:spcBef>
                  <a:spcPct val="50000"/>
                </a:spcBef>
              </a:pPr>
              <a:r>
                <a:rPr lang="en-US" sz="2000">
                  <a:solidFill>
                    <a:srgbClr val="FF0000"/>
                  </a:solidFill>
                </a:rPr>
                <a:t>_</a:t>
              </a:r>
            </a:p>
          </p:txBody>
        </p:sp>
        <p:sp>
          <p:nvSpPr>
            <p:cNvPr id="179218" name="Text Box 1042"/>
            <p:cNvSpPr txBox="1">
              <a:spLocks noChangeArrowheads="1"/>
            </p:cNvSpPr>
            <p:nvPr/>
          </p:nvSpPr>
          <p:spPr bwMode="auto">
            <a:xfrm>
              <a:off x="3450" y="1613"/>
              <a:ext cx="202" cy="250"/>
            </a:xfrm>
            <a:prstGeom prst="rect">
              <a:avLst/>
            </a:prstGeom>
            <a:noFill/>
            <a:ln w="9525">
              <a:noFill/>
              <a:miter lim="800000"/>
              <a:headEnd/>
              <a:tailEnd/>
            </a:ln>
            <a:effectLst/>
          </p:spPr>
          <p:txBody>
            <a:bodyPr>
              <a:spAutoFit/>
            </a:bodyPr>
            <a:lstStyle/>
            <a:p>
              <a:pPr algn="ctr">
                <a:spcBef>
                  <a:spcPct val="50000"/>
                </a:spcBef>
              </a:pPr>
              <a:r>
                <a:rPr lang="en-US" sz="2000">
                  <a:solidFill>
                    <a:srgbClr val="FF0000"/>
                  </a:solidFill>
                </a:rPr>
                <a:t>_</a:t>
              </a:r>
            </a:p>
          </p:txBody>
        </p:sp>
        <p:sp>
          <p:nvSpPr>
            <p:cNvPr id="179219" name="Text Box 1043"/>
            <p:cNvSpPr txBox="1">
              <a:spLocks noChangeArrowheads="1"/>
            </p:cNvSpPr>
            <p:nvPr/>
          </p:nvSpPr>
          <p:spPr bwMode="auto">
            <a:xfrm>
              <a:off x="3434" y="2352"/>
              <a:ext cx="202" cy="250"/>
            </a:xfrm>
            <a:prstGeom prst="rect">
              <a:avLst/>
            </a:prstGeom>
            <a:noFill/>
            <a:ln w="9525">
              <a:noFill/>
              <a:miter lim="800000"/>
              <a:headEnd/>
              <a:tailEnd/>
            </a:ln>
            <a:effectLst/>
          </p:spPr>
          <p:txBody>
            <a:bodyPr>
              <a:spAutoFit/>
            </a:bodyPr>
            <a:lstStyle/>
            <a:p>
              <a:pPr algn="ctr">
                <a:spcBef>
                  <a:spcPct val="50000"/>
                </a:spcBef>
              </a:pPr>
              <a:r>
                <a:rPr lang="en-US" sz="2000">
                  <a:solidFill>
                    <a:srgbClr val="FF0000"/>
                  </a:solidFill>
                </a:rPr>
                <a:t>_</a:t>
              </a:r>
            </a:p>
          </p:txBody>
        </p:sp>
        <p:sp>
          <p:nvSpPr>
            <p:cNvPr id="179220" name="Text Box 1044"/>
            <p:cNvSpPr txBox="1">
              <a:spLocks noChangeArrowheads="1"/>
            </p:cNvSpPr>
            <p:nvPr/>
          </p:nvSpPr>
          <p:spPr bwMode="auto">
            <a:xfrm>
              <a:off x="3425" y="3072"/>
              <a:ext cx="202" cy="250"/>
            </a:xfrm>
            <a:prstGeom prst="rect">
              <a:avLst/>
            </a:prstGeom>
            <a:noFill/>
            <a:ln w="9525">
              <a:noFill/>
              <a:miter lim="800000"/>
              <a:headEnd/>
              <a:tailEnd/>
            </a:ln>
            <a:effectLst/>
          </p:spPr>
          <p:txBody>
            <a:bodyPr>
              <a:spAutoFit/>
            </a:bodyPr>
            <a:lstStyle/>
            <a:p>
              <a:pPr algn="ctr">
                <a:spcBef>
                  <a:spcPct val="50000"/>
                </a:spcBef>
              </a:pPr>
              <a:r>
                <a:rPr lang="en-US" sz="2000">
                  <a:solidFill>
                    <a:srgbClr val="FF0000"/>
                  </a:solidFill>
                </a:rPr>
                <a:t>_</a:t>
              </a:r>
            </a:p>
          </p:txBody>
        </p:sp>
      </p:grpSp>
      <p:sp>
        <p:nvSpPr>
          <p:cNvPr id="16" name="TextBox 1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grpSp>
        <p:nvGrpSpPr>
          <p:cNvPr id="21" name="Group 20"/>
          <p:cNvGrpSpPr/>
          <p:nvPr/>
        </p:nvGrpSpPr>
        <p:grpSpPr>
          <a:xfrm>
            <a:off x="4736275" y="2667000"/>
            <a:ext cx="457200" cy="1119249"/>
            <a:chOff x="4736275" y="2667000"/>
            <a:chExt cx="457200" cy="1119249"/>
          </a:xfrm>
        </p:grpSpPr>
        <p:cxnSp>
          <p:nvCxnSpPr>
            <p:cNvPr id="18" name="Straight Arrow Connector 17"/>
            <p:cNvCxnSpPr/>
            <p:nvPr/>
          </p:nvCxnSpPr>
          <p:spPr>
            <a:xfrm flipV="1">
              <a:off x="4958688" y="2667000"/>
              <a:ext cx="0" cy="457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flipV="1">
              <a:off x="4964875" y="3329049"/>
              <a:ext cx="0" cy="457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736275" y="3080648"/>
              <a:ext cx="457200" cy="307777"/>
            </a:xfrm>
            <a:prstGeom prst="rect">
              <a:avLst/>
            </a:prstGeom>
            <a:noFill/>
          </p:spPr>
          <p:txBody>
            <a:bodyPr wrap="square" rtlCol="0">
              <a:spAutoFit/>
            </a:bodyPr>
            <a:lstStyle/>
            <a:p>
              <a:pPr algn="ctr"/>
              <a:r>
                <a:rPr lang="en-US" sz="1400" b="1" dirty="0">
                  <a:solidFill>
                    <a:srgbClr val="00B050"/>
                  </a:solidFill>
                </a:rPr>
                <a:t>7 Å</a:t>
              </a:r>
            </a:p>
          </p:txBody>
        </p:sp>
      </p:grpSp>
      <p:pic>
        <p:nvPicPr>
          <p:cNvPr id="22" name="Slide 10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2" presetClass="entr" presetSubtype="2" fill="hold" nodeType="afterEffect">
                                  <p:stCondLst>
                                    <p:cond delay="18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8500"/>
                            </p:stCondLst>
                            <p:childTnLst>
                              <p:par>
                                <p:cTn id="13" presetID="2" presetClass="entr" presetSubtype="8" fill="hold" nodeType="afterEffect">
                                  <p:stCondLst>
                                    <p:cond delay="3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22000"/>
                            </p:stCondLst>
                            <p:childTnLst>
                              <p:par>
                                <p:cTn id="18" presetID="2" presetClass="entr" presetSubtype="2" fill="hold" nodeType="afterEffect">
                                  <p:stCondLst>
                                    <p:cond delay="600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22"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Line 6"/>
          <p:cNvSpPr>
            <a:spLocks noChangeShapeType="1"/>
          </p:cNvSpPr>
          <p:nvPr/>
        </p:nvSpPr>
        <p:spPr bwMode="auto">
          <a:xfrm flipH="1">
            <a:off x="5410200" y="5715000"/>
            <a:ext cx="1447800" cy="0"/>
          </a:xfrm>
          <a:prstGeom prst="line">
            <a:avLst/>
          </a:prstGeom>
          <a:noFill/>
          <a:ln w="38100">
            <a:solidFill>
              <a:schemeClr val="tx1"/>
            </a:solidFill>
            <a:round/>
            <a:headEnd/>
            <a:tailEnd type="triangle" w="med" len="med"/>
          </a:ln>
        </p:spPr>
        <p:txBody>
          <a:bodyPr/>
          <a:lstStyle/>
          <a:p>
            <a:endParaRPr lang="en-US"/>
          </a:p>
        </p:txBody>
      </p:sp>
      <p:pic>
        <p:nvPicPr>
          <p:cNvPr id="6" name="beta-length-change.wmv">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3790950" y="685800"/>
            <a:ext cx="1562100" cy="5486400"/>
          </a:xfrm>
          <a:prstGeom prst="rect">
            <a:avLst/>
          </a:prstGeom>
        </p:spPr>
      </p:pic>
      <p:sp>
        <p:nvSpPr>
          <p:cNvPr id="5" name="TextBox 4"/>
          <p:cNvSpPr txBox="1"/>
          <p:nvPr/>
        </p:nvSpPr>
        <p:spPr>
          <a:xfrm>
            <a:off x="-54592" y="-76200"/>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7" name="Slide 101.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0" y="6539552"/>
            <a:ext cx="304800" cy="304800"/>
          </a:xfrm>
          <a:prstGeom prst="rect">
            <a:avLst/>
          </a:prstGeom>
        </p:spPr>
      </p:pic>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2"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mediacall" presetSubtype="0" fill="hold" nodeType="afterEffect">
                                  <p:stCondLst>
                                    <p:cond delay="1000"/>
                                  </p:stCondLst>
                                  <p:childTnLst>
                                    <p:cmd type="call" cmd="togglePause">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audio>
              <p:cMediaNode vol="79268" numSld="999">
                <p:cTn id="2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8850" name="Picture 2" descr="C:\Program Files\Amira-3.1.1\data\nucleosome files\AAA FINAL STRUCTURE\Animations\Picture Files\protein folding\beta-length131-labeled.tif"/>
          <p:cNvPicPr>
            <a:picLocks noChangeAspect="1" noChangeArrowheads="1"/>
          </p:cNvPicPr>
          <p:nvPr/>
        </p:nvPicPr>
        <p:blipFill>
          <a:blip r:embed="rId6" cstate="print"/>
          <a:srcRect/>
          <a:stretch>
            <a:fillRect/>
          </a:stretch>
        </p:blipFill>
        <p:spPr bwMode="auto">
          <a:xfrm>
            <a:off x="1981200" y="685800"/>
            <a:ext cx="5192713" cy="5497513"/>
          </a:xfrm>
          <a:prstGeom prst="rect">
            <a:avLst/>
          </a:prstGeom>
          <a:noFill/>
          <a:ln w="9525">
            <a:solidFill>
              <a:schemeClr val="tx1"/>
            </a:solidFill>
            <a:miter lim="800000"/>
            <a:headEnd/>
            <a:tailEnd/>
          </a:ln>
        </p:spPr>
      </p:pic>
      <p:grpSp>
        <p:nvGrpSpPr>
          <p:cNvPr id="2" name="Group 11"/>
          <p:cNvGrpSpPr>
            <a:grpSpLocks/>
          </p:cNvGrpSpPr>
          <p:nvPr/>
        </p:nvGrpSpPr>
        <p:grpSpPr bwMode="auto">
          <a:xfrm>
            <a:off x="4967288" y="1189038"/>
            <a:ext cx="476250" cy="2987675"/>
            <a:chOff x="3129" y="749"/>
            <a:chExt cx="300" cy="1882"/>
          </a:xfrm>
        </p:grpSpPr>
        <p:sp>
          <p:nvSpPr>
            <p:cNvPr id="78857" name="Text Box 6"/>
            <p:cNvSpPr txBox="1">
              <a:spLocks noChangeArrowheads="1"/>
            </p:cNvSpPr>
            <p:nvPr/>
          </p:nvSpPr>
          <p:spPr bwMode="auto">
            <a:xfrm>
              <a:off x="3129" y="749"/>
              <a:ext cx="288" cy="250"/>
            </a:xfrm>
            <a:prstGeom prst="rect">
              <a:avLst/>
            </a:prstGeom>
            <a:noFill/>
            <a:ln w="9525">
              <a:noFill/>
              <a:miter lim="800000"/>
              <a:headEnd/>
              <a:tailEnd/>
            </a:ln>
          </p:spPr>
          <p:txBody>
            <a:bodyPr>
              <a:spAutoFit/>
            </a:bodyPr>
            <a:lstStyle/>
            <a:p>
              <a:pPr algn="ctr">
                <a:spcBef>
                  <a:spcPct val="50000"/>
                </a:spcBef>
              </a:pPr>
              <a:r>
                <a:rPr lang="en-US" sz="2000" b="0">
                  <a:solidFill>
                    <a:srgbClr val="FF00FF"/>
                  </a:solidFill>
                </a:rPr>
                <a:t>R</a:t>
              </a:r>
            </a:p>
          </p:txBody>
        </p:sp>
        <p:sp>
          <p:nvSpPr>
            <p:cNvPr id="78858" name="Text Box 7"/>
            <p:cNvSpPr txBox="1">
              <a:spLocks noChangeArrowheads="1"/>
            </p:cNvSpPr>
            <p:nvPr/>
          </p:nvSpPr>
          <p:spPr bwMode="auto">
            <a:xfrm>
              <a:off x="3141" y="2381"/>
              <a:ext cx="288" cy="250"/>
            </a:xfrm>
            <a:prstGeom prst="rect">
              <a:avLst/>
            </a:prstGeom>
            <a:noFill/>
            <a:ln w="9525">
              <a:noFill/>
              <a:miter lim="800000"/>
              <a:headEnd/>
              <a:tailEnd/>
            </a:ln>
          </p:spPr>
          <p:txBody>
            <a:bodyPr>
              <a:spAutoFit/>
            </a:bodyPr>
            <a:lstStyle/>
            <a:p>
              <a:pPr algn="ctr">
                <a:spcBef>
                  <a:spcPct val="50000"/>
                </a:spcBef>
              </a:pPr>
              <a:r>
                <a:rPr lang="en-US" sz="2000" b="0">
                  <a:solidFill>
                    <a:srgbClr val="FF00FF"/>
                  </a:solidFill>
                </a:rPr>
                <a:t>R</a:t>
              </a:r>
            </a:p>
          </p:txBody>
        </p:sp>
      </p:grpSp>
      <p:grpSp>
        <p:nvGrpSpPr>
          <p:cNvPr id="3" name="Group 12"/>
          <p:cNvGrpSpPr>
            <a:grpSpLocks/>
          </p:cNvGrpSpPr>
          <p:nvPr/>
        </p:nvGrpSpPr>
        <p:grpSpPr bwMode="auto">
          <a:xfrm>
            <a:off x="3662363" y="2576513"/>
            <a:ext cx="457200" cy="2468562"/>
            <a:chOff x="2307" y="1623"/>
            <a:chExt cx="288" cy="1555"/>
          </a:xfrm>
        </p:grpSpPr>
        <p:sp>
          <p:nvSpPr>
            <p:cNvPr id="78855" name="Text Box 9"/>
            <p:cNvSpPr txBox="1">
              <a:spLocks noChangeArrowheads="1"/>
            </p:cNvSpPr>
            <p:nvPr/>
          </p:nvSpPr>
          <p:spPr bwMode="auto">
            <a:xfrm>
              <a:off x="2307" y="1623"/>
              <a:ext cx="288" cy="250"/>
            </a:xfrm>
            <a:prstGeom prst="rect">
              <a:avLst/>
            </a:prstGeom>
            <a:noFill/>
            <a:ln w="9525">
              <a:noFill/>
              <a:miter lim="800000"/>
              <a:headEnd/>
              <a:tailEnd/>
            </a:ln>
          </p:spPr>
          <p:txBody>
            <a:bodyPr>
              <a:spAutoFit/>
            </a:bodyPr>
            <a:lstStyle/>
            <a:p>
              <a:pPr algn="ctr">
                <a:spcBef>
                  <a:spcPct val="50000"/>
                </a:spcBef>
              </a:pPr>
              <a:r>
                <a:rPr lang="en-US" sz="2000" b="0">
                  <a:solidFill>
                    <a:srgbClr val="FF00FF"/>
                  </a:solidFill>
                </a:rPr>
                <a:t>R</a:t>
              </a:r>
            </a:p>
          </p:txBody>
        </p:sp>
        <p:sp>
          <p:nvSpPr>
            <p:cNvPr id="78856" name="Text Box 10"/>
            <p:cNvSpPr txBox="1">
              <a:spLocks noChangeArrowheads="1"/>
            </p:cNvSpPr>
            <p:nvPr/>
          </p:nvSpPr>
          <p:spPr bwMode="auto">
            <a:xfrm>
              <a:off x="2307" y="2928"/>
              <a:ext cx="288" cy="250"/>
            </a:xfrm>
            <a:prstGeom prst="rect">
              <a:avLst/>
            </a:prstGeom>
            <a:noFill/>
            <a:ln w="9525">
              <a:noFill/>
              <a:miter lim="800000"/>
              <a:headEnd/>
              <a:tailEnd/>
            </a:ln>
          </p:spPr>
          <p:txBody>
            <a:bodyPr>
              <a:spAutoFit/>
            </a:bodyPr>
            <a:lstStyle/>
            <a:p>
              <a:pPr algn="ctr">
                <a:spcBef>
                  <a:spcPct val="50000"/>
                </a:spcBef>
              </a:pPr>
              <a:r>
                <a:rPr lang="en-US" sz="2000" b="0">
                  <a:solidFill>
                    <a:srgbClr val="FF00FF"/>
                  </a:solidFill>
                </a:rPr>
                <a:t>R</a:t>
              </a:r>
            </a:p>
          </p:txBody>
        </p:sp>
      </p:grpSp>
      <p:sp>
        <p:nvSpPr>
          <p:cNvPr id="11" name="TextBox 10"/>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10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fill="hold" nodeType="afterEffect">
                                  <p:stCondLst>
                                    <p:cond delay="9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9500"/>
                            </p:stCondLst>
                            <p:childTnLst>
                              <p:par>
                                <p:cTn id="13" presetID="2" presetClass="entr" presetSubtype="8"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9874" name="Picture 2" descr="C:\Program Files\Amira-3.1.1\data\nucleosome files\AAA FINAL STRUCTURE\Animations\Picture Files\ramachandran.jpg"/>
          <p:cNvPicPr>
            <a:picLocks noChangeAspect="1" noChangeArrowheads="1"/>
          </p:cNvPicPr>
          <p:nvPr/>
        </p:nvPicPr>
        <p:blipFill>
          <a:blip r:embed="rId6" cstate="print"/>
          <a:srcRect/>
          <a:stretch>
            <a:fillRect/>
          </a:stretch>
        </p:blipFill>
        <p:spPr bwMode="auto">
          <a:xfrm>
            <a:off x="1982788" y="684213"/>
            <a:ext cx="5429250" cy="5494337"/>
          </a:xfrm>
          <a:prstGeom prst="rect">
            <a:avLst/>
          </a:prstGeom>
          <a:noFill/>
          <a:ln w="9525">
            <a:noFill/>
            <a:miter lim="800000"/>
            <a:headEnd/>
            <a:tailEnd/>
          </a:ln>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0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grpSp>
        <p:nvGrpSpPr>
          <p:cNvPr id="11" name="Group 10"/>
          <p:cNvGrpSpPr/>
          <p:nvPr/>
        </p:nvGrpSpPr>
        <p:grpSpPr>
          <a:xfrm>
            <a:off x="1093470" y="285750"/>
            <a:ext cx="2466975" cy="1894106"/>
            <a:chOff x="1093470" y="285750"/>
            <a:chExt cx="2466975" cy="1894106"/>
          </a:xfrm>
        </p:grpSpPr>
        <p:cxnSp>
          <p:nvCxnSpPr>
            <p:cNvPr id="7" name="Straight Connector 6"/>
            <p:cNvCxnSpPr/>
            <p:nvPr/>
          </p:nvCxnSpPr>
          <p:spPr>
            <a:xfrm>
              <a:off x="1752600" y="1985323"/>
              <a:ext cx="1188720" cy="0"/>
            </a:xfrm>
            <a:prstGeom prst="line">
              <a:avLst/>
            </a:prstGeom>
            <a:ln w="28575">
              <a:solidFill>
                <a:srgbClr val="0C03BD"/>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2582867" y="1158240"/>
              <a:ext cx="1188720" cy="0"/>
            </a:xfrm>
            <a:prstGeom prst="line">
              <a:avLst/>
            </a:prstGeom>
            <a:ln w="28575">
              <a:solidFill>
                <a:srgbClr val="0C03BD"/>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28925" y="285750"/>
              <a:ext cx="731520" cy="365760"/>
            </a:xfrm>
            <a:prstGeom prst="rect">
              <a:avLst/>
            </a:prstGeom>
            <a:noFill/>
          </p:spPr>
          <p:txBody>
            <a:bodyPr wrap="square" rtlCol="0">
              <a:spAutoFit/>
            </a:bodyPr>
            <a:lstStyle/>
            <a:p>
              <a:pPr algn="ctr"/>
              <a:r>
                <a:rPr lang="en-US" sz="1600" b="1" dirty="0">
                  <a:solidFill>
                    <a:srgbClr val="0C03BD"/>
                  </a:solidFill>
                  <a:latin typeface="Arial" pitchFamily="34" charset="0"/>
                  <a:cs typeface="Arial" pitchFamily="34" charset="0"/>
                </a:rPr>
                <a:t>-135º</a:t>
              </a:r>
            </a:p>
          </p:txBody>
        </p:sp>
        <p:sp>
          <p:nvSpPr>
            <p:cNvPr id="10" name="TextBox 9"/>
            <p:cNvSpPr txBox="1"/>
            <p:nvPr/>
          </p:nvSpPr>
          <p:spPr>
            <a:xfrm>
              <a:off x="1093470" y="1814096"/>
              <a:ext cx="731520" cy="365760"/>
            </a:xfrm>
            <a:prstGeom prst="rect">
              <a:avLst/>
            </a:prstGeom>
            <a:noFill/>
          </p:spPr>
          <p:txBody>
            <a:bodyPr wrap="square" rtlCol="0">
              <a:spAutoFit/>
            </a:bodyPr>
            <a:lstStyle/>
            <a:p>
              <a:pPr algn="ctr"/>
              <a:r>
                <a:rPr lang="en-US" sz="1600" b="1" dirty="0">
                  <a:solidFill>
                    <a:srgbClr val="0C03BD"/>
                  </a:solidFill>
                  <a:latin typeface="Arial" pitchFamily="34" charset="0"/>
                  <a:cs typeface="Arial" pitchFamily="34" charset="0"/>
                </a:rPr>
                <a:t>+135º</a:t>
              </a:r>
            </a:p>
          </p:txBody>
        </p:sp>
      </p:grpSp>
      <p:sp>
        <p:nvSpPr>
          <p:cNvPr id="12" name="Rectangle 11"/>
          <p:cNvSpPr/>
          <p:nvPr/>
        </p:nvSpPr>
        <p:spPr>
          <a:xfrm>
            <a:off x="2071048" y="22860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36960" y="5521656"/>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071048" y="42672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33032" y="5548952"/>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95400" y="3178792"/>
            <a:ext cx="640080" cy="523220"/>
          </a:xfrm>
          <a:prstGeom prst="rect">
            <a:avLst/>
          </a:prstGeom>
          <a:noFill/>
        </p:spPr>
        <p:txBody>
          <a:bodyPr wrap="square" rtlCol="0">
            <a:spAutoFit/>
          </a:bodyPr>
          <a:lstStyle/>
          <a:p>
            <a:pPr algn="ctr"/>
            <a:r>
              <a:rPr lang="en-US" sz="2800" b="1" dirty="0"/>
              <a:t>Psi</a:t>
            </a:r>
          </a:p>
        </p:txBody>
      </p:sp>
      <p:sp>
        <p:nvSpPr>
          <p:cNvPr id="17" name="TextBox 16"/>
          <p:cNvSpPr txBox="1"/>
          <p:nvPr/>
        </p:nvSpPr>
        <p:spPr>
          <a:xfrm>
            <a:off x="4337712" y="5804848"/>
            <a:ext cx="731520" cy="523220"/>
          </a:xfrm>
          <a:prstGeom prst="rect">
            <a:avLst/>
          </a:prstGeom>
          <a:noFill/>
        </p:spPr>
        <p:txBody>
          <a:bodyPr wrap="square" rtlCol="0">
            <a:spAutoFit/>
          </a:bodyPr>
          <a:lstStyle/>
          <a:p>
            <a:pPr algn="ctr"/>
            <a:r>
              <a:rPr lang="en-US" sz="2800" b="1" dirty="0"/>
              <a:t>Phi</a:t>
            </a:r>
          </a:p>
        </p:txBody>
      </p:sp>
    </p:spTree>
    <p:custDataLst>
      <p:tags r:id="rId1"/>
    </p:custDataLst>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8" fill="hold" nodeType="afterEffect">
                                  <p:stCondLst>
                                    <p:cond delay="80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4146" numSld="999">
                <p:cTn id="12"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intercolat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1869744" y="685800"/>
            <a:ext cx="5367528" cy="5501717"/>
          </a:xfrm>
          <a:prstGeom prst="rect">
            <a:avLst/>
          </a:prstGeom>
        </p:spPr>
      </p:pic>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4" name="Slide 104.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0" y="6539552"/>
            <a:ext cx="304800" cy="304800"/>
          </a:xfrm>
          <a:prstGeom prst="rect">
            <a:avLst/>
          </a:prstGeom>
        </p:spPr>
      </p:pic>
    </p:spTree>
    <p:custDataLst>
      <p:tags r:id="rId1"/>
    </p:custDataLst>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7000"/>
                                  </p:stCondLst>
                                  <p:childTnLst>
                                    <p:cmd type="call" cmd="playFrom(0.0)">
                                      <p:cBhvr>
                                        <p:cTn id="9" dur="2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p:cMediaNode vol="82927" numSld="999">
                <p:cTn id="16"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84322" name="Picture 2" descr="C:\Program Files\Amira-3.1.1\data\nucleosome files\AAA FINAL STRUCTURE\Animations\Picture Files\whole structure\complete-FOR-MOVE-0.jpg"/>
          <p:cNvPicPr>
            <a:picLocks noChangeAspect="1" noChangeArrowheads="1"/>
          </p:cNvPicPr>
          <p:nvPr/>
        </p:nvPicPr>
        <p:blipFill>
          <a:blip r:embed="rId6" cstate="print"/>
          <a:srcRect/>
          <a:stretch>
            <a:fillRect/>
          </a:stretch>
        </p:blipFill>
        <p:spPr bwMode="auto">
          <a:xfrm>
            <a:off x="1943100" y="661988"/>
            <a:ext cx="5257800" cy="5534025"/>
          </a:xfrm>
          <a:prstGeom prst="rect">
            <a:avLst/>
          </a:prstGeom>
          <a:noFill/>
          <a:ln w="9525">
            <a:solidFill>
              <a:schemeClr val="tx1"/>
            </a:solidFill>
            <a:miter lim="800000"/>
            <a:headEnd/>
            <a:tailEnd/>
          </a:ln>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0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complete-FOR-MOV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1947672" y="685800"/>
            <a:ext cx="5256407" cy="5532120"/>
          </a:xfrm>
          <a:prstGeom prst="rect">
            <a:avLst/>
          </a:prstGeom>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4" name="Slide 106.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0" y="6539552"/>
            <a:ext cx="304800" cy="304800"/>
          </a:xfrm>
          <a:prstGeom prst="rect">
            <a:avLst/>
          </a:prstGeom>
        </p:spPr>
      </p:pic>
    </p:spTree>
    <p:custDataLst>
      <p:tags r:id="rId1"/>
    </p:custDataLst>
  </p:cSld>
  <p:clrMapOvr>
    <a:masterClrMapping/>
  </p:clrMapOvr>
  <p:transition advClick="0" advTm="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1000"/>
                                  </p:stCondLst>
                                  <p:childTnLst>
                                    <p:cmd type="call" cmd="playFrom(0.0)">
                                      <p:cBhvr>
                                        <p:cTn id="8" dur="3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audio>
              <p:cMediaNode vol="84146" numSld="999">
                <p:cTn id="15"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86370" name="Picture 2" descr="C:\Program Files\Amira-3.1.1\data\nucleosome files\AAA FINAL STRUCTURE\Animations\Picture Files\whole structure\complete-FOR-MOVE-0.jpg"/>
          <p:cNvPicPr>
            <a:picLocks noChangeAspect="1" noChangeArrowheads="1"/>
          </p:cNvPicPr>
          <p:nvPr/>
        </p:nvPicPr>
        <p:blipFill>
          <a:blip r:embed="rId4" cstate="print"/>
          <a:srcRect/>
          <a:stretch>
            <a:fillRect/>
          </a:stretch>
        </p:blipFill>
        <p:spPr bwMode="auto">
          <a:xfrm>
            <a:off x="1943100" y="661988"/>
            <a:ext cx="5257800" cy="5534025"/>
          </a:xfrm>
          <a:prstGeom prst="rect">
            <a:avLst/>
          </a:prstGeom>
          <a:noFill/>
          <a:ln w="9525">
            <a:solidFill>
              <a:schemeClr val="tx1"/>
            </a:solidFill>
            <a:miter lim="800000"/>
            <a:headEnd/>
            <a:tailEnd/>
          </a:ln>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0">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4" name="rotate_to_top_A.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7" cstate="print"/>
          <a:stretch>
            <a:fillRect/>
          </a:stretch>
        </p:blipFill>
        <p:spPr>
          <a:xfrm>
            <a:off x="1943100" y="647700"/>
            <a:ext cx="5257800" cy="5562600"/>
          </a:xfrm>
          <a:prstGeom prst="rect">
            <a:avLst/>
          </a:prstGeom>
        </p:spPr>
      </p:pic>
    </p:spTree>
    <p:custDataLst>
      <p:tags r:id="rId1"/>
    </p:custDataLst>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4" name="Slide 10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6539552"/>
            <a:ext cx="304800" cy="304800"/>
          </a:xfrm>
          <a:prstGeom prst="rect">
            <a:avLst/>
          </a:prstGeom>
        </p:spPr>
      </p:pic>
      <p:pic>
        <p:nvPicPr>
          <p:cNvPr id="7" name="rotate_to_top_B.avi">
            <a:hlinkClick r:id="" action="ppaction://media"/>
          </p:cNvPr>
          <p:cNvPicPr>
            <a:picLocks noChangeAspect="1"/>
          </p:cNvPicPr>
          <p:nvPr>
            <a:videoFile r:link="rId5"/>
            <p:extLst>
              <p:ext uri="{DAA4B4D4-6D71-4841-9C94-3DE7FCFB9230}">
                <p14:media xmlns:p14="http://schemas.microsoft.com/office/powerpoint/2010/main" r:link="rId4"/>
              </p:ext>
            </p:extLst>
          </p:nvPr>
        </p:nvPicPr>
        <p:blipFill>
          <a:blip r:embed="rId10" cstate="print"/>
          <a:stretch>
            <a:fillRect/>
          </a:stretch>
        </p:blipFill>
        <p:spPr>
          <a:xfrm>
            <a:off x="1943100" y="647700"/>
            <a:ext cx="5257800" cy="5562600"/>
          </a:xfrm>
          <a:prstGeom prst="rect">
            <a:avLst/>
          </a:prstGeom>
        </p:spPr>
      </p:pic>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7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10" fill="hold" display="0">
                  <p:stCondLst>
                    <p:cond delay="indefinite"/>
                  </p:stCondLst>
                  <p:endCondLst>
                    <p:cond evt="onPrev" delay="0">
                      <p:tgtEl>
                        <p:sldTgt/>
                      </p:tgtEl>
                    </p:cond>
                    <p:cond evt="onStopAudio" delay="0">
                      <p:tgtEl>
                        <p:sldTgt/>
                      </p:tgtEl>
                    </p:cond>
                  </p:endCondLst>
                </p:cTn>
                <p:tgtEl>
                  <p:spTgt spid="4"/>
                </p:tgtEl>
              </p:cMediaNode>
            </p:audio>
            <p:video>
              <p:cMediaNode>
                <p:cTn id="11" fill="hold" display="0">
                  <p:stCondLst>
                    <p:cond delay="indefinite"/>
                  </p:stCondLst>
                  <p:endCondLst>
                    <p:cond evt="onPrev" delay="0">
                      <p:tgtEl>
                        <p:sldTgt/>
                      </p:tgtEl>
                    </p:cond>
                  </p:end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rcRect l="16541" r="17293"/>
          <a:stretch>
            <a:fillRect/>
          </a:stretch>
        </p:blipFill>
        <p:spPr>
          <a:xfrm>
            <a:off x="-13063" y="76200"/>
            <a:ext cx="9169225" cy="6647688"/>
          </a:xfrm>
          <a:prstGeom prst="rect">
            <a:avLst/>
          </a:prstGeom>
        </p:spPr>
      </p:pic>
      <p:grpSp>
        <p:nvGrpSpPr>
          <p:cNvPr id="13" name="Group 12"/>
          <p:cNvGrpSpPr/>
          <p:nvPr/>
        </p:nvGrpSpPr>
        <p:grpSpPr>
          <a:xfrm>
            <a:off x="965200" y="482600"/>
            <a:ext cx="2692400" cy="6070600"/>
            <a:chOff x="965200" y="482600"/>
            <a:chExt cx="2692400" cy="6070600"/>
          </a:xfrm>
        </p:grpSpPr>
        <p:cxnSp>
          <p:nvCxnSpPr>
            <p:cNvPr id="5" name="Straight Arrow Connector 4"/>
            <p:cNvCxnSpPr/>
            <p:nvPr/>
          </p:nvCxnSpPr>
          <p:spPr>
            <a:xfrm>
              <a:off x="965200" y="482600"/>
              <a:ext cx="685800" cy="158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349500" y="4127500"/>
              <a:ext cx="685800" cy="1588"/>
            </a:xfrm>
            <a:prstGeom prst="straightConnector1">
              <a:avLst/>
            </a:prstGeom>
            <a:ln>
              <a:solidFill>
                <a:schemeClr val="accent6">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a:off x="2057400" y="5383212"/>
              <a:ext cx="685800" cy="1588"/>
            </a:xfrm>
            <a:prstGeom prst="straightConnector1">
              <a:avLst/>
            </a:prstGeom>
            <a:ln>
              <a:solidFill>
                <a:srgbClr val="352DDF"/>
              </a:solidFill>
              <a:tailEnd type="arrow"/>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p:nvPr/>
          </p:nvCxnSpPr>
          <p:spPr>
            <a:xfrm>
              <a:off x="2971800" y="6551612"/>
              <a:ext cx="685800" cy="1588"/>
            </a:xfrm>
            <a:prstGeom prst="straightConnector1">
              <a:avLst/>
            </a:prstGeom>
            <a:ln>
              <a:solidFill>
                <a:srgbClr val="00B050"/>
              </a:solidFill>
              <a:tailEnd type="arrow"/>
            </a:ln>
          </p:spPr>
          <p:style>
            <a:lnRef idx="1">
              <a:schemeClr val="accent2"/>
            </a:lnRef>
            <a:fillRef idx="0">
              <a:schemeClr val="accent2"/>
            </a:fillRef>
            <a:effectRef idx="0">
              <a:schemeClr val="accent2"/>
            </a:effectRef>
            <a:fontRef idx="minor">
              <a:schemeClr val="tx1"/>
            </a:fontRef>
          </p:style>
        </p:cxnSp>
      </p:grpSp>
      <p:grpSp>
        <p:nvGrpSpPr>
          <p:cNvPr id="14" name="Group 13"/>
          <p:cNvGrpSpPr/>
          <p:nvPr/>
        </p:nvGrpSpPr>
        <p:grpSpPr>
          <a:xfrm>
            <a:off x="5702300" y="2133600"/>
            <a:ext cx="1879600" cy="3760788"/>
            <a:chOff x="5702300" y="2133600"/>
            <a:chExt cx="1879600" cy="3760788"/>
          </a:xfrm>
        </p:grpSpPr>
        <p:cxnSp>
          <p:nvCxnSpPr>
            <p:cNvPr id="9" name="Straight Arrow Connector 8"/>
            <p:cNvCxnSpPr/>
            <p:nvPr/>
          </p:nvCxnSpPr>
          <p:spPr>
            <a:xfrm rot="10800000">
              <a:off x="6896100" y="2133600"/>
              <a:ext cx="685800" cy="1588"/>
            </a:xfrm>
            <a:prstGeom prst="straightConnector1">
              <a:avLst/>
            </a:prstGeom>
            <a:ln>
              <a:solidFill>
                <a:schemeClr val="bg1"/>
              </a:solidFill>
              <a:tailEnd type="arrow"/>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rot="10800000">
              <a:off x="6832600" y="2970212"/>
              <a:ext cx="685800" cy="1588"/>
            </a:xfrm>
            <a:prstGeom prst="straightConnector1">
              <a:avLst/>
            </a:prstGeom>
            <a:ln>
              <a:solidFill>
                <a:srgbClr val="C00000"/>
              </a:solidFill>
              <a:tailEnd type="arrow"/>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rot="10800000">
              <a:off x="6756401" y="5700711"/>
              <a:ext cx="685800" cy="1588"/>
            </a:xfrm>
            <a:prstGeom prst="straightConnector1">
              <a:avLst/>
            </a:prstGeom>
            <a:ln>
              <a:solidFill>
                <a:srgbClr val="FC88E6"/>
              </a:solidFill>
              <a:tailEnd type="arrow"/>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rot="10800000">
              <a:off x="5702300" y="5892800"/>
              <a:ext cx="685800" cy="1588"/>
            </a:xfrm>
            <a:prstGeom prst="straightConnector1">
              <a:avLst/>
            </a:prstGeom>
            <a:ln>
              <a:solidFill>
                <a:srgbClr val="5BE7C6"/>
              </a:solidFill>
              <a:tailEnd type="arrow"/>
            </a:ln>
          </p:spPr>
          <p:style>
            <a:lnRef idx="1">
              <a:schemeClr val="accent2"/>
            </a:lnRef>
            <a:fillRef idx="0">
              <a:schemeClr val="accent2"/>
            </a:fillRef>
            <a:effectRef idx="0">
              <a:schemeClr val="accent2"/>
            </a:effectRef>
            <a:fontRef idx="minor">
              <a:schemeClr val="tx1"/>
            </a:fontRef>
          </p:style>
        </p:cxnSp>
      </p:grpSp>
      <p:sp>
        <p:nvSpPr>
          <p:cNvPr id="15" name="TextBox 14"/>
          <p:cNvSpPr txBox="1"/>
          <p:nvPr/>
        </p:nvSpPr>
        <p:spPr>
          <a:xfrm>
            <a:off x="5943600" y="164068"/>
            <a:ext cx="3048000" cy="369332"/>
          </a:xfrm>
          <a:prstGeom prst="rect">
            <a:avLst/>
          </a:prstGeom>
          <a:noFill/>
        </p:spPr>
        <p:txBody>
          <a:bodyPr wrap="square" rtlCol="0">
            <a:spAutoFit/>
          </a:bodyPr>
          <a:lstStyle/>
          <a:p>
            <a:pPr algn="ctr"/>
            <a:r>
              <a:rPr lang="en-US" dirty="0">
                <a:solidFill>
                  <a:schemeClr val="bg1"/>
                </a:solidFill>
              </a:rPr>
              <a:t>Source:  Luger </a:t>
            </a:r>
            <a:r>
              <a:rPr lang="en-US" i="1" dirty="0">
                <a:solidFill>
                  <a:schemeClr val="bg1"/>
                </a:solidFill>
              </a:rPr>
              <a:t>et al, </a:t>
            </a:r>
            <a:r>
              <a:rPr lang="en-US" dirty="0">
                <a:solidFill>
                  <a:schemeClr val="bg1"/>
                </a:solidFill>
              </a:rPr>
              <a:t>PDB 1aoi</a:t>
            </a:r>
          </a:p>
        </p:txBody>
      </p:sp>
      <p:sp>
        <p:nvSpPr>
          <p:cNvPr id="16" name="TextBox 15"/>
          <p:cNvSpPr txBox="1"/>
          <p:nvPr/>
        </p:nvSpPr>
        <p:spPr>
          <a:xfrm>
            <a:off x="7287904" y="6513848"/>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8" name="Slide 1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13648" y="6566848"/>
            <a:ext cx="304800" cy="304800"/>
          </a:xfrm>
          <a:prstGeom prst="rect">
            <a:avLst/>
          </a:prstGeom>
        </p:spPr>
      </p:pic>
    </p:spTree>
    <p:custDataLst>
      <p:tags r:id="rId1"/>
    </p:custDataLst>
  </p:cSld>
  <p:clrMapOvr>
    <a:masterClrMapping/>
  </p:clrMapOvr>
  <p:transition advClick="0" advTm="6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2" presetClass="entr" presetSubtype="8" fill="hold" nodeType="afterEffect">
                                  <p:stCondLst>
                                    <p:cond delay="200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20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1+#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2927" numSld="999">
                <p:cTn id="16"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89442" name="Picture 2" descr="C:\Program Files\Amira-3.1.1\data\nucleosome files\AAA FINAL STRUCTURE\Animations\Picture Files\whole structure\fragment-top_view.jpg"/>
          <p:cNvPicPr preferRelativeResize="0">
            <a:picLocks noChangeArrowheads="1"/>
          </p:cNvPicPr>
          <p:nvPr/>
        </p:nvPicPr>
        <p:blipFill>
          <a:blip r:embed="rId6" cstate="print"/>
          <a:srcRect/>
          <a:stretch>
            <a:fillRect/>
          </a:stretch>
        </p:blipFill>
        <p:spPr bwMode="auto">
          <a:xfrm>
            <a:off x="1946275" y="684213"/>
            <a:ext cx="5256213" cy="5530850"/>
          </a:xfrm>
          <a:prstGeom prst="rect">
            <a:avLst/>
          </a:prstGeom>
          <a:noFill/>
          <a:ln w="9525">
            <a:solidFill>
              <a:schemeClr val="tx1"/>
            </a:solidFill>
            <a:miter lim="800000"/>
            <a:headEnd/>
            <a:tailEnd/>
          </a:ln>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1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1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0466" name="Picture 2" descr="C:\Program Files\Amira-3.1.1\data\nucleosome files\AAA FINAL STRUCTURE\Animations\Picture Files\whole structure\fragment-top_view2.jpg"/>
          <p:cNvPicPr preferRelativeResize="0">
            <a:picLocks noChangeArrowheads="1"/>
          </p:cNvPicPr>
          <p:nvPr/>
        </p:nvPicPr>
        <p:blipFill>
          <a:blip r:embed="rId4" cstate="print"/>
          <a:srcRect/>
          <a:stretch>
            <a:fillRect/>
          </a:stretch>
        </p:blipFill>
        <p:spPr bwMode="auto">
          <a:xfrm>
            <a:off x="1946275" y="685800"/>
            <a:ext cx="5256213" cy="5530850"/>
          </a:xfrm>
          <a:prstGeom prst="rect">
            <a:avLst/>
          </a:prstGeom>
          <a:noFill/>
          <a:ln w="9525">
            <a:solidFill>
              <a:schemeClr val="tx1"/>
            </a:solidFill>
            <a:miter lim="800000"/>
            <a:headEnd/>
            <a:tailEnd/>
          </a:ln>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1000">
    <p:fade/>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2514" name="Picture 2" descr="C:\Program Files\Amira-3.1.1\data\nucleosome files\AAA FINAL STRUCTURE\Animations\Picture Files\whole structure\fragment-top_view2.jpg"/>
          <p:cNvPicPr preferRelativeResize="0">
            <a:picLocks noChangeArrowheads="1"/>
          </p:cNvPicPr>
          <p:nvPr/>
        </p:nvPicPr>
        <p:blipFill>
          <a:blip r:embed="rId6" cstate="print"/>
          <a:srcRect/>
          <a:stretch>
            <a:fillRect/>
          </a:stretch>
        </p:blipFill>
        <p:spPr bwMode="auto">
          <a:xfrm>
            <a:off x="1946275" y="685800"/>
            <a:ext cx="5256213" cy="5530850"/>
          </a:xfrm>
          <a:prstGeom prst="rect">
            <a:avLst/>
          </a:prstGeom>
          <a:noFill/>
          <a:ln w="9525">
            <a:solidFill>
              <a:schemeClr val="tx1"/>
            </a:solidFill>
            <a:miter lim="800000"/>
            <a:headEnd/>
            <a:tailEnd/>
          </a:ln>
        </p:spPr>
      </p:pic>
      <p:sp>
        <p:nvSpPr>
          <p:cNvPr id="377860" name="Line 4"/>
          <p:cNvSpPr>
            <a:spLocks noChangeShapeType="1"/>
          </p:cNvSpPr>
          <p:nvPr/>
        </p:nvSpPr>
        <p:spPr bwMode="auto">
          <a:xfrm>
            <a:off x="2819400" y="1676400"/>
            <a:ext cx="0" cy="3657600"/>
          </a:xfrm>
          <a:prstGeom prst="line">
            <a:avLst/>
          </a:prstGeom>
          <a:noFill/>
          <a:ln w="50800">
            <a:solidFill>
              <a:srgbClr val="FF00FF"/>
            </a:solidFill>
            <a:round/>
            <a:headEnd type="triangle" w="med" len="med"/>
            <a:tailEnd type="triangle" w="med" len="med"/>
          </a:ln>
        </p:spPr>
        <p:txBody>
          <a:bodyPr/>
          <a:lstStyle/>
          <a:p>
            <a:endParaRPr lang="en-US"/>
          </a:p>
        </p:txBody>
      </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1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8" fill="hold" grpId="0" nodeType="afterEffect">
                                  <p:stCondLst>
                                    <p:cond delay="15000"/>
                                  </p:stCondLst>
                                  <p:childTnLst>
                                    <p:set>
                                      <p:cBhvr>
                                        <p:cTn id="9" dur="1" fill="hold">
                                          <p:stCondLst>
                                            <p:cond delay="0"/>
                                          </p:stCondLst>
                                        </p:cTn>
                                        <p:tgtEl>
                                          <p:spTgt spid="377860"/>
                                        </p:tgtEl>
                                        <p:attrNameLst>
                                          <p:attrName>style.visibility</p:attrName>
                                        </p:attrNameLst>
                                      </p:cBhvr>
                                      <p:to>
                                        <p:strVal val="visible"/>
                                      </p:to>
                                    </p:set>
                                    <p:anim calcmode="lin" valueType="num">
                                      <p:cBhvr additive="base">
                                        <p:cTn id="10" dur="500" fill="hold"/>
                                        <p:tgtEl>
                                          <p:spTgt spid="377860"/>
                                        </p:tgtEl>
                                        <p:attrNameLst>
                                          <p:attrName>ppt_x</p:attrName>
                                        </p:attrNameLst>
                                      </p:cBhvr>
                                      <p:tavLst>
                                        <p:tav tm="0">
                                          <p:val>
                                            <p:strVal val="0-#ppt_w/2"/>
                                          </p:val>
                                        </p:tav>
                                        <p:tav tm="100000">
                                          <p:val>
                                            <p:strVal val="#ppt_x"/>
                                          </p:val>
                                        </p:tav>
                                      </p:tavLst>
                                    </p:anim>
                                    <p:anim calcmode="lin" valueType="num">
                                      <p:cBhvr additive="base">
                                        <p:cTn id="11" dur="500" fill="hold"/>
                                        <p:tgtEl>
                                          <p:spTgt spid="3778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37786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3538" name="Picture 2" descr="C:\Program Files\Amira-3.1.1\data\nucleosome files\AAA FINAL STRUCTURE\Animations\Picture Files\whole structure\LARGE-top_view-1.jpg"/>
          <p:cNvPicPr preferRelativeResize="0">
            <a:picLocks noChangeArrowheads="1"/>
          </p:cNvPicPr>
          <p:nvPr/>
        </p:nvPicPr>
        <p:blipFill>
          <a:blip r:embed="rId4" cstate="print"/>
          <a:srcRect/>
          <a:stretch>
            <a:fillRect/>
          </a:stretch>
        </p:blipFill>
        <p:spPr bwMode="auto">
          <a:xfrm>
            <a:off x="1946275" y="684213"/>
            <a:ext cx="5256213" cy="5530850"/>
          </a:xfrm>
          <a:prstGeom prst="rect">
            <a:avLst/>
          </a:prstGeom>
          <a:noFill/>
          <a:ln w="9525">
            <a:solidFill>
              <a:schemeClr val="tx1"/>
            </a:solidFill>
            <a:miter lim="800000"/>
            <a:headEnd/>
            <a:tailEnd/>
          </a:ln>
        </p:spPr>
      </p:pic>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2000"/>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4562" name="Picture 2" descr="C:\Program Files\Amira-3.1.1\data\nucleosome files\AAA FINAL STRUCTURE\Animations\Picture Files\whole structure\LARGE-top_view-2.jpg"/>
          <p:cNvPicPr preferRelativeResize="0">
            <a:picLocks noChangeArrowheads="1"/>
          </p:cNvPicPr>
          <p:nvPr/>
        </p:nvPicPr>
        <p:blipFill>
          <a:blip r:embed="rId4" cstate="print"/>
          <a:srcRect/>
          <a:stretch>
            <a:fillRect/>
          </a:stretch>
        </p:blipFill>
        <p:spPr bwMode="auto">
          <a:xfrm>
            <a:off x="1946275" y="684213"/>
            <a:ext cx="5256213" cy="5530850"/>
          </a:xfrm>
          <a:prstGeom prst="rect">
            <a:avLst/>
          </a:prstGeom>
          <a:noFill/>
          <a:ln w="9525">
            <a:solidFill>
              <a:schemeClr val="tx1"/>
            </a:solidFill>
            <a:miter lim="800000"/>
            <a:headEnd/>
            <a:tailEnd/>
          </a:ln>
        </p:spPr>
      </p:pic>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2000"/>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5586" name="Picture 2" descr="C:\Program Files\Amira-3.1.1\data\nucleosome files\AAA FINAL STRUCTURE\Animations\Picture Files\whole structure\LARGE-top_view-3.jpg"/>
          <p:cNvPicPr preferRelativeResize="0">
            <a:picLocks noChangeArrowheads="1"/>
          </p:cNvPicPr>
          <p:nvPr/>
        </p:nvPicPr>
        <p:blipFill>
          <a:blip r:embed="rId4" cstate="print"/>
          <a:srcRect/>
          <a:stretch>
            <a:fillRect/>
          </a:stretch>
        </p:blipFill>
        <p:spPr bwMode="auto">
          <a:xfrm>
            <a:off x="1946275" y="684213"/>
            <a:ext cx="5256213" cy="5530850"/>
          </a:xfrm>
          <a:prstGeom prst="rect">
            <a:avLst/>
          </a:prstGeom>
          <a:noFill/>
          <a:ln w="9525">
            <a:solidFill>
              <a:schemeClr val="tx1"/>
            </a:solidFill>
            <a:miter lim="800000"/>
            <a:headEnd/>
            <a:tailEnd/>
          </a:ln>
        </p:spPr>
      </p:pic>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2000"/>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6610" name="Picture 2" descr="C:\Program Files\Amira-3.1.1\data\nucleosome files\AAA FINAL STRUCTURE\Animations\Picture Files\whole structure\LARGE-top_view-4.jpg"/>
          <p:cNvPicPr preferRelativeResize="0">
            <a:picLocks noChangeArrowheads="1"/>
          </p:cNvPicPr>
          <p:nvPr/>
        </p:nvPicPr>
        <p:blipFill>
          <a:blip r:embed="rId4" cstate="print"/>
          <a:srcRect/>
          <a:stretch>
            <a:fillRect/>
          </a:stretch>
        </p:blipFill>
        <p:spPr bwMode="auto">
          <a:xfrm>
            <a:off x="1946275" y="684213"/>
            <a:ext cx="5256213" cy="5530850"/>
          </a:xfrm>
          <a:prstGeom prst="rect">
            <a:avLst/>
          </a:prstGeom>
          <a:noFill/>
          <a:ln w="9525">
            <a:solidFill>
              <a:schemeClr val="tx1"/>
            </a:solidFill>
            <a:miter lim="800000"/>
            <a:headEnd/>
            <a:tailEnd/>
          </a:ln>
        </p:spPr>
      </p:pic>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2000"/>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7634" name="Picture 2" descr="C:\Program Files\Amira-3.1.1\data\nucleosome files\AAA FINAL STRUCTURE\Animations\Picture Files\whole structure\LARGE-top_view-4a.jpg"/>
          <p:cNvPicPr preferRelativeResize="0">
            <a:picLocks noChangeArrowheads="1"/>
          </p:cNvPicPr>
          <p:nvPr/>
        </p:nvPicPr>
        <p:blipFill>
          <a:blip r:embed="rId6" cstate="print"/>
          <a:srcRect/>
          <a:stretch>
            <a:fillRect/>
          </a:stretch>
        </p:blipFill>
        <p:spPr bwMode="auto">
          <a:xfrm>
            <a:off x="1946275" y="657225"/>
            <a:ext cx="5256213" cy="5530850"/>
          </a:xfrm>
          <a:prstGeom prst="rect">
            <a:avLst/>
          </a:prstGeom>
          <a:noFill/>
          <a:ln w="9525">
            <a:solidFill>
              <a:schemeClr val="tx1"/>
            </a:solidFill>
            <a:miter lim="800000"/>
            <a:headEnd/>
            <a:tailEnd/>
          </a:ln>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1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8658" name="Picture 2" descr="C:\Program Files\Amira-3.1.1\data\nucleosome files\AAA FINAL STRUCTURE\Animations\Picture Files\whole structure\LARGE-top_view-4b.jpg"/>
          <p:cNvPicPr preferRelativeResize="0">
            <a:picLocks noChangeArrowheads="1"/>
          </p:cNvPicPr>
          <p:nvPr/>
        </p:nvPicPr>
        <p:blipFill>
          <a:blip r:embed="rId4" cstate="print"/>
          <a:srcRect/>
          <a:stretch>
            <a:fillRect/>
          </a:stretch>
        </p:blipFill>
        <p:spPr bwMode="auto">
          <a:xfrm>
            <a:off x="1946275" y="685800"/>
            <a:ext cx="5256213" cy="5530850"/>
          </a:xfrm>
          <a:prstGeom prst="rect">
            <a:avLst/>
          </a:prstGeom>
          <a:noFill/>
          <a:ln w="9525">
            <a:solidFill>
              <a:schemeClr val="tx1"/>
            </a:solidFill>
            <a:miter lim="800000"/>
            <a:headEnd/>
            <a:tailEnd/>
          </a:ln>
        </p:spPr>
      </p:pic>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2000"/>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9682" name="Picture 2" descr="C:\Program Files\Amira-3.1.1\data\nucleosome files\AAA FINAL STRUCTURE\Animations\Picture Files\whole structure\LARGE-top_view-4c.jpg"/>
          <p:cNvPicPr preferRelativeResize="0">
            <a:picLocks noChangeArrowheads="1"/>
          </p:cNvPicPr>
          <p:nvPr/>
        </p:nvPicPr>
        <p:blipFill>
          <a:blip r:embed="rId4" cstate="print"/>
          <a:srcRect/>
          <a:stretch>
            <a:fillRect/>
          </a:stretch>
        </p:blipFill>
        <p:spPr bwMode="auto">
          <a:xfrm>
            <a:off x="1946275" y="685800"/>
            <a:ext cx="5256213" cy="5530850"/>
          </a:xfrm>
          <a:prstGeom prst="rect">
            <a:avLst/>
          </a:prstGeom>
          <a:noFill/>
          <a:ln w="9525">
            <a:solidFill>
              <a:schemeClr val="tx1"/>
            </a:solidFill>
            <a:miter lim="800000"/>
            <a:headEnd/>
            <a:tailEnd/>
          </a:ln>
        </p:spPr>
      </p:pic>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2000"/>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1AOI-ribbons-DNA.png"/>
          <p:cNvPicPr>
            <a:picLocks noChangeAspect="1"/>
          </p:cNvPicPr>
          <p:nvPr/>
        </p:nvPicPr>
        <p:blipFill>
          <a:blip r:embed="rId6" cstate="print"/>
          <a:srcRect l="16541" r="17293"/>
          <a:stretch>
            <a:fillRect/>
          </a:stretch>
        </p:blipFill>
        <p:spPr>
          <a:xfrm>
            <a:off x="0" y="76200"/>
            <a:ext cx="9144000" cy="6629400"/>
          </a:xfrm>
          <a:prstGeom prst="rect">
            <a:avLst/>
          </a:prstGeom>
        </p:spPr>
      </p:pic>
      <p:sp>
        <p:nvSpPr>
          <p:cNvPr id="4" name="TextBox 3"/>
          <p:cNvSpPr txBox="1"/>
          <p:nvPr/>
        </p:nvSpPr>
        <p:spPr>
          <a:xfrm>
            <a:off x="27296" y="6541144"/>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sp>
        <p:nvSpPr>
          <p:cNvPr id="5" name="TextBox 4"/>
          <p:cNvSpPr txBox="1"/>
          <p:nvPr/>
        </p:nvSpPr>
        <p:spPr>
          <a:xfrm>
            <a:off x="7387304" y="13648"/>
            <a:ext cx="1737360" cy="369332"/>
          </a:xfrm>
          <a:prstGeom prst="rect">
            <a:avLst/>
          </a:prstGeom>
          <a:solidFill>
            <a:schemeClr val="accent3">
              <a:lumMod val="75000"/>
            </a:schemeClr>
          </a:solidFill>
        </p:spPr>
        <p:txBody>
          <a:bodyPr wrap="square" rtlCol="0">
            <a:spAutoFit/>
          </a:bodyPr>
          <a:lstStyle/>
          <a:p>
            <a:pPr algn="ctr"/>
            <a:r>
              <a:rPr lang="en-US" dirty="0">
                <a:solidFill>
                  <a:schemeClr val="bg1"/>
                </a:solidFill>
                <a:hlinkClick r:id="rId8"/>
              </a:rPr>
              <a:t>Luger </a:t>
            </a:r>
            <a:r>
              <a:rPr lang="en-US" i="1" dirty="0">
                <a:solidFill>
                  <a:schemeClr val="bg1"/>
                </a:solidFill>
                <a:hlinkClick r:id="rId8"/>
              </a:rPr>
              <a:t>et al, </a:t>
            </a:r>
            <a:r>
              <a:rPr lang="en-US" dirty="0">
                <a:solidFill>
                  <a:schemeClr val="bg1"/>
                </a:solidFill>
                <a:hlinkClick r:id="rId8"/>
              </a:rPr>
              <a:t>1aoi</a:t>
            </a:r>
            <a:endParaRPr lang="en-US" dirty="0">
              <a:solidFill>
                <a:schemeClr val="bg1"/>
              </a:solidFill>
            </a:endParaRPr>
          </a:p>
        </p:txBody>
      </p:sp>
      <p:pic>
        <p:nvPicPr>
          <p:cNvPr id="7" name="Slide 1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8915400" y="6566848"/>
            <a:ext cx="304800" cy="304800"/>
          </a:xfrm>
          <a:prstGeom prst="rect">
            <a:avLst/>
          </a:prstGeom>
        </p:spPr>
      </p:pic>
    </p:spTree>
    <p:custDataLst>
      <p:tags r:id="rId1"/>
    </p:custDataLst>
  </p:cSld>
  <p:clrMapOvr>
    <a:masterClrMapping/>
  </p:clrMapOvr>
  <p:transition advClick="0" advTm="9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7805">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00706" name="Picture 2" descr="C:\Program Files\Amira-3.1.1\data\nucleosome files\AAA FINAL STRUCTURE\Animations\Picture Files\whole structure\LARGE-top_view-4d.jpg"/>
          <p:cNvPicPr preferRelativeResize="0">
            <a:picLocks noChangeArrowheads="1"/>
          </p:cNvPicPr>
          <p:nvPr/>
        </p:nvPicPr>
        <p:blipFill>
          <a:blip r:embed="rId4" cstate="print"/>
          <a:srcRect/>
          <a:stretch>
            <a:fillRect/>
          </a:stretch>
        </p:blipFill>
        <p:spPr bwMode="auto">
          <a:xfrm>
            <a:off x="1946275" y="685800"/>
            <a:ext cx="5256213" cy="5530850"/>
          </a:xfrm>
          <a:prstGeom prst="rect">
            <a:avLst/>
          </a:prstGeom>
          <a:noFill/>
          <a:ln w="9525">
            <a:solidFill>
              <a:schemeClr val="tx1"/>
            </a:solidFill>
            <a:miter lim="800000"/>
            <a:headEnd/>
            <a:tailEnd/>
          </a:ln>
        </p:spPr>
      </p:pic>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2000"/>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01730" name="Picture 2" descr="C:\Program Files\Amira-3.1.1\data\nucleosome files\AAA FINAL STRUCTURE\Animations\Picture Files\whole structure\LARGE-top_view-4e.jpg"/>
          <p:cNvPicPr preferRelativeResize="0">
            <a:picLocks noChangeArrowheads="1"/>
          </p:cNvPicPr>
          <p:nvPr/>
        </p:nvPicPr>
        <p:blipFill>
          <a:blip r:embed="rId6" cstate="print"/>
          <a:srcRect/>
          <a:stretch>
            <a:fillRect/>
          </a:stretch>
        </p:blipFill>
        <p:spPr bwMode="auto">
          <a:xfrm>
            <a:off x="1946275" y="685800"/>
            <a:ext cx="5256213" cy="5530850"/>
          </a:xfrm>
          <a:prstGeom prst="rect">
            <a:avLst/>
          </a:prstGeom>
          <a:noFill/>
          <a:ln w="9525">
            <a:solidFill>
              <a:schemeClr val="tx1"/>
            </a:solidFill>
            <a:miter lim="800000"/>
            <a:headEnd/>
            <a:tailEnd/>
          </a:ln>
        </p:spPr>
      </p:pic>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2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5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04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02754" name="Picture 2" descr="C:\Program Files\Amira-3.1.1\data\nucleosome files\AAA FINAL STRUCTURE\Animations\Picture Files\whole structure\LARGE-top_view-5.jpg"/>
          <p:cNvPicPr preferRelativeResize="0">
            <a:picLocks noChangeArrowheads="1"/>
          </p:cNvPicPr>
          <p:nvPr/>
        </p:nvPicPr>
        <p:blipFill>
          <a:blip r:embed="rId6" cstate="print"/>
          <a:srcRect/>
          <a:stretch>
            <a:fillRect/>
          </a:stretch>
        </p:blipFill>
        <p:spPr bwMode="auto">
          <a:xfrm>
            <a:off x="1946275" y="684213"/>
            <a:ext cx="5256213" cy="5530850"/>
          </a:xfrm>
          <a:prstGeom prst="rect">
            <a:avLst/>
          </a:prstGeom>
          <a:noFill/>
          <a:ln w="9525">
            <a:solidFill>
              <a:schemeClr val="tx1"/>
            </a:solidFill>
            <a:miter lim="800000"/>
            <a:headEnd/>
            <a:tailEnd/>
          </a:ln>
        </p:spPr>
      </p:pic>
      <p:pic>
        <p:nvPicPr>
          <p:cNvPr id="202755" name="Picture 3" descr="C:\Program Files\Amira-3.1.1\data\nucleosome files\AAA FINAL STRUCTURE\Animations\Picture Files\whole structure\LARGE-move-1.jpg"/>
          <p:cNvPicPr preferRelativeResize="0">
            <a:picLocks noChangeArrowheads="1"/>
          </p:cNvPicPr>
          <p:nvPr/>
        </p:nvPicPr>
        <p:blipFill>
          <a:blip r:embed="rId7" cstate="print"/>
          <a:srcRect/>
          <a:stretch>
            <a:fillRect/>
          </a:stretch>
        </p:blipFill>
        <p:spPr bwMode="auto">
          <a:xfrm>
            <a:off x="1946275" y="684213"/>
            <a:ext cx="5256213" cy="5530850"/>
          </a:xfrm>
          <a:prstGeom prst="rect">
            <a:avLst/>
          </a:prstGeom>
          <a:noFill/>
          <a:ln w="9525">
            <a:solidFill>
              <a:schemeClr val="tx1"/>
            </a:solidFill>
            <a:miter lim="800000"/>
            <a:headEnd/>
            <a:tailEnd/>
          </a:ln>
        </p:spPr>
      </p:pic>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5" name="Slide 12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6539552"/>
            <a:ext cx="304800" cy="304800"/>
          </a:xfrm>
          <a:prstGeom prst="rect">
            <a:avLst/>
          </a:prstGeom>
        </p:spPr>
      </p:pic>
    </p:spTree>
    <p:custDataLst>
      <p:tags r:id="rId1"/>
    </p:custData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049">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LARGE-mov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1947672" y="685800"/>
            <a:ext cx="5257800" cy="5567910"/>
          </a:xfrm>
          <a:prstGeom prst="rect">
            <a:avLst/>
          </a:prstGeom>
        </p:spPr>
      </p:pic>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4" name="Slide 123.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0" y="6539552"/>
            <a:ext cx="304800" cy="304800"/>
          </a:xfrm>
          <a:prstGeom prst="rect">
            <a:avLst/>
          </a:prstGeom>
        </p:spPr>
      </p:pic>
    </p:spTree>
    <p:custDataLst>
      <p:tags r:id="rId1"/>
    </p:custDataLst>
  </p:cSld>
  <p:clrMapOvr>
    <a:masterClrMapping/>
  </p:clrMapOvr>
  <p:transition advClick="0"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58" fill="hold"/>
                                        <p:tgtEl>
                                          <p:spTgt spid="4"/>
                                        </p:tgtEl>
                                      </p:cBhvr>
                                    </p:cmd>
                                  </p:childTnLst>
                                </p:cTn>
                              </p:par>
                              <p:par>
                                <p:cTn id="7" presetID="1" presetClass="mediacall" presetSubtype="0" fill="hold" nodeType="withEffect">
                                  <p:stCondLst>
                                    <p:cond delay="0"/>
                                  </p:stCondLst>
                                  <p:childTnLst>
                                    <p:cmd type="call" cmd="playFrom(0.0)">
                                      <p:cBhvr>
                                        <p:cTn id="8" dur="1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audio>
              <p:cMediaNode vol="71951">
                <p:cTn id="15"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04802" name="Picture 2" descr="C:\Program Files\Amira-3.1.1\data\nucleosome files\AAA FINAL STRUCTURE\Animations\Picture Files\fig-6_w_unit_cell.jpg"/>
          <p:cNvPicPr>
            <a:picLocks noChangeAspect="1" noChangeArrowheads="1"/>
          </p:cNvPicPr>
          <p:nvPr/>
        </p:nvPicPr>
        <p:blipFill>
          <a:blip r:embed="rId6" cstate="print"/>
          <a:srcRect/>
          <a:stretch>
            <a:fillRect/>
          </a:stretch>
        </p:blipFill>
        <p:spPr bwMode="auto">
          <a:xfrm>
            <a:off x="2741613" y="985838"/>
            <a:ext cx="3602037" cy="4913312"/>
          </a:xfrm>
          <a:prstGeom prst="rect">
            <a:avLst/>
          </a:prstGeom>
          <a:noFill/>
          <a:ln w="9525">
            <a:noFill/>
            <a:miter lim="800000"/>
            <a:headEnd/>
            <a:tailEnd/>
          </a:ln>
        </p:spPr>
      </p:pic>
      <p:sp>
        <p:nvSpPr>
          <p:cNvPr id="390147" name="Text Box 3"/>
          <p:cNvSpPr txBox="1">
            <a:spLocks noChangeArrowheads="1"/>
          </p:cNvSpPr>
          <p:nvPr/>
        </p:nvSpPr>
        <p:spPr bwMode="auto">
          <a:xfrm>
            <a:off x="2773363" y="2762250"/>
            <a:ext cx="1736725" cy="2438400"/>
          </a:xfrm>
          <a:prstGeom prst="rect">
            <a:avLst/>
          </a:prstGeom>
          <a:noFill/>
          <a:ln w="25400">
            <a:solidFill>
              <a:srgbClr val="FF00FF"/>
            </a:solidFill>
            <a:miter lim="800000"/>
            <a:headEnd/>
            <a:tailEnd/>
          </a:ln>
        </p:spPr>
        <p:txBody>
          <a:bodyPr/>
          <a:lstStyle/>
          <a:p>
            <a:pPr>
              <a:spcBef>
                <a:spcPct val="50000"/>
              </a:spcBef>
            </a:pPr>
            <a:endParaRPr lang="en-US" sz="2300" b="0" i="1"/>
          </a:p>
          <a:p>
            <a:pPr>
              <a:spcBef>
                <a:spcPct val="50000"/>
              </a:spcBef>
            </a:pPr>
            <a:endParaRPr lang="en-US" sz="2300" b="0" i="1"/>
          </a:p>
          <a:p>
            <a:pPr>
              <a:spcBef>
                <a:spcPct val="50000"/>
              </a:spcBef>
            </a:pPr>
            <a:endParaRPr lang="en-US" sz="2300" b="0" i="1"/>
          </a:p>
          <a:p>
            <a:pPr>
              <a:spcBef>
                <a:spcPct val="50000"/>
              </a:spcBef>
            </a:pPr>
            <a:endParaRPr lang="en-US" sz="2300" b="0" i="1"/>
          </a:p>
          <a:p>
            <a:pPr>
              <a:spcBef>
                <a:spcPct val="50000"/>
              </a:spcBef>
            </a:pPr>
            <a:endParaRPr lang="en-US" sz="2300" b="0" i="1"/>
          </a:p>
        </p:txBody>
      </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2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8" fill="hold" grpId="0" nodeType="afterEffect">
                                  <p:stCondLst>
                                    <p:cond delay="4000"/>
                                  </p:stCondLst>
                                  <p:childTnLst>
                                    <p:set>
                                      <p:cBhvr>
                                        <p:cTn id="9" dur="1" fill="hold">
                                          <p:stCondLst>
                                            <p:cond delay="0"/>
                                          </p:stCondLst>
                                        </p:cTn>
                                        <p:tgtEl>
                                          <p:spTgt spid="390147"/>
                                        </p:tgtEl>
                                        <p:attrNameLst>
                                          <p:attrName>style.visibility</p:attrName>
                                        </p:attrNameLst>
                                      </p:cBhvr>
                                      <p:to>
                                        <p:strVal val="visible"/>
                                      </p:to>
                                    </p:set>
                                    <p:anim calcmode="lin" valueType="num">
                                      <p:cBhvr additive="base">
                                        <p:cTn id="10" dur="500" fill="hold"/>
                                        <p:tgtEl>
                                          <p:spTgt spid="390147"/>
                                        </p:tgtEl>
                                        <p:attrNameLst>
                                          <p:attrName>ppt_x</p:attrName>
                                        </p:attrNameLst>
                                      </p:cBhvr>
                                      <p:tavLst>
                                        <p:tav tm="0">
                                          <p:val>
                                            <p:strVal val="0-#ppt_w/2"/>
                                          </p:val>
                                        </p:tav>
                                        <p:tav tm="100000">
                                          <p:val>
                                            <p:strVal val="#ppt_x"/>
                                          </p:val>
                                        </p:tav>
                                      </p:tavLst>
                                    </p:anim>
                                    <p:anim calcmode="lin" valueType="num">
                                      <p:cBhvr additive="base">
                                        <p:cTn id="11" dur="500" fill="hold"/>
                                        <p:tgtEl>
                                          <p:spTgt spid="3901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2927" numSld="999">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390147" grpId="0" animBg="1"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05826" name="Picture 3" descr="C:\Program Files\Amira-3.1.1\data\nucleosome files\AAA FINAL STRUCTURE\Animations\Picture Files\fig-6-no_labels.jpg"/>
          <p:cNvPicPr>
            <a:picLocks noChangeAspect="1" noChangeArrowheads="1"/>
          </p:cNvPicPr>
          <p:nvPr/>
        </p:nvPicPr>
        <p:blipFill>
          <a:blip r:embed="rId6" cstate="print"/>
          <a:srcRect/>
          <a:stretch>
            <a:fillRect/>
          </a:stretch>
        </p:blipFill>
        <p:spPr bwMode="auto">
          <a:xfrm>
            <a:off x="2741613" y="985838"/>
            <a:ext cx="3602037" cy="4913312"/>
          </a:xfrm>
          <a:prstGeom prst="rect">
            <a:avLst/>
          </a:prstGeom>
          <a:noFill/>
          <a:ln w="9525">
            <a:noFill/>
            <a:miter lim="800000"/>
            <a:headEnd/>
            <a:tailEnd/>
          </a:ln>
        </p:spPr>
      </p:pic>
      <p:grpSp>
        <p:nvGrpSpPr>
          <p:cNvPr id="2" name="Group 5"/>
          <p:cNvGrpSpPr>
            <a:grpSpLocks/>
          </p:cNvGrpSpPr>
          <p:nvPr/>
        </p:nvGrpSpPr>
        <p:grpSpPr bwMode="auto">
          <a:xfrm>
            <a:off x="4343400" y="2009775"/>
            <a:ext cx="376238" cy="2776538"/>
            <a:chOff x="2736" y="1266"/>
            <a:chExt cx="237" cy="1749"/>
          </a:xfrm>
        </p:grpSpPr>
        <p:sp>
          <p:nvSpPr>
            <p:cNvPr id="205830" name="Rectangle 6"/>
            <p:cNvSpPr>
              <a:spLocks noChangeArrowheads="1"/>
            </p:cNvSpPr>
            <p:nvPr/>
          </p:nvSpPr>
          <p:spPr bwMode="auto">
            <a:xfrm>
              <a:off x="2754" y="1266"/>
              <a:ext cx="219" cy="219"/>
            </a:xfrm>
            <a:prstGeom prst="rect">
              <a:avLst/>
            </a:prstGeom>
            <a:noFill/>
            <a:ln w="25400">
              <a:solidFill>
                <a:srgbClr val="FF00FF"/>
              </a:solidFill>
              <a:miter lim="800000"/>
              <a:headEnd/>
              <a:tailEnd/>
            </a:ln>
          </p:spPr>
          <p:txBody>
            <a:bodyPr wrap="none" anchor="ctr"/>
            <a:lstStyle/>
            <a:p>
              <a:endParaRPr lang="en-US"/>
            </a:p>
          </p:txBody>
        </p:sp>
        <p:sp>
          <p:nvSpPr>
            <p:cNvPr id="205831" name="Rectangle 7"/>
            <p:cNvSpPr>
              <a:spLocks noChangeArrowheads="1"/>
            </p:cNvSpPr>
            <p:nvPr/>
          </p:nvSpPr>
          <p:spPr bwMode="auto">
            <a:xfrm>
              <a:off x="2736" y="2037"/>
              <a:ext cx="219" cy="219"/>
            </a:xfrm>
            <a:prstGeom prst="rect">
              <a:avLst/>
            </a:prstGeom>
            <a:noFill/>
            <a:ln w="25400">
              <a:solidFill>
                <a:srgbClr val="FF00FF"/>
              </a:solidFill>
              <a:miter lim="800000"/>
              <a:headEnd/>
              <a:tailEnd/>
            </a:ln>
          </p:spPr>
          <p:txBody>
            <a:bodyPr wrap="none" anchor="ctr"/>
            <a:lstStyle/>
            <a:p>
              <a:endParaRPr lang="en-US"/>
            </a:p>
          </p:txBody>
        </p:sp>
        <p:sp>
          <p:nvSpPr>
            <p:cNvPr id="205832" name="Rectangle 8"/>
            <p:cNvSpPr>
              <a:spLocks noChangeArrowheads="1"/>
            </p:cNvSpPr>
            <p:nvPr/>
          </p:nvSpPr>
          <p:spPr bwMode="auto">
            <a:xfrm>
              <a:off x="2754" y="2796"/>
              <a:ext cx="219" cy="219"/>
            </a:xfrm>
            <a:prstGeom prst="rect">
              <a:avLst/>
            </a:prstGeom>
            <a:noFill/>
            <a:ln w="25400">
              <a:solidFill>
                <a:srgbClr val="FF00FF"/>
              </a:solidFill>
              <a:miter lim="800000"/>
              <a:headEnd/>
              <a:tailEnd/>
            </a:ln>
          </p:spPr>
          <p:txBody>
            <a:bodyPr wrap="none" anchor="ctr"/>
            <a:lstStyle/>
            <a:p>
              <a:endParaRPr lang="en-US"/>
            </a:p>
          </p:txBody>
        </p:sp>
      </p:grpSp>
      <p:sp>
        <p:nvSpPr>
          <p:cNvPr id="9" name="TextBox 8"/>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8" name="Slide 12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3864"/>
            <a:ext cx="304800" cy="304800"/>
          </a:xfrm>
          <a:prstGeom prst="rect">
            <a:avLst/>
          </a:prstGeom>
        </p:spPr>
      </p:pic>
    </p:spTree>
    <p:custDataLst>
      <p:tags r:id="rId1"/>
    </p:custData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9512" numSld="999">
                <p:cTn id="11"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06850" name="Picture 3" descr="C:\Program Files\Amira-3.1.1\data\nucleosome files\AAA FINAL STRUCTURE\Animations\Picture Files\fig-6-close_up.jpg"/>
          <p:cNvPicPr>
            <a:picLocks noChangeAspect="1" noChangeArrowheads="1"/>
          </p:cNvPicPr>
          <p:nvPr/>
        </p:nvPicPr>
        <p:blipFill>
          <a:blip r:embed="rId6" cstate="print"/>
          <a:srcRect/>
          <a:stretch>
            <a:fillRect/>
          </a:stretch>
        </p:blipFill>
        <p:spPr bwMode="auto">
          <a:xfrm>
            <a:off x="762000" y="974725"/>
            <a:ext cx="7696200" cy="5197475"/>
          </a:xfrm>
          <a:prstGeom prst="rect">
            <a:avLst/>
          </a:prstGeom>
          <a:noFill/>
          <a:ln w="9525">
            <a:noFill/>
            <a:miter lim="800000"/>
            <a:headEnd/>
            <a:tailEnd/>
          </a:ln>
        </p:spPr>
      </p:pic>
      <p:grpSp>
        <p:nvGrpSpPr>
          <p:cNvPr id="2" name="Group 19"/>
          <p:cNvGrpSpPr>
            <a:grpSpLocks/>
          </p:cNvGrpSpPr>
          <p:nvPr/>
        </p:nvGrpSpPr>
        <p:grpSpPr bwMode="auto">
          <a:xfrm>
            <a:off x="3851275" y="2649539"/>
            <a:ext cx="1577975" cy="1693863"/>
            <a:chOff x="2426" y="1669"/>
            <a:chExt cx="994" cy="1067"/>
          </a:xfrm>
        </p:grpSpPr>
        <p:sp>
          <p:nvSpPr>
            <p:cNvPr id="206857" name="Text Box 7"/>
            <p:cNvSpPr txBox="1">
              <a:spLocks noChangeArrowheads="1"/>
            </p:cNvSpPr>
            <p:nvPr/>
          </p:nvSpPr>
          <p:spPr bwMode="auto">
            <a:xfrm>
              <a:off x="2796" y="1669"/>
              <a:ext cx="624" cy="442"/>
            </a:xfrm>
            <a:prstGeom prst="rect">
              <a:avLst/>
            </a:prstGeom>
            <a:noFill/>
            <a:ln w="9525">
              <a:noFill/>
              <a:miter lim="800000"/>
              <a:headEnd/>
              <a:tailEnd/>
            </a:ln>
          </p:spPr>
          <p:txBody>
            <a:bodyPr>
              <a:spAutoFit/>
            </a:bodyPr>
            <a:lstStyle/>
            <a:p>
              <a:pPr algn="ctr">
                <a:spcBef>
                  <a:spcPct val="50000"/>
                </a:spcBef>
              </a:pPr>
              <a:r>
                <a:rPr lang="en-US" sz="4000" dirty="0">
                  <a:solidFill>
                    <a:srgbClr val="FF00FF"/>
                  </a:solidFill>
                </a:rPr>
                <a:t>–</a:t>
              </a:r>
            </a:p>
          </p:txBody>
        </p:sp>
        <p:sp>
          <p:nvSpPr>
            <p:cNvPr id="206858" name="Text Box 14"/>
            <p:cNvSpPr txBox="1">
              <a:spLocks noChangeArrowheads="1"/>
            </p:cNvSpPr>
            <p:nvPr/>
          </p:nvSpPr>
          <p:spPr bwMode="auto">
            <a:xfrm>
              <a:off x="2426" y="2294"/>
              <a:ext cx="624" cy="442"/>
            </a:xfrm>
            <a:prstGeom prst="rect">
              <a:avLst/>
            </a:prstGeom>
            <a:noFill/>
            <a:ln w="9525">
              <a:noFill/>
              <a:miter lim="800000"/>
              <a:headEnd/>
              <a:tailEnd/>
            </a:ln>
          </p:spPr>
          <p:txBody>
            <a:bodyPr>
              <a:spAutoFit/>
            </a:bodyPr>
            <a:lstStyle/>
            <a:p>
              <a:pPr algn="ctr">
                <a:spcBef>
                  <a:spcPct val="50000"/>
                </a:spcBef>
              </a:pPr>
              <a:r>
                <a:rPr lang="en-US" sz="4000" dirty="0">
                  <a:solidFill>
                    <a:srgbClr val="FF00FF"/>
                  </a:solidFill>
                </a:rPr>
                <a:t>–</a:t>
              </a:r>
            </a:p>
          </p:txBody>
        </p:sp>
      </p:grpSp>
      <p:grpSp>
        <p:nvGrpSpPr>
          <p:cNvPr id="3" name="Group 18"/>
          <p:cNvGrpSpPr>
            <a:grpSpLocks/>
          </p:cNvGrpSpPr>
          <p:nvPr/>
        </p:nvGrpSpPr>
        <p:grpSpPr bwMode="auto">
          <a:xfrm>
            <a:off x="3581404" y="2871790"/>
            <a:ext cx="2084389" cy="1258888"/>
            <a:chOff x="2256" y="1809"/>
            <a:chExt cx="1313" cy="793"/>
          </a:xfrm>
        </p:grpSpPr>
        <p:sp>
          <p:nvSpPr>
            <p:cNvPr id="206855" name="Text Box 15"/>
            <p:cNvSpPr txBox="1">
              <a:spLocks noChangeArrowheads="1"/>
            </p:cNvSpPr>
            <p:nvPr/>
          </p:nvSpPr>
          <p:spPr bwMode="auto">
            <a:xfrm>
              <a:off x="2256" y="1809"/>
              <a:ext cx="624" cy="442"/>
            </a:xfrm>
            <a:prstGeom prst="rect">
              <a:avLst/>
            </a:prstGeom>
            <a:noFill/>
            <a:ln w="9525">
              <a:noFill/>
              <a:miter lim="800000"/>
              <a:headEnd/>
              <a:tailEnd/>
            </a:ln>
          </p:spPr>
          <p:txBody>
            <a:bodyPr>
              <a:spAutoFit/>
            </a:bodyPr>
            <a:lstStyle/>
            <a:p>
              <a:pPr algn="ctr">
                <a:spcBef>
                  <a:spcPct val="50000"/>
                </a:spcBef>
              </a:pPr>
              <a:r>
                <a:rPr lang="en-US" sz="4000" dirty="0">
                  <a:solidFill>
                    <a:srgbClr val="FF00FF"/>
                  </a:solidFill>
                </a:rPr>
                <a:t>+</a:t>
              </a:r>
            </a:p>
          </p:txBody>
        </p:sp>
        <p:sp>
          <p:nvSpPr>
            <p:cNvPr id="206856" name="Text Box 16"/>
            <p:cNvSpPr txBox="1">
              <a:spLocks noChangeArrowheads="1"/>
            </p:cNvSpPr>
            <p:nvPr/>
          </p:nvSpPr>
          <p:spPr bwMode="auto">
            <a:xfrm>
              <a:off x="2945" y="2160"/>
              <a:ext cx="624" cy="442"/>
            </a:xfrm>
            <a:prstGeom prst="rect">
              <a:avLst/>
            </a:prstGeom>
            <a:noFill/>
            <a:ln w="9525">
              <a:noFill/>
              <a:miter lim="800000"/>
              <a:headEnd/>
              <a:tailEnd/>
            </a:ln>
          </p:spPr>
          <p:txBody>
            <a:bodyPr>
              <a:spAutoFit/>
            </a:bodyPr>
            <a:lstStyle/>
            <a:p>
              <a:pPr algn="ctr">
                <a:spcBef>
                  <a:spcPct val="50000"/>
                </a:spcBef>
              </a:pPr>
              <a:r>
                <a:rPr lang="en-US" sz="4000" dirty="0">
                  <a:solidFill>
                    <a:srgbClr val="FF00FF"/>
                  </a:solidFill>
                </a:rPr>
                <a:t>+</a:t>
              </a:r>
            </a:p>
          </p:txBody>
        </p:sp>
      </p:grpSp>
      <p:sp>
        <p:nvSpPr>
          <p:cNvPr id="11" name="TextBox 10"/>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12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53200"/>
            <a:ext cx="304800" cy="304800"/>
          </a:xfrm>
          <a:prstGeom prst="rect">
            <a:avLst/>
          </a:prstGeom>
        </p:spPr>
      </p:pic>
    </p:spTree>
    <p:custDataLst>
      <p:tags r:id="rId1"/>
    </p:custDataLst>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8" fill="hold" nodeType="afterEffect">
                                  <p:stCondLst>
                                    <p:cond delay="6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6500"/>
                            </p:stCondLst>
                            <p:childTnLst>
                              <p:par>
                                <p:cTn id="13" presetID="2" presetClass="entr" presetSubtype="8"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1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07874" name="Picture 2" descr="C:\Program Files\Amira-3.1.1\data\nucleosome files\AAA FINAL STRUCTURE\Animations\Picture Files\fig-6-close_up.jpg"/>
          <p:cNvPicPr>
            <a:picLocks noChangeAspect="1" noChangeArrowheads="1"/>
          </p:cNvPicPr>
          <p:nvPr/>
        </p:nvPicPr>
        <p:blipFill>
          <a:blip r:embed="rId6" cstate="print"/>
          <a:srcRect/>
          <a:stretch>
            <a:fillRect/>
          </a:stretch>
        </p:blipFill>
        <p:spPr bwMode="auto">
          <a:xfrm>
            <a:off x="762000" y="974725"/>
            <a:ext cx="7696200" cy="5197475"/>
          </a:xfrm>
          <a:prstGeom prst="rect">
            <a:avLst/>
          </a:prstGeom>
          <a:noFill/>
          <a:ln w="9525">
            <a:noFill/>
            <a:miter lim="800000"/>
            <a:headEnd/>
            <a:tailEnd/>
          </a:ln>
        </p:spPr>
      </p:pic>
      <p:sp>
        <p:nvSpPr>
          <p:cNvPr id="207875" name="Text Box 3"/>
          <p:cNvSpPr txBox="1">
            <a:spLocks noChangeArrowheads="1"/>
          </p:cNvSpPr>
          <p:nvPr/>
        </p:nvSpPr>
        <p:spPr bwMode="auto">
          <a:xfrm>
            <a:off x="4031538" y="3037407"/>
            <a:ext cx="533400" cy="457200"/>
          </a:xfrm>
          <a:prstGeom prst="rect">
            <a:avLst/>
          </a:prstGeom>
          <a:noFill/>
          <a:ln w="9525">
            <a:noFill/>
            <a:miter lim="800000"/>
            <a:headEnd/>
            <a:tailEnd/>
          </a:ln>
        </p:spPr>
        <p:txBody>
          <a:bodyPr>
            <a:spAutoFit/>
          </a:bodyPr>
          <a:lstStyle/>
          <a:p>
            <a:pPr algn="ctr">
              <a:spcBef>
                <a:spcPct val="50000"/>
              </a:spcBef>
            </a:pPr>
            <a:r>
              <a:rPr lang="en-US" dirty="0">
                <a:solidFill>
                  <a:srgbClr val="FF00FF"/>
                </a:solidFill>
              </a:rPr>
              <a:t>+</a:t>
            </a:r>
          </a:p>
        </p:txBody>
      </p:sp>
      <p:sp>
        <p:nvSpPr>
          <p:cNvPr id="207876" name="Text Box 4"/>
          <p:cNvSpPr txBox="1">
            <a:spLocks noChangeArrowheads="1"/>
          </p:cNvSpPr>
          <p:nvPr/>
        </p:nvSpPr>
        <p:spPr bwMode="auto">
          <a:xfrm>
            <a:off x="4637607" y="3650538"/>
            <a:ext cx="533400" cy="457200"/>
          </a:xfrm>
          <a:prstGeom prst="rect">
            <a:avLst/>
          </a:prstGeom>
          <a:noFill/>
          <a:ln w="9525">
            <a:noFill/>
            <a:miter lim="800000"/>
            <a:headEnd/>
            <a:tailEnd/>
          </a:ln>
        </p:spPr>
        <p:txBody>
          <a:bodyPr>
            <a:spAutoFit/>
          </a:bodyPr>
          <a:lstStyle/>
          <a:p>
            <a:pPr algn="ctr">
              <a:spcBef>
                <a:spcPct val="50000"/>
              </a:spcBef>
            </a:pPr>
            <a:r>
              <a:rPr lang="en-US" dirty="0">
                <a:solidFill>
                  <a:srgbClr val="FF00FF"/>
                </a:solidFill>
              </a:rPr>
              <a:t>+</a:t>
            </a:r>
          </a:p>
        </p:txBody>
      </p:sp>
      <p:sp>
        <p:nvSpPr>
          <p:cNvPr id="207877" name="Text Box 5"/>
          <p:cNvSpPr txBox="1">
            <a:spLocks noChangeArrowheads="1"/>
          </p:cNvSpPr>
          <p:nvPr/>
        </p:nvSpPr>
        <p:spPr bwMode="auto">
          <a:xfrm>
            <a:off x="4634076" y="3021234"/>
            <a:ext cx="533400" cy="457200"/>
          </a:xfrm>
          <a:prstGeom prst="rect">
            <a:avLst/>
          </a:prstGeom>
          <a:noFill/>
          <a:ln w="9525">
            <a:noFill/>
            <a:miter lim="800000"/>
            <a:headEnd/>
            <a:tailEnd/>
          </a:ln>
        </p:spPr>
        <p:txBody>
          <a:bodyPr>
            <a:spAutoFit/>
          </a:bodyPr>
          <a:lstStyle/>
          <a:p>
            <a:pPr algn="ctr">
              <a:spcBef>
                <a:spcPct val="50000"/>
              </a:spcBef>
            </a:pPr>
            <a:r>
              <a:rPr lang="en-US" dirty="0">
                <a:solidFill>
                  <a:srgbClr val="FF00FF"/>
                </a:solidFill>
              </a:rPr>
              <a:t>–</a:t>
            </a:r>
          </a:p>
        </p:txBody>
      </p:sp>
      <p:sp>
        <p:nvSpPr>
          <p:cNvPr id="207878" name="Text Box 6"/>
          <p:cNvSpPr txBox="1">
            <a:spLocks noChangeArrowheads="1"/>
          </p:cNvSpPr>
          <p:nvPr/>
        </p:nvSpPr>
        <p:spPr bwMode="auto">
          <a:xfrm>
            <a:off x="4038600" y="3647007"/>
            <a:ext cx="533400" cy="457200"/>
          </a:xfrm>
          <a:prstGeom prst="rect">
            <a:avLst/>
          </a:prstGeom>
          <a:noFill/>
          <a:ln w="9525">
            <a:noFill/>
            <a:miter lim="800000"/>
            <a:headEnd/>
            <a:tailEnd/>
          </a:ln>
        </p:spPr>
        <p:txBody>
          <a:bodyPr>
            <a:spAutoFit/>
          </a:bodyPr>
          <a:lstStyle/>
          <a:p>
            <a:pPr algn="ctr">
              <a:spcBef>
                <a:spcPct val="50000"/>
              </a:spcBef>
            </a:pPr>
            <a:r>
              <a:rPr lang="en-US" dirty="0">
                <a:solidFill>
                  <a:srgbClr val="FF00FF"/>
                </a:solidFill>
              </a:rPr>
              <a:t>–</a:t>
            </a:r>
          </a:p>
        </p:txBody>
      </p:sp>
      <p:sp>
        <p:nvSpPr>
          <p:cNvPr id="394248" name="Line 8"/>
          <p:cNvSpPr>
            <a:spLocks noChangeShapeType="1"/>
          </p:cNvSpPr>
          <p:nvPr/>
        </p:nvSpPr>
        <p:spPr bwMode="auto">
          <a:xfrm>
            <a:off x="4295775" y="3378037"/>
            <a:ext cx="0" cy="381000"/>
          </a:xfrm>
          <a:prstGeom prst="line">
            <a:avLst/>
          </a:prstGeom>
          <a:noFill/>
          <a:ln w="9525">
            <a:solidFill>
              <a:srgbClr val="0000FF"/>
            </a:solidFill>
            <a:round/>
            <a:headEnd type="triangle" w="med" len="med"/>
            <a:tailEnd type="triangle" w="med" len="med"/>
          </a:ln>
        </p:spPr>
        <p:txBody>
          <a:bodyPr/>
          <a:lstStyle/>
          <a:p>
            <a:endParaRPr lang="en-US"/>
          </a:p>
        </p:txBody>
      </p:sp>
      <p:sp>
        <p:nvSpPr>
          <p:cNvPr id="394249" name="Line 9"/>
          <p:cNvSpPr>
            <a:spLocks noChangeShapeType="1"/>
          </p:cNvSpPr>
          <p:nvPr/>
        </p:nvSpPr>
        <p:spPr bwMode="auto">
          <a:xfrm>
            <a:off x="4891088" y="3363749"/>
            <a:ext cx="0" cy="381000"/>
          </a:xfrm>
          <a:prstGeom prst="line">
            <a:avLst/>
          </a:prstGeom>
          <a:noFill/>
          <a:ln w="9525">
            <a:solidFill>
              <a:srgbClr val="0000FF"/>
            </a:solidFill>
            <a:round/>
            <a:headEnd type="triangle" w="med" len="med"/>
            <a:tailEnd type="triangle" w="med" len="med"/>
          </a:ln>
        </p:spPr>
        <p:txBody>
          <a:bodyPr/>
          <a:lstStyle/>
          <a:p>
            <a:endParaRPr lang="en-US"/>
          </a:p>
        </p:txBody>
      </p:sp>
      <p:sp>
        <p:nvSpPr>
          <p:cNvPr id="394254" name="Line 14"/>
          <p:cNvSpPr>
            <a:spLocks noChangeShapeType="1"/>
          </p:cNvSpPr>
          <p:nvPr/>
        </p:nvSpPr>
        <p:spPr bwMode="auto">
          <a:xfrm rot="5400000">
            <a:off x="4599507" y="3041679"/>
            <a:ext cx="0" cy="381000"/>
          </a:xfrm>
          <a:prstGeom prst="line">
            <a:avLst/>
          </a:prstGeom>
          <a:noFill/>
          <a:ln w="9525">
            <a:solidFill>
              <a:srgbClr val="0000FF"/>
            </a:solidFill>
            <a:round/>
            <a:headEnd type="triangle" w="med" len="med"/>
            <a:tailEnd type="triangle" w="med" len="med"/>
          </a:ln>
        </p:spPr>
        <p:txBody>
          <a:bodyPr/>
          <a:lstStyle/>
          <a:p>
            <a:endParaRPr lang="en-US"/>
          </a:p>
        </p:txBody>
      </p:sp>
      <p:sp>
        <p:nvSpPr>
          <p:cNvPr id="394255" name="Line 15"/>
          <p:cNvSpPr>
            <a:spLocks noChangeShapeType="1"/>
          </p:cNvSpPr>
          <p:nvPr/>
        </p:nvSpPr>
        <p:spPr bwMode="auto">
          <a:xfrm rot="5400000">
            <a:off x="4613795" y="3651279"/>
            <a:ext cx="0" cy="381000"/>
          </a:xfrm>
          <a:prstGeom prst="line">
            <a:avLst/>
          </a:prstGeom>
          <a:noFill/>
          <a:ln w="9525">
            <a:solidFill>
              <a:srgbClr val="0000FF"/>
            </a:solidFill>
            <a:round/>
            <a:headEnd type="triangle" w="med" len="med"/>
            <a:tailEnd type="triangle" w="med" len="med"/>
          </a:ln>
        </p:spPr>
        <p:txBody>
          <a:bodyPr/>
          <a:lstStyle/>
          <a:p>
            <a:endParaRPr lang="en-US"/>
          </a:p>
        </p:txBody>
      </p:sp>
      <p:sp>
        <p:nvSpPr>
          <p:cNvPr id="13" name="TextBox 1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2" name="Slide 12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47512"/>
            <a:ext cx="304800" cy="304800"/>
          </a:xfrm>
          <a:prstGeom prst="rect">
            <a:avLst/>
          </a:prstGeom>
        </p:spPr>
      </p:pic>
    </p:spTree>
    <p:custDataLst>
      <p:tags r:id="rId1"/>
    </p:custDataLst>
  </p:cSld>
  <p:clrMapOvr>
    <a:masterClrMapping/>
  </p:clrMapOvr>
  <p:transition advClick="0" advTm="9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8" fill="hold" grpId="0" nodeType="withEffect">
                                  <p:stCondLst>
                                    <p:cond delay="6000"/>
                                  </p:stCondLst>
                                  <p:childTnLst>
                                    <p:set>
                                      <p:cBhvr>
                                        <p:cTn id="8" dur="1" fill="hold">
                                          <p:stCondLst>
                                            <p:cond delay="0"/>
                                          </p:stCondLst>
                                        </p:cTn>
                                        <p:tgtEl>
                                          <p:spTgt spid="394248"/>
                                        </p:tgtEl>
                                        <p:attrNameLst>
                                          <p:attrName>style.visibility</p:attrName>
                                        </p:attrNameLst>
                                      </p:cBhvr>
                                      <p:to>
                                        <p:strVal val="visible"/>
                                      </p:to>
                                    </p:set>
                                    <p:anim calcmode="lin" valueType="num">
                                      <p:cBhvr additive="base">
                                        <p:cTn id="9" dur="500" fill="hold"/>
                                        <p:tgtEl>
                                          <p:spTgt spid="394248"/>
                                        </p:tgtEl>
                                        <p:attrNameLst>
                                          <p:attrName>ppt_x</p:attrName>
                                        </p:attrNameLst>
                                      </p:cBhvr>
                                      <p:tavLst>
                                        <p:tav tm="0">
                                          <p:val>
                                            <p:strVal val="0-#ppt_w/2"/>
                                          </p:val>
                                        </p:tav>
                                        <p:tav tm="100000">
                                          <p:val>
                                            <p:strVal val="#ppt_x"/>
                                          </p:val>
                                        </p:tav>
                                      </p:tavLst>
                                    </p:anim>
                                    <p:anim calcmode="lin" valueType="num">
                                      <p:cBhvr additive="base">
                                        <p:cTn id="10" dur="500" fill="hold"/>
                                        <p:tgtEl>
                                          <p:spTgt spid="394248"/>
                                        </p:tgtEl>
                                        <p:attrNameLst>
                                          <p:attrName>ppt_y</p:attrName>
                                        </p:attrNameLst>
                                      </p:cBhvr>
                                      <p:tavLst>
                                        <p:tav tm="0">
                                          <p:val>
                                            <p:strVal val="#ppt_y"/>
                                          </p:val>
                                        </p:tav>
                                        <p:tav tm="100000">
                                          <p:val>
                                            <p:strVal val="#ppt_y"/>
                                          </p:val>
                                        </p:tav>
                                      </p:tavLst>
                                    </p:anim>
                                  </p:childTnLst>
                                </p:cTn>
                              </p:par>
                            </p:childTnLst>
                          </p:cTn>
                        </p:par>
                        <p:par>
                          <p:cTn id="11" fill="hold">
                            <p:stCondLst>
                              <p:cond delay="6500"/>
                            </p:stCondLst>
                            <p:childTnLst>
                              <p:par>
                                <p:cTn id="12" presetID="2" presetClass="entr" presetSubtype="8" fill="hold" grpId="0" nodeType="afterEffect">
                                  <p:stCondLst>
                                    <p:cond delay="0"/>
                                  </p:stCondLst>
                                  <p:childTnLst>
                                    <p:set>
                                      <p:cBhvr>
                                        <p:cTn id="13" dur="1" fill="hold">
                                          <p:stCondLst>
                                            <p:cond delay="0"/>
                                          </p:stCondLst>
                                        </p:cTn>
                                        <p:tgtEl>
                                          <p:spTgt spid="394254"/>
                                        </p:tgtEl>
                                        <p:attrNameLst>
                                          <p:attrName>style.visibility</p:attrName>
                                        </p:attrNameLst>
                                      </p:cBhvr>
                                      <p:to>
                                        <p:strVal val="visible"/>
                                      </p:to>
                                    </p:set>
                                    <p:anim calcmode="lin" valueType="num">
                                      <p:cBhvr additive="base">
                                        <p:cTn id="14" dur="500" fill="hold"/>
                                        <p:tgtEl>
                                          <p:spTgt spid="394254"/>
                                        </p:tgtEl>
                                        <p:attrNameLst>
                                          <p:attrName>ppt_x</p:attrName>
                                        </p:attrNameLst>
                                      </p:cBhvr>
                                      <p:tavLst>
                                        <p:tav tm="0">
                                          <p:val>
                                            <p:strVal val="0-#ppt_w/2"/>
                                          </p:val>
                                        </p:tav>
                                        <p:tav tm="100000">
                                          <p:val>
                                            <p:strVal val="#ppt_x"/>
                                          </p:val>
                                        </p:tav>
                                      </p:tavLst>
                                    </p:anim>
                                    <p:anim calcmode="lin" valueType="num">
                                      <p:cBhvr additive="base">
                                        <p:cTn id="15" dur="500" fill="hold"/>
                                        <p:tgtEl>
                                          <p:spTgt spid="394254"/>
                                        </p:tgtEl>
                                        <p:attrNameLst>
                                          <p:attrName>ppt_y</p:attrName>
                                        </p:attrNameLst>
                                      </p:cBhvr>
                                      <p:tavLst>
                                        <p:tav tm="0">
                                          <p:val>
                                            <p:strVal val="#ppt_y"/>
                                          </p:val>
                                        </p:tav>
                                        <p:tav tm="100000">
                                          <p:val>
                                            <p:strVal val="#ppt_y"/>
                                          </p:val>
                                        </p:tav>
                                      </p:tavLst>
                                    </p:anim>
                                  </p:childTnLst>
                                </p:cTn>
                              </p:par>
                            </p:childTnLst>
                          </p:cTn>
                        </p:par>
                        <p:par>
                          <p:cTn id="16" fill="hold">
                            <p:stCondLst>
                              <p:cond delay="7000"/>
                            </p:stCondLst>
                            <p:childTnLst>
                              <p:par>
                                <p:cTn id="17" presetID="2" presetClass="entr" presetSubtype="8" fill="hold" grpId="0" nodeType="afterEffect">
                                  <p:stCondLst>
                                    <p:cond delay="0"/>
                                  </p:stCondLst>
                                  <p:childTnLst>
                                    <p:set>
                                      <p:cBhvr>
                                        <p:cTn id="18" dur="1" fill="hold">
                                          <p:stCondLst>
                                            <p:cond delay="0"/>
                                          </p:stCondLst>
                                        </p:cTn>
                                        <p:tgtEl>
                                          <p:spTgt spid="394249"/>
                                        </p:tgtEl>
                                        <p:attrNameLst>
                                          <p:attrName>style.visibility</p:attrName>
                                        </p:attrNameLst>
                                      </p:cBhvr>
                                      <p:to>
                                        <p:strVal val="visible"/>
                                      </p:to>
                                    </p:set>
                                    <p:anim calcmode="lin" valueType="num">
                                      <p:cBhvr additive="base">
                                        <p:cTn id="19" dur="500" fill="hold"/>
                                        <p:tgtEl>
                                          <p:spTgt spid="394249"/>
                                        </p:tgtEl>
                                        <p:attrNameLst>
                                          <p:attrName>ppt_x</p:attrName>
                                        </p:attrNameLst>
                                      </p:cBhvr>
                                      <p:tavLst>
                                        <p:tav tm="0">
                                          <p:val>
                                            <p:strVal val="0-#ppt_w/2"/>
                                          </p:val>
                                        </p:tav>
                                        <p:tav tm="100000">
                                          <p:val>
                                            <p:strVal val="#ppt_x"/>
                                          </p:val>
                                        </p:tav>
                                      </p:tavLst>
                                    </p:anim>
                                    <p:anim calcmode="lin" valueType="num">
                                      <p:cBhvr additive="base">
                                        <p:cTn id="20" dur="500" fill="hold"/>
                                        <p:tgtEl>
                                          <p:spTgt spid="394249"/>
                                        </p:tgtEl>
                                        <p:attrNameLst>
                                          <p:attrName>ppt_y</p:attrName>
                                        </p:attrNameLst>
                                      </p:cBhvr>
                                      <p:tavLst>
                                        <p:tav tm="0">
                                          <p:val>
                                            <p:strVal val="#ppt_y"/>
                                          </p:val>
                                        </p:tav>
                                        <p:tav tm="100000">
                                          <p:val>
                                            <p:strVal val="#ppt_y"/>
                                          </p:val>
                                        </p:tav>
                                      </p:tavLst>
                                    </p:anim>
                                  </p:childTnLst>
                                </p:cTn>
                              </p:par>
                            </p:childTnLst>
                          </p:cTn>
                        </p:par>
                        <p:par>
                          <p:cTn id="21" fill="hold">
                            <p:stCondLst>
                              <p:cond delay="7500"/>
                            </p:stCondLst>
                            <p:childTnLst>
                              <p:par>
                                <p:cTn id="22" presetID="2" presetClass="entr" presetSubtype="8" fill="hold" grpId="0" nodeType="afterEffect">
                                  <p:stCondLst>
                                    <p:cond delay="0"/>
                                  </p:stCondLst>
                                  <p:childTnLst>
                                    <p:set>
                                      <p:cBhvr>
                                        <p:cTn id="23" dur="1" fill="hold">
                                          <p:stCondLst>
                                            <p:cond delay="0"/>
                                          </p:stCondLst>
                                        </p:cTn>
                                        <p:tgtEl>
                                          <p:spTgt spid="394255"/>
                                        </p:tgtEl>
                                        <p:attrNameLst>
                                          <p:attrName>style.visibility</p:attrName>
                                        </p:attrNameLst>
                                      </p:cBhvr>
                                      <p:to>
                                        <p:strVal val="visible"/>
                                      </p:to>
                                    </p:set>
                                    <p:anim calcmode="lin" valueType="num">
                                      <p:cBhvr additive="base">
                                        <p:cTn id="24" dur="500" fill="hold"/>
                                        <p:tgtEl>
                                          <p:spTgt spid="394255"/>
                                        </p:tgtEl>
                                        <p:attrNameLst>
                                          <p:attrName>ppt_x</p:attrName>
                                        </p:attrNameLst>
                                      </p:cBhvr>
                                      <p:tavLst>
                                        <p:tav tm="0">
                                          <p:val>
                                            <p:strVal val="0-#ppt_w/2"/>
                                          </p:val>
                                        </p:tav>
                                        <p:tav tm="100000">
                                          <p:val>
                                            <p:strVal val="#ppt_x"/>
                                          </p:val>
                                        </p:tav>
                                      </p:tavLst>
                                    </p:anim>
                                    <p:anim calcmode="lin" valueType="num">
                                      <p:cBhvr additive="base">
                                        <p:cTn id="25" dur="500" fill="hold"/>
                                        <p:tgtEl>
                                          <p:spTgt spid="3942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26"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394248" grpId="0" animBg="1"/>
      <p:bldP spid="394249" grpId="0" animBg="1"/>
      <p:bldP spid="394254" grpId="0" animBg="1"/>
      <p:bldP spid="39425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027" name="Picture 2" descr="C:\Program Files\Amira-3.1.1\data\nucleosome files\AAA FINAL STRUCTURE\Animations\Picture Files\fig-6-close_up.jpg"/>
          <p:cNvPicPr>
            <a:picLocks noChangeAspect="1" noChangeArrowheads="1"/>
          </p:cNvPicPr>
          <p:nvPr/>
        </p:nvPicPr>
        <p:blipFill>
          <a:blip r:embed="rId7" cstate="print"/>
          <a:srcRect/>
          <a:stretch>
            <a:fillRect/>
          </a:stretch>
        </p:blipFill>
        <p:spPr bwMode="auto">
          <a:xfrm>
            <a:off x="762000" y="974725"/>
            <a:ext cx="7696200" cy="5197475"/>
          </a:xfrm>
          <a:prstGeom prst="rect">
            <a:avLst/>
          </a:prstGeom>
          <a:noFill/>
          <a:ln w="9525">
            <a:noFill/>
            <a:miter lim="800000"/>
            <a:headEnd/>
            <a:tailEnd/>
          </a:ln>
        </p:spPr>
      </p:pic>
      <p:sp>
        <p:nvSpPr>
          <p:cNvPr id="1028" name="Text Box 3"/>
          <p:cNvSpPr txBox="1">
            <a:spLocks noChangeArrowheads="1"/>
          </p:cNvSpPr>
          <p:nvPr/>
        </p:nvSpPr>
        <p:spPr bwMode="auto">
          <a:xfrm>
            <a:off x="4030324" y="3035586"/>
            <a:ext cx="533400" cy="457200"/>
          </a:xfrm>
          <a:prstGeom prst="rect">
            <a:avLst/>
          </a:prstGeom>
          <a:noFill/>
          <a:ln w="9525">
            <a:noFill/>
            <a:miter lim="800000"/>
            <a:headEnd/>
            <a:tailEnd/>
          </a:ln>
        </p:spPr>
        <p:txBody>
          <a:bodyPr>
            <a:spAutoFit/>
          </a:bodyPr>
          <a:lstStyle/>
          <a:p>
            <a:pPr algn="ctr">
              <a:spcBef>
                <a:spcPct val="50000"/>
              </a:spcBef>
            </a:pPr>
            <a:r>
              <a:rPr lang="en-US" dirty="0">
                <a:solidFill>
                  <a:srgbClr val="FF00FF"/>
                </a:solidFill>
              </a:rPr>
              <a:t>+</a:t>
            </a:r>
          </a:p>
        </p:txBody>
      </p:sp>
      <p:sp>
        <p:nvSpPr>
          <p:cNvPr id="1029" name="Text Box 4"/>
          <p:cNvSpPr txBox="1">
            <a:spLocks noChangeArrowheads="1"/>
          </p:cNvSpPr>
          <p:nvPr/>
        </p:nvSpPr>
        <p:spPr bwMode="auto">
          <a:xfrm>
            <a:off x="4639924" y="3649324"/>
            <a:ext cx="533400" cy="457200"/>
          </a:xfrm>
          <a:prstGeom prst="rect">
            <a:avLst/>
          </a:prstGeom>
          <a:noFill/>
          <a:ln w="9525">
            <a:noFill/>
            <a:miter lim="800000"/>
            <a:headEnd/>
            <a:tailEnd/>
          </a:ln>
        </p:spPr>
        <p:txBody>
          <a:bodyPr>
            <a:spAutoFit/>
          </a:bodyPr>
          <a:lstStyle/>
          <a:p>
            <a:pPr algn="ctr">
              <a:spcBef>
                <a:spcPct val="50000"/>
              </a:spcBef>
            </a:pPr>
            <a:r>
              <a:rPr lang="en-US">
                <a:solidFill>
                  <a:srgbClr val="FF00FF"/>
                </a:solidFill>
              </a:rPr>
              <a:t>+</a:t>
            </a:r>
          </a:p>
        </p:txBody>
      </p:sp>
      <p:sp>
        <p:nvSpPr>
          <p:cNvPr id="1030" name="Text Box 5"/>
          <p:cNvSpPr txBox="1">
            <a:spLocks noChangeArrowheads="1"/>
          </p:cNvSpPr>
          <p:nvPr/>
        </p:nvSpPr>
        <p:spPr bwMode="auto">
          <a:xfrm>
            <a:off x="4635786" y="3023563"/>
            <a:ext cx="533400" cy="457200"/>
          </a:xfrm>
          <a:prstGeom prst="rect">
            <a:avLst/>
          </a:prstGeom>
          <a:noFill/>
          <a:ln w="9525">
            <a:noFill/>
            <a:miter lim="800000"/>
            <a:headEnd/>
            <a:tailEnd/>
          </a:ln>
        </p:spPr>
        <p:txBody>
          <a:bodyPr>
            <a:spAutoFit/>
          </a:bodyPr>
          <a:lstStyle/>
          <a:p>
            <a:pPr algn="ctr">
              <a:spcBef>
                <a:spcPct val="50000"/>
              </a:spcBef>
            </a:pPr>
            <a:r>
              <a:rPr lang="en-US" dirty="0">
                <a:solidFill>
                  <a:srgbClr val="FF00FF"/>
                </a:solidFill>
              </a:rPr>
              <a:t>–</a:t>
            </a:r>
          </a:p>
        </p:txBody>
      </p:sp>
      <p:sp>
        <p:nvSpPr>
          <p:cNvPr id="1031" name="Text Box 6"/>
          <p:cNvSpPr txBox="1">
            <a:spLocks noChangeArrowheads="1"/>
          </p:cNvSpPr>
          <p:nvPr/>
        </p:nvSpPr>
        <p:spPr bwMode="auto">
          <a:xfrm>
            <a:off x="4038600" y="3646826"/>
            <a:ext cx="533400" cy="457200"/>
          </a:xfrm>
          <a:prstGeom prst="rect">
            <a:avLst/>
          </a:prstGeom>
          <a:noFill/>
          <a:ln w="9525">
            <a:noFill/>
            <a:miter lim="800000"/>
            <a:headEnd/>
            <a:tailEnd/>
          </a:ln>
        </p:spPr>
        <p:txBody>
          <a:bodyPr>
            <a:spAutoFit/>
          </a:bodyPr>
          <a:lstStyle/>
          <a:p>
            <a:pPr algn="ctr">
              <a:spcBef>
                <a:spcPct val="50000"/>
              </a:spcBef>
            </a:pPr>
            <a:r>
              <a:rPr lang="en-US" dirty="0">
                <a:solidFill>
                  <a:srgbClr val="FF00FF"/>
                </a:solidFill>
              </a:rPr>
              <a:t>–</a:t>
            </a:r>
          </a:p>
        </p:txBody>
      </p:sp>
      <p:grpSp>
        <p:nvGrpSpPr>
          <p:cNvPr id="4" name="Group 10"/>
          <p:cNvGrpSpPr>
            <a:grpSpLocks/>
          </p:cNvGrpSpPr>
          <p:nvPr/>
        </p:nvGrpSpPr>
        <p:grpSpPr bwMode="auto">
          <a:xfrm>
            <a:off x="4343400" y="3274960"/>
            <a:ext cx="503238" cy="514350"/>
            <a:chOff x="2736" y="2055"/>
            <a:chExt cx="317" cy="324"/>
          </a:xfrm>
        </p:grpSpPr>
        <p:sp>
          <p:nvSpPr>
            <p:cNvPr id="1045" name="Line 11"/>
            <p:cNvSpPr>
              <a:spLocks noChangeShapeType="1"/>
            </p:cNvSpPr>
            <p:nvPr/>
          </p:nvSpPr>
          <p:spPr bwMode="auto">
            <a:xfrm flipH="1" flipV="1">
              <a:off x="2736" y="2055"/>
              <a:ext cx="317" cy="317"/>
            </a:xfrm>
            <a:prstGeom prst="line">
              <a:avLst/>
            </a:prstGeom>
            <a:noFill/>
            <a:ln w="12700">
              <a:solidFill>
                <a:srgbClr val="FF6600"/>
              </a:solidFill>
              <a:round/>
              <a:headEnd type="triangle" w="med" len="med"/>
              <a:tailEnd type="triangle" w="med" len="med"/>
            </a:ln>
          </p:spPr>
          <p:txBody>
            <a:bodyPr/>
            <a:lstStyle/>
            <a:p>
              <a:endParaRPr lang="en-US"/>
            </a:p>
          </p:txBody>
        </p:sp>
        <p:sp>
          <p:nvSpPr>
            <p:cNvPr id="1046" name="Line 12"/>
            <p:cNvSpPr>
              <a:spLocks noChangeShapeType="1"/>
            </p:cNvSpPr>
            <p:nvPr/>
          </p:nvSpPr>
          <p:spPr bwMode="auto">
            <a:xfrm flipH="1">
              <a:off x="2736" y="2062"/>
              <a:ext cx="317" cy="317"/>
            </a:xfrm>
            <a:prstGeom prst="line">
              <a:avLst/>
            </a:prstGeom>
            <a:noFill/>
            <a:ln w="12700">
              <a:solidFill>
                <a:srgbClr val="FF6600"/>
              </a:solidFill>
              <a:round/>
              <a:headEnd type="triangle" w="med" len="med"/>
              <a:tailEnd type="triangle" w="med" len="med"/>
            </a:ln>
          </p:spPr>
          <p:txBody>
            <a:bodyPr/>
            <a:lstStyle/>
            <a:p>
              <a:endParaRPr lang="en-US"/>
            </a:p>
          </p:txBody>
        </p:sp>
      </p:grpSp>
      <p:grpSp>
        <p:nvGrpSpPr>
          <p:cNvPr id="5" name="Group 20"/>
          <p:cNvGrpSpPr>
            <a:grpSpLocks/>
          </p:cNvGrpSpPr>
          <p:nvPr/>
        </p:nvGrpSpPr>
        <p:grpSpPr bwMode="auto">
          <a:xfrm>
            <a:off x="6019800" y="3200400"/>
            <a:ext cx="1219200" cy="838200"/>
            <a:chOff x="3744" y="2016"/>
            <a:chExt cx="768" cy="528"/>
          </a:xfrm>
        </p:grpSpPr>
        <p:grpSp>
          <p:nvGrpSpPr>
            <p:cNvPr id="6" name="Group 16"/>
            <p:cNvGrpSpPr>
              <a:grpSpLocks/>
            </p:cNvGrpSpPr>
            <p:nvPr/>
          </p:nvGrpSpPr>
          <p:grpSpPr bwMode="auto">
            <a:xfrm>
              <a:off x="3936" y="2016"/>
              <a:ext cx="336" cy="336"/>
              <a:chOff x="3744" y="2016"/>
              <a:chExt cx="336" cy="336"/>
            </a:xfrm>
          </p:grpSpPr>
          <p:sp>
            <p:nvSpPr>
              <p:cNvPr id="1040" name="Line 13"/>
              <p:cNvSpPr>
                <a:spLocks noChangeShapeType="1"/>
              </p:cNvSpPr>
              <p:nvPr/>
            </p:nvSpPr>
            <p:spPr bwMode="auto">
              <a:xfrm>
                <a:off x="3744" y="2016"/>
                <a:ext cx="0" cy="336"/>
              </a:xfrm>
              <a:prstGeom prst="line">
                <a:avLst/>
              </a:prstGeom>
              <a:noFill/>
              <a:ln w="9525">
                <a:solidFill>
                  <a:schemeClr val="tx1"/>
                </a:solidFill>
                <a:round/>
                <a:headEnd/>
                <a:tailEnd/>
              </a:ln>
            </p:spPr>
            <p:txBody>
              <a:bodyPr/>
              <a:lstStyle/>
              <a:p>
                <a:endParaRPr lang="en-US"/>
              </a:p>
            </p:txBody>
          </p:sp>
          <p:sp>
            <p:nvSpPr>
              <p:cNvPr id="1041" name="Line 14"/>
              <p:cNvSpPr>
                <a:spLocks noChangeShapeType="1"/>
              </p:cNvSpPr>
              <p:nvPr/>
            </p:nvSpPr>
            <p:spPr bwMode="auto">
              <a:xfrm rot="5400000">
                <a:off x="3912" y="2175"/>
                <a:ext cx="0" cy="336"/>
              </a:xfrm>
              <a:prstGeom prst="line">
                <a:avLst/>
              </a:prstGeom>
              <a:noFill/>
              <a:ln w="9525">
                <a:solidFill>
                  <a:schemeClr val="tx1"/>
                </a:solidFill>
                <a:round/>
                <a:headEnd/>
                <a:tailEnd/>
              </a:ln>
            </p:spPr>
            <p:txBody>
              <a:bodyPr/>
              <a:lstStyle/>
              <a:p>
                <a:endParaRPr lang="en-US"/>
              </a:p>
            </p:txBody>
          </p:sp>
          <p:sp>
            <p:nvSpPr>
              <p:cNvPr id="1042" name="Line 15"/>
              <p:cNvSpPr>
                <a:spLocks noChangeShapeType="1"/>
              </p:cNvSpPr>
              <p:nvPr/>
            </p:nvSpPr>
            <p:spPr bwMode="auto">
              <a:xfrm>
                <a:off x="3744" y="2016"/>
                <a:ext cx="336" cy="336"/>
              </a:xfrm>
              <a:prstGeom prst="line">
                <a:avLst/>
              </a:prstGeom>
              <a:noFill/>
              <a:ln w="9525">
                <a:solidFill>
                  <a:schemeClr val="tx1"/>
                </a:solidFill>
                <a:round/>
                <a:headEnd/>
                <a:tailEnd/>
              </a:ln>
            </p:spPr>
            <p:txBody>
              <a:bodyPr/>
              <a:lstStyle/>
              <a:p>
                <a:endParaRPr lang="en-US"/>
              </a:p>
            </p:txBody>
          </p:sp>
        </p:grpSp>
        <p:sp>
          <p:nvSpPr>
            <p:cNvPr id="1037" name="Text Box 17"/>
            <p:cNvSpPr txBox="1">
              <a:spLocks noChangeArrowheads="1"/>
            </p:cNvSpPr>
            <p:nvPr/>
          </p:nvSpPr>
          <p:spPr bwMode="auto">
            <a:xfrm>
              <a:off x="3744" y="2064"/>
              <a:ext cx="240" cy="250"/>
            </a:xfrm>
            <a:prstGeom prst="rect">
              <a:avLst/>
            </a:prstGeom>
            <a:noFill/>
            <a:ln w="9525">
              <a:noFill/>
              <a:miter lim="800000"/>
              <a:headEnd/>
              <a:tailEnd/>
            </a:ln>
          </p:spPr>
          <p:txBody>
            <a:bodyPr>
              <a:spAutoFit/>
            </a:bodyPr>
            <a:lstStyle/>
            <a:p>
              <a:pPr>
                <a:spcBef>
                  <a:spcPct val="50000"/>
                </a:spcBef>
              </a:pPr>
              <a:r>
                <a:rPr lang="en-US" sz="2000" b="0"/>
                <a:t>1</a:t>
              </a:r>
            </a:p>
          </p:txBody>
        </p:sp>
        <p:sp>
          <p:nvSpPr>
            <p:cNvPr id="1038" name="Text Box 18"/>
            <p:cNvSpPr txBox="1">
              <a:spLocks noChangeArrowheads="1"/>
            </p:cNvSpPr>
            <p:nvPr/>
          </p:nvSpPr>
          <p:spPr bwMode="auto">
            <a:xfrm>
              <a:off x="3984" y="2294"/>
              <a:ext cx="240" cy="250"/>
            </a:xfrm>
            <a:prstGeom prst="rect">
              <a:avLst/>
            </a:prstGeom>
            <a:noFill/>
            <a:ln w="9525">
              <a:noFill/>
              <a:miter lim="800000"/>
              <a:headEnd/>
              <a:tailEnd/>
            </a:ln>
          </p:spPr>
          <p:txBody>
            <a:bodyPr>
              <a:spAutoFit/>
            </a:bodyPr>
            <a:lstStyle/>
            <a:p>
              <a:pPr>
                <a:spcBef>
                  <a:spcPct val="50000"/>
                </a:spcBef>
              </a:pPr>
              <a:r>
                <a:rPr lang="en-US" sz="2000" b="0"/>
                <a:t>1</a:t>
              </a:r>
            </a:p>
          </p:txBody>
        </p:sp>
        <p:sp>
          <p:nvSpPr>
            <p:cNvPr id="1039" name="Text Box 19"/>
            <p:cNvSpPr txBox="1">
              <a:spLocks noChangeArrowheads="1"/>
            </p:cNvSpPr>
            <p:nvPr/>
          </p:nvSpPr>
          <p:spPr bwMode="auto">
            <a:xfrm>
              <a:off x="4080" y="2016"/>
              <a:ext cx="432" cy="250"/>
            </a:xfrm>
            <a:prstGeom prst="rect">
              <a:avLst/>
            </a:prstGeom>
            <a:noFill/>
            <a:ln w="9525">
              <a:noFill/>
              <a:miter lim="800000"/>
              <a:headEnd/>
              <a:tailEnd/>
            </a:ln>
          </p:spPr>
          <p:txBody>
            <a:bodyPr>
              <a:spAutoFit/>
            </a:bodyPr>
            <a:lstStyle/>
            <a:p>
              <a:pPr>
                <a:spcBef>
                  <a:spcPct val="50000"/>
                </a:spcBef>
              </a:pPr>
              <a:r>
                <a:rPr lang="en-US" sz="2000" b="0"/>
                <a:t>1.41</a:t>
              </a:r>
            </a:p>
          </p:txBody>
        </p:sp>
      </p:grpSp>
      <p:graphicFrame>
        <p:nvGraphicFramePr>
          <p:cNvPr id="466944" name="Object 0"/>
          <p:cNvGraphicFramePr>
            <a:graphicFrameLocks noChangeAspect="1"/>
          </p:cNvGraphicFramePr>
          <p:nvPr/>
        </p:nvGraphicFramePr>
        <p:xfrm>
          <a:off x="5791200" y="3152775"/>
          <a:ext cx="1524000" cy="812800"/>
        </p:xfrm>
        <a:graphic>
          <a:graphicData uri="http://schemas.openxmlformats.org/presentationml/2006/ole">
            <mc:AlternateContent xmlns:mc="http://schemas.openxmlformats.org/markup-compatibility/2006">
              <mc:Choice xmlns:v="urn:schemas-microsoft-com:vml" Requires="v">
                <p:oleObj spid="_x0000_s1026" name="Equation" r:id="rId8" imgW="736560" imgH="393480" progId="Equation.3">
                  <p:embed/>
                </p:oleObj>
              </mc:Choice>
              <mc:Fallback>
                <p:oleObj name="Equation" r:id="rId8" imgW="736560" imgH="393480" progId="Equation.3">
                  <p:embed/>
                  <p:pic>
                    <p:nvPicPr>
                      <p:cNvPr id="466944" name="Object 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3152775"/>
                        <a:ext cx="1524000" cy="812800"/>
                      </a:xfrm>
                      <a:prstGeom prst="rect">
                        <a:avLst/>
                      </a:prstGeom>
                      <a:solidFill>
                        <a:schemeClr val="bg1"/>
                      </a:solidFill>
                    </p:spPr>
                  </p:pic>
                </p:oleObj>
              </mc:Fallback>
            </mc:AlternateContent>
          </a:graphicData>
        </a:graphic>
      </p:graphicFrame>
      <p:sp>
        <p:nvSpPr>
          <p:cNvPr id="25" name="TextBox 24"/>
          <p:cNvSpPr txBox="1"/>
          <p:nvPr/>
        </p:nvSpPr>
        <p:spPr>
          <a:xfrm>
            <a:off x="7383440" y="6519536"/>
            <a:ext cx="1828800" cy="365760"/>
          </a:xfrm>
          <a:prstGeom prst="rect">
            <a:avLst/>
          </a:prstGeom>
          <a:noFill/>
        </p:spPr>
        <p:txBody>
          <a:bodyPr wrap="square" rtlCol="0">
            <a:spAutoFit/>
          </a:bodyPr>
          <a:lstStyle/>
          <a:p>
            <a:r>
              <a:rPr lang="en-US" dirty="0">
                <a:hlinkClick r:id="rId10" action="ppaction://hlinksldjump"/>
              </a:rPr>
              <a:t>Table of Contents</a:t>
            </a:r>
            <a:endParaRPr lang="en-US" dirty="0"/>
          </a:p>
        </p:txBody>
      </p:sp>
      <p:pic>
        <p:nvPicPr>
          <p:cNvPr id="24" name="Slide 128.mp3">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11" cstate="print"/>
          <a:stretch>
            <a:fillRect/>
          </a:stretch>
        </p:blipFill>
        <p:spPr>
          <a:xfrm>
            <a:off x="0" y="6545240"/>
            <a:ext cx="304800" cy="304800"/>
          </a:xfrm>
          <a:prstGeom prst="rect">
            <a:avLst/>
          </a:prstGeom>
        </p:spPr>
      </p:pic>
      <p:grpSp>
        <p:nvGrpSpPr>
          <p:cNvPr id="26" name="Group 25"/>
          <p:cNvGrpSpPr/>
          <p:nvPr/>
        </p:nvGrpSpPr>
        <p:grpSpPr>
          <a:xfrm>
            <a:off x="4295775" y="3232179"/>
            <a:ext cx="595313" cy="609600"/>
            <a:chOff x="4295775" y="3232179"/>
            <a:chExt cx="595313" cy="609600"/>
          </a:xfrm>
        </p:grpSpPr>
        <p:sp>
          <p:nvSpPr>
            <p:cNvPr id="27" name="Line 8"/>
            <p:cNvSpPr>
              <a:spLocks noChangeShapeType="1"/>
            </p:cNvSpPr>
            <p:nvPr/>
          </p:nvSpPr>
          <p:spPr bwMode="auto">
            <a:xfrm>
              <a:off x="4295775" y="3378037"/>
              <a:ext cx="0" cy="381000"/>
            </a:xfrm>
            <a:prstGeom prst="line">
              <a:avLst/>
            </a:prstGeom>
            <a:noFill/>
            <a:ln w="9525">
              <a:solidFill>
                <a:srgbClr val="0000FF"/>
              </a:solidFill>
              <a:round/>
              <a:headEnd type="triangle" w="med" len="med"/>
              <a:tailEnd type="triangle" w="med" len="med"/>
            </a:ln>
          </p:spPr>
          <p:txBody>
            <a:bodyPr/>
            <a:lstStyle/>
            <a:p>
              <a:endParaRPr lang="en-US"/>
            </a:p>
          </p:txBody>
        </p:sp>
        <p:sp>
          <p:nvSpPr>
            <p:cNvPr id="28" name="Line 9"/>
            <p:cNvSpPr>
              <a:spLocks noChangeShapeType="1"/>
            </p:cNvSpPr>
            <p:nvPr/>
          </p:nvSpPr>
          <p:spPr bwMode="auto">
            <a:xfrm>
              <a:off x="4891088" y="3363749"/>
              <a:ext cx="0" cy="381000"/>
            </a:xfrm>
            <a:prstGeom prst="line">
              <a:avLst/>
            </a:prstGeom>
            <a:noFill/>
            <a:ln w="9525">
              <a:solidFill>
                <a:srgbClr val="0000FF"/>
              </a:solidFill>
              <a:round/>
              <a:headEnd type="triangle" w="med" len="med"/>
              <a:tailEnd type="triangle" w="med" len="med"/>
            </a:ln>
          </p:spPr>
          <p:txBody>
            <a:bodyPr/>
            <a:lstStyle/>
            <a:p>
              <a:endParaRPr lang="en-US"/>
            </a:p>
          </p:txBody>
        </p:sp>
        <p:sp>
          <p:nvSpPr>
            <p:cNvPr id="29" name="Line 14"/>
            <p:cNvSpPr>
              <a:spLocks noChangeShapeType="1"/>
            </p:cNvSpPr>
            <p:nvPr/>
          </p:nvSpPr>
          <p:spPr bwMode="auto">
            <a:xfrm rot="5400000">
              <a:off x="4599507" y="3041679"/>
              <a:ext cx="0" cy="381000"/>
            </a:xfrm>
            <a:prstGeom prst="line">
              <a:avLst/>
            </a:prstGeom>
            <a:noFill/>
            <a:ln w="9525">
              <a:solidFill>
                <a:srgbClr val="0000FF"/>
              </a:solidFill>
              <a:round/>
              <a:headEnd type="triangle" w="med" len="med"/>
              <a:tailEnd type="triangle" w="med" len="med"/>
            </a:ln>
          </p:spPr>
          <p:txBody>
            <a:bodyPr/>
            <a:lstStyle/>
            <a:p>
              <a:endParaRPr lang="en-US"/>
            </a:p>
          </p:txBody>
        </p:sp>
        <p:sp>
          <p:nvSpPr>
            <p:cNvPr id="30" name="Line 15"/>
            <p:cNvSpPr>
              <a:spLocks noChangeShapeType="1"/>
            </p:cNvSpPr>
            <p:nvPr/>
          </p:nvSpPr>
          <p:spPr bwMode="auto">
            <a:xfrm rot="5400000">
              <a:off x="4613795" y="3651279"/>
              <a:ext cx="0" cy="381000"/>
            </a:xfrm>
            <a:prstGeom prst="line">
              <a:avLst/>
            </a:prstGeom>
            <a:noFill/>
            <a:ln w="9525">
              <a:solidFill>
                <a:srgbClr val="0000FF"/>
              </a:solidFill>
              <a:round/>
              <a:headEnd type="triangle" w="med" len="med"/>
              <a:tailEnd type="triangle" w="med" len="med"/>
            </a:ln>
          </p:spPr>
          <p:txBody>
            <a:bodyPr/>
            <a:lstStyle/>
            <a:p>
              <a:endParaRPr lang="en-US"/>
            </a:p>
          </p:txBody>
        </p:sp>
      </p:grpSp>
    </p:spTree>
    <p:custDataLst>
      <p:tags r:id="rId2"/>
    </p:custDataLst>
  </p:cSld>
  <p:clrMapOvr>
    <a:masterClrMapping/>
  </p:clrMapOvr>
  <p:transition advClick="0" advTm="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par>
                          <p:cTn id="7" fill="hold">
                            <p:stCondLst>
                              <p:cond delay="0"/>
                            </p:stCondLst>
                            <p:childTnLst>
                              <p:par>
                                <p:cTn id="8" presetID="2" presetClass="entr" presetSubtype="8" fill="hold" nodeType="afterEffect">
                                  <p:stCondLst>
                                    <p:cond delay="3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3500"/>
                            </p:stCondLst>
                            <p:childTnLst>
                              <p:par>
                                <p:cTn id="13" presetID="2" presetClass="entr" presetSubtype="8" fill="hold" nodeType="afterEffect">
                                  <p:stCondLst>
                                    <p:cond delay="4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8000"/>
                            </p:stCondLst>
                            <p:childTnLst>
                              <p:par>
                                <p:cTn id="18" presetID="2" presetClass="entr" presetSubtype="2" fill="hold" nodeType="afterEffect">
                                  <p:stCondLst>
                                    <p:cond delay="7000"/>
                                  </p:stCondLst>
                                  <p:childTnLst>
                                    <p:set>
                                      <p:cBhvr>
                                        <p:cTn id="19" dur="1" fill="hold">
                                          <p:stCondLst>
                                            <p:cond delay="0"/>
                                          </p:stCondLst>
                                        </p:cTn>
                                        <p:tgtEl>
                                          <p:spTgt spid="466944"/>
                                        </p:tgtEl>
                                        <p:attrNameLst>
                                          <p:attrName>style.visibility</p:attrName>
                                        </p:attrNameLst>
                                      </p:cBhvr>
                                      <p:to>
                                        <p:strVal val="visible"/>
                                      </p:to>
                                    </p:set>
                                    <p:anim calcmode="lin" valueType="num">
                                      <p:cBhvr additive="base">
                                        <p:cTn id="20" dur="500" fill="hold"/>
                                        <p:tgtEl>
                                          <p:spTgt spid="466944"/>
                                        </p:tgtEl>
                                        <p:attrNameLst>
                                          <p:attrName>ppt_x</p:attrName>
                                        </p:attrNameLst>
                                      </p:cBhvr>
                                      <p:tavLst>
                                        <p:tav tm="0">
                                          <p:val>
                                            <p:strVal val="1+#ppt_w/2"/>
                                          </p:val>
                                        </p:tav>
                                        <p:tav tm="100000">
                                          <p:val>
                                            <p:strVal val="#ppt_x"/>
                                          </p:val>
                                        </p:tav>
                                      </p:tavLst>
                                    </p:anim>
                                    <p:anim calcmode="lin" valueType="num">
                                      <p:cBhvr additive="base">
                                        <p:cTn id="21" dur="500" fill="hold"/>
                                        <p:tgtEl>
                                          <p:spTgt spid="466944"/>
                                        </p:tgtEl>
                                        <p:attrNameLst>
                                          <p:attrName>ppt_y</p:attrName>
                                        </p:attrNameLst>
                                      </p:cBhvr>
                                      <p:tavLst>
                                        <p:tav tm="0">
                                          <p:val>
                                            <p:strVal val="#ppt_y"/>
                                          </p:val>
                                        </p:tav>
                                        <p:tav tm="100000">
                                          <p:val>
                                            <p:strVal val="#ppt_y"/>
                                          </p:val>
                                        </p:tav>
                                      </p:tavLst>
                                    </p:anim>
                                  </p:childTnLst>
                                </p:cTn>
                              </p:par>
                            </p:childTnLst>
                          </p:cTn>
                        </p:par>
                        <p:par>
                          <p:cTn id="22" fill="hold">
                            <p:stCondLst>
                              <p:cond delay="15500"/>
                            </p:stCondLst>
                            <p:childTnLst>
                              <p:par>
                                <p:cTn id="23" presetID="2" presetClass="entr" presetSubtype="8" fill="hold" nodeType="afterEffect">
                                  <p:stCondLst>
                                    <p:cond delay="30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9024" numSld="999">
                <p:cTn id="27" fill="hold" display="0">
                  <p:stCondLst>
                    <p:cond delay="indefinite"/>
                  </p:stCondLst>
                  <p:endCondLst>
                    <p:cond evt="onPrev" delay="0">
                      <p:tgtEl>
                        <p:sldTgt/>
                      </p:tgtEl>
                    </p:cond>
                    <p:cond evt="onStopAudio" delay="0">
                      <p:tgtEl>
                        <p:sldTgt/>
                      </p:tgtEl>
                    </p:cond>
                  </p:endCondLst>
                </p:cTn>
                <p:tgtEl>
                  <p:spTgt spid="24"/>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09922" name="Picture 2" descr="C:\Program Files\Amira-3.1.1\data\nucleosome files\AAA FINAL STRUCTURE\Animations\Picture Files\sperm.jpg"/>
          <p:cNvPicPr>
            <a:picLocks noChangeAspect="1" noChangeArrowheads="1"/>
          </p:cNvPicPr>
          <p:nvPr/>
        </p:nvPicPr>
        <p:blipFill>
          <a:blip r:embed="rId6" cstate="print"/>
          <a:srcRect/>
          <a:stretch>
            <a:fillRect/>
          </a:stretch>
        </p:blipFill>
        <p:spPr bwMode="auto">
          <a:xfrm>
            <a:off x="3352800" y="533400"/>
            <a:ext cx="2438400" cy="2438400"/>
          </a:xfrm>
          <a:prstGeom prst="rect">
            <a:avLst/>
          </a:prstGeom>
          <a:noFill/>
          <a:ln w="9525">
            <a:noFill/>
            <a:miter lim="800000"/>
            <a:headEnd/>
            <a:tailEnd/>
          </a:ln>
        </p:spPr>
      </p:pic>
      <p:sp>
        <p:nvSpPr>
          <p:cNvPr id="209923" name="Text Box 3"/>
          <p:cNvSpPr txBox="1">
            <a:spLocks noChangeArrowheads="1"/>
          </p:cNvSpPr>
          <p:nvPr/>
        </p:nvSpPr>
        <p:spPr bwMode="auto">
          <a:xfrm>
            <a:off x="1066800" y="3276600"/>
            <a:ext cx="7239000" cy="1769715"/>
          </a:xfrm>
          <a:prstGeom prst="rect">
            <a:avLst/>
          </a:prstGeom>
          <a:noFill/>
          <a:ln w="9525">
            <a:noFill/>
            <a:miter lim="800000"/>
            <a:headEnd/>
            <a:tailEnd/>
          </a:ln>
        </p:spPr>
        <p:txBody>
          <a:bodyPr wrap="square">
            <a:spAutoFit/>
          </a:bodyPr>
          <a:lstStyle/>
          <a:p>
            <a:pPr>
              <a:spcBef>
                <a:spcPct val="50000"/>
              </a:spcBef>
            </a:pPr>
            <a:r>
              <a:rPr lang="en-US" sz="2800" b="0" dirty="0"/>
              <a:t>		</a:t>
            </a:r>
            <a:r>
              <a:rPr lang="en-US" sz="2800" b="0" u="sng" dirty="0"/>
              <a:t>Sperm head statistics*</a:t>
            </a:r>
          </a:p>
          <a:p>
            <a:pPr>
              <a:spcBef>
                <a:spcPct val="50000"/>
              </a:spcBef>
            </a:pPr>
            <a:r>
              <a:rPr lang="en-US" b="0" dirty="0"/>
              <a:t>		DNA:	3x10</a:t>
            </a:r>
            <a:r>
              <a:rPr lang="en-US" b="0" baseline="30000" dirty="0"/>
              <a:t>9</a:t>
            </a:r>
            <a:r>
              <a:rPr lang="en-US" b="0" dirty="0"/>
              <a:t> base pairs (haploid)</a:t>
            </a:r>
            <a:br>
              <a:rPr lang="en-US" b="0" dirty="0"/>
            </a:br>
            <a:r>
              <a:rPr lang="en-US" b="0" dirty="0"/>
              <a:t>		Length:	5-6 </a:t>
            </a:r>
            <a:r>
              <a:rPr lang="en-US" b="0" dirty="0">
                <a:sym typeface="Symbol" pitchFamily="18" charset="2"/>
              </a:rPr>
              <a:t></a:t>
            </a:r>
            <a:r>
              <a:rPr lang="en-US" b="0" dirty="0"/>
              <a:t>M</a:t>
            </a:r>
            <a:br>
              <a:rPr lang="en-US" b="0" dirty="0"/>
            </a:br>
            <a:r>
              <a:rPr lang="en-US" b="0" dirty="0"/>
              <a:t>		Width:	2.5-3.5 </a:t>
            </a:r>
            <a:r>
              <a:rPr lang="en-US" b="0" dirty="0">
                <a:sym typeface="Symbol" pitchFamily="18" charset="2"/>
              </a:rPr>
              <a:t></a:t>
            </a:r>
            <a:r>
              <a:rPr lang="en-US" b="0" dirty="0"/>
              <a:t>M</a:t>
            </a:r>
            <a:br>
              <a:rPr lang="en-US" b="0" dirty="0"/>
            </a:br>
            <a:r>
              <a:rPr lang="en-US" b="0" dirty="0"/>
              <a:t>		Volume:	40-50 </a:t>
            </a:r>
            <a:r>
              <a:rPr lang="en-US" b="0" dirty="0">
                <a:sym typeface="Symbol" pitchFamily="18" charset="2"/>
              </a:rPr>
              <a:t></a:t>
            </a:r>
            <a:r>
              <a:rPr lang="en-US" b="0" baseline="30000" dirty="0"/>
              <a:t>3</a:t>
            </a:r>
            <a:r>
              <a:rPr lang="en-US" b="0" dirty="0"/>
              <a:t> </a:t>
            </a:r>
          </a:p>
        </p:txBody>
      </p:sp>
      <p:sp>
        <p:nvSpPr>
          <p:cNvPr id="209924" name="Text Box 4"/>
          <p:cNvSpPr txBox="1">
            <a:spLocks noChangeArrowheads="1"/>
          </p:cNvSpPr>
          <p:nvPr/>
        </p:nvSpPr>
        <p:spPr bwMode="auto">
          <a:xfrm>
            <a:off x="457200" y="6019800"/>
            <a:ext cx="8229600" cy="731838"/>
          </a:xfrm>
          <a:prstGeom prst="rect">
            <a:avLst/>
          </a:prstGeom>
          <a:noFill/>
          <a:ln w="9525">
            <a:noFill/>
            <a:miter lim="800000"/>
            <a:headEnd/>
            <a:tailEnd/>
          </a:ln>
        </p:spPr>
        <p:txBody>
          <a:bodyPr>
            <a:spAutoFit/>
          </a:bodyPr>
          <a:lstStyle/>
          <a:p>
            <a:pPr>
              <a:spcBef>
                <a:spcPct val="50000"/>
              </a:spcBef>
            </a:pPr>
            <a:r>
              <a:rPr lang="en-US" b="0"/>
              <a:t>*</a:t>
            </a:r>
            <a:r>
              <a:rPr lang="en-US" sz="1800" b="0"/>
              <a:t>Sheynkin, Y., 1998.  Understanding semen analysis.</a:t>
            </a:r>
            <a:br>
              <a:rPr lang="en-US" sz="1800" b="0"/>
            </a:br>
            <a:r>
              <a:rPr lang="en-US" sz="1800" b="0"/>
              <a:t>   </a:t>
            </a:r>
            <a:r>
              <a:rPr lang="en-US" sz="1800" b="0">
                <a:hlinkClick r:id="rId7"/>
              </a:rPr>
              <a:t>http://www.uhmc.sunysb.edu/urology/male_infertility/SEMEN_ANALYSIS.html</a:t>
            </a:r>
            <a:r>
              <a:rPr lang="en-US" sz="1800" b="0"/>
              <a:t>. </a:t>
            </a:r>
          </a:p>
        </p:txBody>
      </p:sp>
      <p:sp>
        <p:nvSpPr>
          <p:cNvPr id="399365" name="Line 5"/>
          <p:cNvSpPr>
            <a:spLocks noChangeShapeType="1"/>
          </p:cNvSpPr>
          <p:nvPr/>
        </p:nvSpPr>
        <p:spPr bwMode="auto">
          <a:xfrm flipH="1">
            <a:off x="4800600" y="4876800"/>
            <a:ext cx="1295400" cy="0"/>
          </a:xfrm>
          <a:prstGeom prst="line">
            <a:avLst/>
          </a:prstGeom>
          <a:noFill/>
          <a:ln w="38100">
            <a:solidFill>
              <a:srgbClr val="FF00FF"/>
            </a:solidFill>
            <a:round/>
            <a:headEnd/>
            <a:tailEnd type="triangle" w="med" len="med"/>
          </a:ln>
        </p:spPr>
        <p:txBody>
          <a:bodyPr/>
          <a:lstStyle/>
          <a:p>
            <a:endParaRPr lang="en-US"/>
          </a:p>
        </p:txBody>
      </p:sp>
      <p:sp>
        <p:nvSpPr>
          <p:cNvPr id="8" name="TextBox 7"/>
          <p:cNvSpPr txBox="1"/>
          <p:nvPr/>
        </p:nvSpPr>
        <p:spPr>
          <a:xfrm>
            <a:off x="7383440" y="-76200"/>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7" name="Slide 12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13648" y="0"/>
            <a:ext cx="304800" cy="304800"/>
          </a:xfrm>
          <a:prstGeom prst="rect">
            <a:avLst/>
          </a:prstGeom>
        </p:spPr>
      </p:pic>
    </p:spTree>
    <p:custDataLst>
      <p:tags r:id="rId1"/>
    </p:custDataLst>
  </p:cSld>
  <p:clrMapOvr>
    <a:masterClrMapping/>
  </p:clrMapOvr>
  <p:transition advClick="0"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2" fill="hold" grpId="0" nodeType="afterEffect">
                                  <p:stCondLst>
                                    <p:cond delay="28000"/>
                                  </p:stCondLst>
                                  <p:childTnLst>
                                    <p:set>
                                      <p:cBhvr>
                                        <p:cTn id="9" dur="1" fill="hold">
                                          <p:stCondLst>
                                            <p:cond delay="0"/>
                                          </p:stCondLst>
                                        </p:cTn>
                                        <p:tgtEl>
                                          <p:spTgt spid="399365"/>
                                        </p:tgtEl>
                                        <p:attrNameLst>
                                          <p:attrName>style.visibility</p:attrName>
                                        </p:attrNameLst>
                                      </p:cBhvr>
                                      <p:to>
                                        <p:strVal val="visible"/>
                                      </p:to>
                                    </p:set>
                                    <p:anim calcmode="lin" valueType="num">
                                      <p:cBhvr additive="base">
                                        <p:cTn id="10" dur="500" fill="hold"/>
                                        <p:tgtEl>
                                          <p:spTgt spid="399365"/>
                                        </p:tgtEl>
                                        <p:attrNameLst>
                                          <p:attrName>ppt_x</p:attrName>
                                        </p:attrNameLst>
                                      </p:cBhvr>
                                      <p:tavLst>
                                        <p:tav tm="0">
                                          <p:val>
                                            <p:strVal val="1+#ppt_w/2"/>
                                          </p:val>
                                        </p:tav>
                                        <p:tav tm="100000">
                                          <p:val>
                                            <p:strVal val="#ppt_x"/>
                                          </p:val>
                                        </p:tav>
                                      </p:tavLst>
                                    </p:anim>
                                    <p:anim calcmode="lin" valueType="num">
                                      <p:cBhvr additive="base">
                                        <p:cTn id="11" dur="500" fill="hold"/>
                                        <p:tgtEl>
                                          <p:spTgt spid="399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4146" numSld="999">
                <p:cTn id="12"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3993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4321" name="Rectangle 1"/>
          <p:cNvSpPr>
            <a:spLocks noChangeArrowheads="1"/>
          </p:cNvSpPr>
          <p:nvPr/>
        </p:nvSpPr>
        <p:spPr bwMode="auto">
          <a:xfrm>
            <a:off x="503803" y="914400"/>
            <a:ext cx="8116324" cy="2954655"/>
          </a:xfrm>
          <a:prstGeom prst="rect">
            <a:avLst/>
          </a:prstGeom>
          <a:ln w="3175">
            <a:headEnd/>
            <a:tailEnd/>
          </a:ln>
        </p:spPr>
        <p:style>
          <a:lnRef idx="2">
            <a:schemeClr val="dk1"/>
          </a:lnRef>
          <a:fillRef idx="1">
            <a:schemeClr val="lt1"/>
          </a:fillRef>
          <a:effectRef idx="0">
            <a:schemeClr val="dk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sng" strike="noStrike" cap="none" normalizeH="0" baseline="0" dirty="0">
                <a:ln>
                  <a:noFill/>
                </a:ln>
                <a:solidFill>
                  <a:schemeClr val="tx1"/>
                </a:solidFill>
                <a:effectLst/>
                <a:latin typeface="Arial" pitchFamily="34" charset="0"/>
                <a:ea typeface="Times New Roman" pitchFamily="18" charset="0"/>
                <a:cs typeface="Arial" pitchFamily="34" charset="0"/>
              </a:rPr>
              <a:t> Percentage of DNA phosphate groups bound by Lys/</a:t>
            </a:r>
            <a:r>
              <a:rPr kumimoji="0" lang="en-US" b="1" i="0" u="sng" strike="noStrike" cap="none" normalizeH="0" baseline="0" dirty="0" err="1">
                <a:ln>
                  <a:noFill/>
                </a:ln>
                <a:solidFill>
                  <a:schemeClr val="tx1"/>
                </a:solidFill>
                <a:effectLst/>
                <a:latin typeface="Arial" pitchFamily="34" charset="0"/>
                <a:ea typeface="Times New Roman" pitchFamily="18" charset="0"/>
                <a:cs typeface="Arial" pitchFamily="34" charset="0"/>
              </a:rPr>
              <a:t>Arg</a:t>
            </a:r>
            <a:r>
              <a:rPr kumimoji="0" lang="en-US" b="1" i="0" u="sng" strike="noStrike" cap="none" normalizeH="0" baseline="0" dirty="0">
                <a:ln>
                  <a:noFill/>
                </a:ln>
                <a:solidFill>
                  <a:schemeClr val="tx1"/>
                </a:solidFill>
                <a:effectLst/>
                <a:latin typeface="Arial" pitchFamily="34" charset="0"/>
                <a:ea typeface="Times New Roman" pitchFamily="18" charset="0"/>
                <a:cs typeface="Arial" pitchFamily="34" charset="0"/>
              </a:rPr>
              <a:t> residues</a:t>
            </a:r>
            <a:endParaRPr kumimoji="0" lang="en-US" b="1"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b="1" dirty="0">
              <a:latin typeface="Courier New" pitchFamily="49"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DNA</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none" strike="noStrike" cap="none" normalizeH="0" baseline="0" dirty="0" err="1">
                <a:ln>
                  <a:noFill/>
                </a:ln>
                <a:solidFill>
                  <a:schemeClr val="tx1"/>
                </a:solidFill>
                <a:effectLst/>
                <a:latin typeface="Courier New" pitchFamily="49" charset="0"/>
                <a:ea typeface="Times New Roman" pitchFamily="18" charset="0"/>
                <a:cs typeface="Courier New" pitchFamily="49" charset="0"/>
              </a:rPr>
              <a:t>Phos</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Total </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Basic  % </a:t>
            </a:r>
            <a:r>
              <a:rPr kumimoji="0" lang="en-US" b="1" i="0" u="none" strike="noStrike" cap="none" normalizeH="0" baseline="0" dirty="0" err="1">
                <a:ln>
                  <a:noFill/>
                </a:ln>
                <a:solidFill>
                  <a:schemeClr val="tx1"/>
                </a:solidFill>
                <a:effectLst/>
                <a:latin typeface="Courier New" pitchFamily="49" charset="0"/>
                <a:ea typeface="Times New Roman" pitchFamily="18" charset="0"/>
                <a:cs typeface="Courier New" pitchFamily="49" charset="0"/>
              </a:rPr>
              <a:t>Phos</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a:t>
            </a:r>
            <a:endParaRPr kumimoji="0" lang="en-US" b="0" i="0" u="none" strike="noStrike" cap="none" normalizeH="0" baseline="0" dirty="0">
              <a:ln>
                <a:noFill/>
              </a:ln>
              <a:solidFill>
                <a:schemeClr val="tx1"/>
              </a:solidFill>
              <a:effectLst/>
              <a:latin typeface="Courier New" pitchFamily="49"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Structure</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err="1">
                <a:ln>
                  <a:noFill/>
                </a:ln>
                <a:solidFill>
                  <a:schemeClr val="tx1"/>
                </a:solidFill>
                <a:effectLst/>
                <a:latin typeface="Courier New" pitchFamily="49" charset="0"/>
                <a:ea typeface="Times New Roman" pitchFamily="18" charset="0"/>
                <a:cs typeface="Courier New" pitchFamily="49" charset="0"/>
              </a:rPr>
              <a:t>bp</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Groups</a:t>
            </a:r>
            <a:r>
              <a:rPr kumimoji="0" lang="en-US" b="1" i="0" u="none" strike="noStrike" cap="none" normalizeH="0" baseline="30000" dirty="0">
                <a:ln>
                  <a:noFill/>
                </a:ln>
                <a:solidFill>
                  <a:schemeClr val="tx1"/>
                </a:solidFill>
                <a:effectLst/>
                <a:latin typeface="Courier New" pitchFamily="49" charset="0"/>
                <a:ea typeface="Times New Roman" pitchFamily="18" charset="0"/>
                <a:cs typeface="Courier New" pitchFamily="49" charset="0"/>
              </a:rPr>
              <a:t>1</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err="1">
                <a:ln>
                  <a:noFill/>
                </a:ln>
                <a:solidFill>
                  <a:schemeClr val="tx1"/>
                </a:solidFill>
                <a:effectLst/>
                <a:latin typeface="Courier New" pitchFamily="49" charset="0"/>
                <a:ea typeface="Times New Roman" pitchFamily="18" charset="0"/>
                <a:cs typeface="Courier New" pitchFamily="49" charset="0"/>
              </a:rPr>
              <a:t>aa's</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aa's</a:t>
            </a:r>
            <a:r>
              <a:rPr kumimoji="0" lang="en-US" b="1" i="0" u="none" strike="noStrike" cap="none" normalizeH="0" baseline="30000" dirty="0">
                <a:ln>
                  <a:noFill/>
                </a:ln>
                <a:solidFill>
                  <a:schemeClr val="tx1"/>
                </a:solidFill>
                <a:effectLst/>
                <a:latin typeface="Courier New" pitchFamily="49" charset="0"/>
                <a:ea typeface="Times New Roman" pitchFamily="18" charset="0"/>
                <a:cs typeface="Courier New" pitchFamily="49" charset="0"/>
              </a:rPr>
              <a:t>2</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bound</a:t>
            </a:r>
            <a:endParaRPr kumimoji="0" lang="en-US" b="0" i="0" u="none" strike="noStrike" cap="none" normalizeH="0" baseline="0" dirty="0">
              <a:ln>
                <a:noFill/>
              </a:ln>
              <a:solidFill>
                <a:schemeClr val="tx1"/>
              </a:solidFill>
              <a:effectLst/>
              <a:latin typeface="Courier New" pitchFamily="49"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rgbClr val="352DDF"/>
                </a:solidFill>
                <a:effectLst/>
                <a:latin typeface="Courier New" pitchFamily="49" charset="0"/>
                <a:ea typeface="Times New Roman" pitchFamily="18" charset="0"/>
                <a:cs typeface="Courier New" pitchFamily="49" charset="0"/>
              </a:rPr>
              <a:t> Superhelical ramp</a:t>
            </a:r>
            <a:r>
              <a:rPr kumimoji="0" lang="en-US" b="1" i="0" u="none" strike="noStrike" cap="none" normalizeH="0" baseline="30000" dirty="0">
                <a:ln>
                  <a:noFill/>
                </a:ln>
                <a:solidFill>
                  <a:srgbClr val="352DDF"/>
                </a:solidFill>
                <a:effectLst/>
                <a:latin typeface="Courier New" pitchFamily="49" charset="0"/>
                <a:ea typeface="Times New Roman" pitchFamily="18" charset="0"/>
                <a:cs typeface="Courier New" pitchFamily="49" charset="0"/>
              </a:rPr>
              <a:t>3</a:t>
            </a:r>
            <a:r>
              <a:rPr kumimoji="0" lang="en-US" b="1" i="0" u="none" strike="noStrike" cap="none" normalizeH="0" baseline="0" dirty="0">
                <a:ln>
                  <a:noFill/>
                </a:ln>
                <a:solidFill>
                  <a:srgbClr val="352DDF"/>
                </a:solidFill>
                <a:effectLst/>
                <a:latin typeface="Courier New" pitchFamily="49" charset="0"/>
                <a:ea typeface="Times New Roman" pitchFamily="18" charset="0"/>
                <a:cs typeface="Courier New" pitchFamily="49" charset="0"/>
              </a:rPr>
              <a:t>    146    292     212    60      21%</a:t>
            </a:r>
            <a:endParaRPr kumimoji="0" lang="en-US" b="1" i="0" u="none" strike="noStrike" cap="none" normalizeH="0" baseline="0" dirty="0">
              <a:ln>
                <a:noFill/>
              </a:ln>
              <a:solidFill>
                <a:srgbClr val="352DDF"/>
              </a:solidFill>
              <a:effectLst/>
              <a:latin typeface="Courier New" pitchFamily="49"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rgbClr val="352DDF"/>
                </a:solidFill>
                <a:effectLst/>
                <a:latin typeface="Courier New" pitchFamily="49" charset="0"/>
                <a:ea typeface="Times New Roman" pitchFamily="18" charset="0"/>
                <a:cs typeface="Courier New" pitchFamily="49" charset="0"/>
              </a:rPr>
              <a:t> N-termini, octamer</a:t>
            </a:r>
            <a:r>
              <a:rPr kumimoji="0" lang="en-US" b="1" i="0" u="none" strike="noStrike" cap="none" normalizeH="0" baseline="30000" dirty="0">
                <a:ln>
                  <a:noFill/>
                </a:ln>
                <a:solidFill>
                  <a:srgbClr val="352DDF"/>
                </a:solidFill>
                <a:effectLst/>
                <a:latin typeface="Courier New" pitchFamily="49" charset="0"/>
                <a:ea typeface="Times New Roman" pitchFamily="18" charset="0"/>
                <a:cs typeface="Courier New" pitchFamily="49" charset="0"/>
              </a:rPr>
              <a:t>4</a:t>
            </a:r>
            <a:r>
              <a:rPr kumimoji="0" lang="en-US" b="1" i="0" u="none" strike="noStrike" cap="none" normalizeH="0" baseline="0" dirty="0">
                <a:ln>
                  <a:noFill/>
                </a:ln>
                <a:solidFill>
                  <a:srgbClr val="352DDF"/>
                </a:solidFill>
                <a:effectLst/>
                <a:latin typeface="Courier New" pitchFamily="49" charset="0"/>
                <a:ea typeface="Times New Roman" pitchFamily="18" charset="0"/>
                <a:cs typeface="Courier New" pitchFamily="49" charset="0"/>
              </a:rPr>
              <a:t>   124    248     202    80      32%</a:t>
            </a:r>
            <a:endParaRPr kumimoji="0" lang="en-US" b="1" i="0" u="none" strike="noStrike" cap="none" normalizeH="0" baseline="0" dirty="0">
              <a:ln>
                <a:noFill/>
              </a:ln>
              <a:solidFill>
                <a:srgbClr val="352DDF"/>
              </a:solidFill>
              <a:effectLst/>
              <a:latin typeface="Courier New" pitchFamily="49"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1.  This is merely [</a:t>
            </a:r>
            <a:r>
              <a:rPr kumimoji="0" lang="en-US" sz="12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bp</a:t>
            </a: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x  2.</a:t>
            </a:r>
            <a:endParaRPr kumimoji="0" 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2.  Arg and Lys only; His not counted.</a:t>
            </a:r>
            <a:endParaRPr kumimoji="0" 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3.  The</a:t>
            </a:r>
            <a:r>
              <a:rPr kumimoji="0" lang="en-US" sz="1200" b="0" i="0" u="none" strike="noStrike" cap="none" normalizeH="0" dirty="0">
                <a:ln>
                  <a:noFill/>
                </a:ln>
                <a:solidFill>
                  <a:schemeClr val="tx1"/>
                </a:solidFill>
                <a:effectLst/>
                <a:latin typeface="Arial" pitchFamily="34" charset="0"/>
                <a:ea typeface="Times New Roman" pitchFamily="18" charset="0"/>
                <a:cs typeface="Arial" pitchFamily="34" charset="0"/>
              </a:rPr>
              <a:t> spiral path of the </a:t>
            </a: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[Helix I]+[</a:t>
            </a: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sym typeface="Symbol" pitchFamily="18" charset="2"/>
              </a:rPr>
              <a:t></a:t>
            </a: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-strand 1]+[</a:t>
            </a: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sym typeface="Symbol" pitchFamily="18" charset="2"/>
              </a:rPr>
              <a:t></a:t>
            </a: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-strand 2] regions contributed by each of</a:t>
            </a:r>
            <a:r>
              <a:rPr kumimoji="0" lang="en-US" sz="1200" b="0" i="0" u="none" strike="noStrike" cap="none" normalizeH="0" dirty="0">
                <a:ln>
                  <a:noFill/>
                </a:ln>
                <a:solidFill>
                  <a:schemeClr val="tx1"/>
                </a:solidFill>
                <a:effectLst/>
                <a:latin typeface="Arial" pitchFamily="34" charset="0"/>
                <a:ea typeface="Times New Roman" pitchFamily="18" charset="0"/>
                <a:cs typeface="Arial" pitchFamily="34" charset="0"/>
              </a:rPr>
              <a:t> the 8 subunits.</a:t>
            </a:r>
            <a:endPar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sym typeface="Symbol" pitchFamily="18" charset="2"/>
              </a:rPr>
              <a:t>4.  The sum of the contributions of the 8 octamer N-termini, proximal to Helix I.</a:t>
            </a:r>
          </a:p>
        </p:txBody>
      </p:sp>
      <p:sp>
        <p:nvSpPr>
          <p:cNvPr id="8" name="TextBox 7"/>
          <p:cNvSpPr txBox="1"/>
          <p:nvPr/>
        </p:nvSpPr>
        <p:spPr>
          <a:xfrm>
            <a:off x="685800" y="4743271"/>
            <a:ext cx="7924800" cy="1477328"/>
          </a:xfrm>
          <a:prstGeom prst="rect">
            <a:avLst/>
          </a:prstGeom>
          <a:noFill/>
        </p:spPr>
        <p:txBody>
          <a:bodyPr wrap="square" rtlCol="0">
            <a:spAutoFit/>
          </a:bodyPr>
          <a:lstStyle/>
          <a:p>
            <a:r>
              <a:rPr lang="en-US" dirty="0"/>
              <a:t>Conclusions:  The N-termini, collectively, have  substantially more basic residues than the superhelical groove, and they have the theoretical capacity to bind a commensurately greater percentage of DNA phosphate groups.  Furthermore, the quality of the binding (with respect to length of the salt bridges) is far superior in the N-termini (data to be presented later).</a:t>
            </a:r>
          </a:p>
        </p:txBody>
      </p:sp>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6" name="Slide 1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88456"/>
            <a:ext cx="304800" cy="304800"/>
          </a:xfrm>
          <a:prstGeom prst="rect">
            <a:avLst/>
          </a:prstGeom>
        </p:spPr>
      </p:pic>
    </p:spTree>
    <p:custDataLst>
      <p:tags r:id="rId1"/>
    </p:custDataLst>
  </p:cSld>
  <p:clrMapOvr>
    <a:masterClrMapping/>
  </p:clrMapOvr>
  <p:transition advClick="0"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11970" name="Picture 1028" descr="C:\Program Files\Amira-3.1.1\data\nucleosome files\AAA FINAL STRUCTURE\Animations\Picture Files\complete-NO_NUM.jpg"/>
          <p:cNvPicPr>
            <a:picLocks noChangeAspect="1" noChangeArrowheads="1"/>
          </p:cNvPicPr>
          <p:nvPr/>
        </p:nvPicPr>
        <p:blipFill>
          <a:blip r:embed="rId6" cstate="print"/>
          <a:srcRect/>
          <a:stretch>
            <a:fillRect/>
          </a:stretch>
        </p:blipFill>
        <p:spPr bwMode="auto">
          <a:xfrm>
            <a:off x="61913" y="19050"/>
            <a:ext cx="2743200" cy="6819900"/>
          </a:xfrm>
          <a:prstGeom prst="rect">
            <a:avLst/>
          </a:prstGeom>
          <a:noFill/>
          <a:ln w="9525">
            <a:noFill/>
            <a:miter lim="800000"/>
            <a:headEnd/>
            <a:tailEnd/>
          </a:ln>
        </p:spPr>
      </p:pic>
      <p:pic>
        <p:nvPicPr>
          <p:cNvPr id="400389" name="Picture 1029" descr="C:\Program Files\Amira-3.1.1\data\nucleosome files\AAA FINAL STRUCTURE\Animations\Picture Files\complete-residue-num.jpg"/>
          <p:cNvPicPr>
            <a:picLocks noChangeAspect="1" noChangeArrowheads="1"/>
          </p:cNvPicPr>
          <p:nvPr/>
        </p:nvPicPr>
        <p:blipFill>
          <a:blip r:embed="rId7" cstate="print"/>
          <a:srcRect/>
          <a:stretch>
            <a:fillRect/>
          </a:stretch>
        </p:blipFill>
        <p:spPr bwMode="auto">
          <a:xfrm>
            <a:off x="63500" y="19050"/>
            <a:ext cx="2743200" cy="6819900"/>
          </a:xfrm>
          <a:prstGeom prst="rect">
            <a:avLst/>
          </a:prstGeom>
          <a:noFill/>
          <a:ln w="9525">
            <a:noFill/>
            <a:miter lim="800000"/>
            <a:headEnd/>
            <a:tailEnd/>
          </a:ln>
        </p:spPr>
      </p:pic>
      <p:sp>
        <p:nvSpPr>
          <p:cNvPr id="400390" name="Text Box 1030"/>
          <p:cNvSpPr txBox="1">
            <a:spLocks noChangeArrowheads="1"/>
          </p:cNvSpPr>
          <p:nvPr/>
        </p:nvSpPr>
        <p:spPr bwMode="auto">
          <a:xfrm>
            <a:off x="3352800" y="1050925"/>
            <a:ext cx="5105400" cy="396875"/>
          </a:xfrm>
          <a:prstGeom prst="rect">
            <a:avLst/>
          </a:prstGeom>
          <a:noFill/>
          <a:ln w="9525">
            <a:noFill/>
            <a:miter lim="800000"/>
            <a:headEnd/>
            <a:tailEnd/>
          </a:ln>
        </p:spPr>
        <p:txBody>
          <a:bodyPr>
            <a:spAutoFit/>
          </a:bodyPr>
          <a:lstStyle/>
          <a:p>
            <a:pPr>
              <a:spcBef>
                <a:spcPct val="50000"/>
              </a:spcBef>
            </a:pPr>
            <a:r>
              <a:rPr lang="en-US" sz="2000" dirty="0"/>
              <a:t>DNA, sperm cell (total):     3x10</a:t>
            </a:r>
            <a:r>
              <a:rPr lang="en-US" sz="2000" baseline="30000" dirty="0"/>
              <a:t>9</a:t>
            </a:r>
            <a:r>
              <a:rPr lang="en-US" sz="2000" dirty="0"/>
              <a:t> base pairs</a:t>
            </a:r>
          </a:p>
        </p:txBody>
      </p:sp>
      <p:sp>
        <p:nvSpPr>
          <p:cNvPr id="400391" name="Text Box 1031"/>
          <p:cNvSpPr txBox="1">
            <a:spLocks noChangeArrowheads="1"/>
          </p:cNvSpPr>
          <p:nvPr/>
        </p:nvSpPr>
        <p:spPr bwMode="auto">
          <a:xfrm>
            <a:off x="3352800" y="2041525"/>
            <a:ext cx="5105400" cy="396875"/>
          </a:xfrm>
          <a:prstGeom prst="rect">
            <a:avLst/>
          </a:prstGeom>
          <a:noFill/>
          <a:ln w="9525">
            <a:noFill/>
            <a:miter lim="800000"/>
            <a:headEnd/>
            <a:tailEnd/>
          </a:ln>
        </p:spPr>
        <p:txBody>
          <a:bodyPr>
            <a:spAutoFit/>
          </a:bodyPr>
          <a:lstStyle/>
          <a:p>
            <a:pPr>
              <a:spcBef>
                <a:spcPct val="50000"/>
              </a:spcBef>
            </a:pPr>
            <a:r>
              <a:rPr lang="en-US" sz="2000"/>
              <a:t>DNA, unit cell:		59 base pairs</a:t>
            </a:r>
          </a:p>
        </p:txBody>
      </p:sp>
      <p:sp>
        <p:nvSpPr>
          <p:cNvPr id="400392" name="Text Box 1032"/>
          <p:cNvSpPr txBox="1">
            <a:spLocks noChangeArrowheads="1"/>
          </p:cNvSpPr>
          <p:nvPr/>
        </p:nvSpPr>
        <p:spPr bwMode="auto">
          <a:xfrm>
            <a:off x="3352800" y="3032125"/>
            <a:ext cx="5105400" cy="396875"/>
          </a:xfrm>
          <a:prstGeom prst="rect">
            <a:avLst/>
          </a:prstGeom>
          <a:noFill/>
          <a:ln w="9525">
            <a:noFill/>
            <a:miter lim="800000"/>
            <a:headEnd/>
            <a:tailEnd/>
          </a:ln>
        </p:spPr>
        <p:txBody>
          <a:bodyPr>
            <a:spAutoFit/>
          </a:bodyPr>
          <a:lstStyle/>
          <a:p>
            <a:pPr>
              <a:spcBef>
                <a:spcPct val="50000"/>
              </a:spcBef>
            </a:pPr>
            <a:r>
              <a:rPr lang="en-US" sz="2000"/>
              <a:t>Total # of unit cells:	3x10</a:t>
            </a:r>
            <a:r>
              <a:rPr lang="en-US" sz="2000" baseline="30000"/>
              <a:t>9 </a:t>
            </a:r>
            <a:r>
              <a:rPr lang="en-US" sz="2000"/>
              <a:t>/ 59 </a:t>
            </a:r>
            <a:r>
              <a:rPr lang="en-US" sz="2000">
                <a:sym typeface="Symbol" pitchFamily="18" charset="2"/>
              </a:rPr>
              <a:t> 50</a:t>
            </a:r>
            <a:r>
              <a:rPr lang="en-US" sz="2000"/>
              <a:t>x10</a:t>
            </a:r>
            <a:r>
              <a:rPr lang="en-US" sz="2000" baseline="30000"/>
              <a:t>6</a:t>
            </a:r>
            <a:r>
              <a:rPr lang="en-US" sz="2000"/>
              <a:t> </a:t>
            </a:r>
          </a:p>
        </p:txBody>
      </p:sp>
      <p:sp>
        <p:nvSpPr>
          <p:cNvPr id="400393" name="Text Box 1033"/>
          <p:cNvSpPr txBox="1">
            <a:spLocks noChangeArrowheads="1"/>
          </p:cNvSpPr>
          <p:nvPr/>
        </p:nvSpPr>
        <p:spPr bwMode="auto">
          <a:xfrm>
            <a:off x="3352800" y="4022725"/>
            <a:ext cx="5105400" cy="701675"/>
          </a:xfrm>
          <a:prstGeom prst="rect">
            <a:avLst/>
          </a:prstGeom>
          <a:noFill/>
          <a:ln w="9525">
            <a:noFill/>
            <a:miter lim="800000"/>
            <a:headEnd/>
            <a:tailEnd/>
          </a:ln>
        </p:spPr>
        <p:txBody>
          <a:bodyPr>
            <a:spAutoFit/>
          </a:bodyPr>
          <a:lstStyle/>
          <a:p>
            <a:pPr>
              <a:spcBef>
                <a:spcPct val="50000"/>
              </a:spcBef>
            </a:pPr>
            <a:r>
              <a:rPr lang="en-US" sz="2000"/>
              <a:t>Volume, sperm DNA:	</a:t>
            </a:r>
            <a:r>
              <a:rPr lang="en-US" sz="2000">
                <a:sym typeface="Symbol" pitchFamily="18" charset="2"/>
              </a:rPr>
              <a:t>50</a:t>
            </a:r>
            <a:r>
              <a:rPr lang="en-US" sz="2000"/>
              <a:t>x10</a:t>
            </a:r>
            <a:r>
              <a:rPr lang="en-US" sz="2000" baseline="30000"/>
              <a:t>6</a:t>
            </a:r>
            <a:r>
              <a:rPr lang="en-US" sz="2000"/>
              <a:t> x 100 m</a:t>
            </a:r>
            <a:r>
              <a:rPr lang="en-US" sz="2000">
                <a:sym typeface="Symbol" pitchFamily="18" charset="2"/>
              </a:rPr>
              <a:t></a:t>
            </a:r>
            <a:r>
              <a:rPr lang="en-US" sz="2000" baseline="30000"/>
              <a:t>3</a:t>
            </a:r>
            <a:r>
              <a:rPr lang="en-US" sz="2000"/>
              <a:t> =</a:t>
            </a:r>
            <a:br>
              <a:rPr lang="en-US" sz="2000"/>
            </a:br>
            <a:r>
              <a:rPr lang="en-US" sz="2000"/>
              <a:t>			5000 m</a:t>
            </a:r>
            <a:r>
              <a:rPr lang="en-US" sz="2000">
                <a:sym typeface="Symbol" pitchFamily="18" charset="2"/>
              </a:rPr>
              <a:t></a:t>
            </a:r>
            <a:r>
              <a:rPr lang="en-US" sz="2000" baseline="30000"/>
              <a:t>3 </a:t>
            </a:r>
            <a:r>
              <a:rPr lang="en-US" sz="2000"/>
              <a:t>= </a:t>
            </a:r>
            <a:r>
              <a:rPr lang="en-US" sz="2000">
                <a:solidFill>
                  <a:srgbClr val="FF0000"/>
                </a:solidFill>
              </a:rPr>
              <a:t>5 </a:t>
            </a:r>
            <a:r>
              <a:rPr lang="en-US" sz="2000">
                <a:solidFill>
                  <a:srgbClr val="FF0000"/>
                </a:solidFill>
                <a:sym typeface="Symbol" pitchFamily="18" charset="2"/>
              </a:rPr>
              <a:t></a:t>
            </a:r>
            <a:r>
              <a:rPr lang="en-US" sz="2000" baseline="30000">
                <a:solidFill>
                  <a:srgbClr val="FF0000"/>
                </a:solidFill>
              </a:rPr>
              <a:t>3</a:t>
            </a:r>
            <a:r>
              <a:rPr lang="en-US" sz="2000"/>
              <a:t> </a:t>
            </a:r>
          </a:p>
        </p:txBody>
      </p:sp>
      <p:sp>
        <p:nvSpPr>
          <p:cNvPr id="400394" name="Text Box 1034"/>
          <p:cNvSpPr txBox="1">
            <a:spLocks noChangeArrowheads="1"/>
          </p:cNvSpPr>
          <p:nvPr/>
        </p:nvSpPr>
        <p:spPr bwMode="auto">
          <a:xfrm>
            <a:off x="3352800" y="5029200"/>
            <a:ext cx="5105400" cy="396875"/>
          </a:xfrm>
          <a:prstGeom prst="rect">
            <a:avLst/>
          </a:prstGeom>
          <a:noFill/>
          <a:ln w="9525">
            <a:noFill/>
            <a:miter lim="800000"/>
            <a:headEnd/>
            <a:tailEnd/>
          </a:ln>
        </p:spPr>
        <p:txBody>
          <a:bodyPr>
            <a:spAutoFit/>
          </a:bodyPr>
          <a:lstStyle/>
          <a:p>
            <a:pPr>
              <a:spcBef>
                <a:spcPct val="50000"/>
              </a:spcBef>
            </a:pPr>
            <a:r>
              <a:rPr lang="en-US" sz="2000"/>
              <a:t>Volume, sperm head:	40-</a:t>
            </a:r>
            <a:r>
              <a:rPr lang="en-US" sz="2000">
                <a:sym typeface="Symbol" pitchFamily="18" charset="2"/>
              </a:rPr>
              <a:t>50</a:t>
            </a:r>
            <a:r>
              <a:rPr lang="en-US" sz="2000"/>
              <a:t> </a:t>
            </a:r>
            <a:r>
              <a:rPr lang="en-US" sz="2000">
                <a:sym typeface="Symbol" pitchFamily="18" charset="2"/>
              </a:rPr>
              <a:t></a:t>
            </a:r>
            <a:r>
              <a:rPr lang="en-US" sz="2000" baseline="30000"/>
              <a:t>3</a:t>
            </a:r>
            <a:endParaRPr lang="en-US" sz="2000"/>
          </a:p>
        </p:txBody>
      </p:sp>
      <p:sp>
        <p:nvSpPr>
          <p:cNvPr id="11" name="TextBox 10"/>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grpSp>
        <p:nvGrpSpPr>
          <p:cNvPr id="2" name="Group 12"/>
          <p:cNvGrpSpPr/>
          <p:nvPr/>
        </p:nvGrpSpPr>
        <p:grpSpPr>
          <a:xfrm>
            <a:off x="7162800" y="4544704"/>
            <a:ext cx="1859280" cy="726744"/>
            <a:chOff x="7162800" y="4544704"/>
            <a:chExt cx="1859280" cy="726744"/>
          </a:xfrm>
        </p:grpSpPr>
        <p:sp>
          <p:nvSpPr>
            <p:cNvPr id="10" name="Line 5"/>
            <p:cNvSpPr>
              <a:spLocks noChangeShapeType="1"/>
            </p:cNvSpPr>
            <p:nvPr/>
          </p:nvSpPr>
          <p:spPr bwMode="auto">
            <a:xfrm flipH="1">
              <a:off x="7924800" y="4544704"/>
              <a:ext cx="1097280" cy="0"/>
            </a:xfrm>
            <a:prstGeom prst="line">
              <a:avLst/>
            </a:prstGeom>
            <a:noFill/>
            <a:ln w="38100">
              <a:solidFill>
                <a:srgbClr val="FF0000"/>
              </a:solidFill>
              <a:round/>
              <a:headEnd/>
              <a:tailEnd type="triangle" w="med" len="med"/>
            </a:ln>
          </p:spPr>
          <p:txBody>
            <a:bodyPr/>
            <a:lstStyle/>
            <a:p>
              <a:endParaRPr lang="en-US"/>
            </a:p>
          </p:txBody>
        </p:sp>
        <p:sp>
          <p:nvSpPr>
            <p:cNvPr id="12" name="Line 5"/>
            <p:cNvSpPr>
              <a:spLocks noChangeShapeType="1"/>
            </p:cNvSpPr>
            <p:nvPr/>
          </p:nvSpPr>
          <p:spPr bwMode="auto">
            <a:xfrm flipH="1">
              <a:off x="7162800" y="5271448"/>
              <a:ext cx="1097280" cy="0"/>
            </a:xfrm>
            <a:prstGeom prst="line">
              <a:avLst/>
            </a:prstGeom>
            <a:noFill/>
            <a:ln w="38100">
              <a:solidFill>
                <a:schemeClr val="tx1"/>
              </a:solidFill>
              <a:round/>
              <a:headEnd/>
              <a:tailEnd type="triangle" w="med" len="med"/>
            </a:ln>
          </p:spPr>
          <p:txBody>
            <a:bodyPr/>
            <a:lstStyle/>
            <a:p>
              <a:endParaRPr lang="en-US"/>
            </a:p>
          </p:txBody>
        </p:sp>
      </p:grpSp>
      <p:pic>
        <p:nvPicPr>
          <p:cNvPr id="13" name="Slide 13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8929048" y="0"/>
            <a:ext cx="304800" cy="304800"/>
          </a:xfrm>
          <a:prstGeom prst="rect">
            <a:avLst/>
          </a:prstGeom>
        </p:spPr>
      </p:pic>
    </p:spTree>
    <p:custDataLst>
      <p:tags r:id="rId1"/>
    </p:custDataLst>
  </p:cSld>
  <p:clrMapOvr>
    <a:masterClrMapping/>
  </p:clrMapOvr>
  <p:transition advClick="0" advTm="6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 presetClass="entr" presetSubtype="2" fill="hold" nodeType="afterEffect">
                                  <p:stCondLst>
                                    <p:cond delay="31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2"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fontScale="90000"/>
          </a:bodyPr>
          <a:lstStyle/>
          <a:p>
            <a:r>
              <a:rPr lang="en-US" dirty="0">
                <a:latin typeface="Times New Roman" pitchFamily="18" charset="0"/>
                <a:ea typeface="Arial Unicode MS" pitchFamily="34" charset="-128"/>
                <a:cs typeface="Times New Roman" pitchFamily="18" charset="0"/>
              </a:rPr>
              <a:t>Jean-Luc </a:t>
            </a:r>
            <a:r>
              <a:rPr lang="en-US" dirty="0" err="1">
                <a:latin typeface="Times New Roman" pitchFamily="18" charset="0"/>
                <a:ea typeface="Arial Unicode MS" pitchFamily="34" charset="-128"/>
                <a:cs typeface="Times New Roman" pitchFamily="18" charset="0"/>
              </a:rPr>
              <a:t>Jestin</a:t>
            </a:r>
            <a:r>
              <a:rPr lang="en-US" dirty="0">
                <a:latin typeface="Times New Roman" pitchFamily="18" charset="0"/>
                <a:ea typeface="Arial Unicode MS" pitchFamily="34" charset="-128"/>
                <a:cs typeface="Times New Roman" pitchFamily="18" charset="0"/>
              </a:rPr>
              <a:t> (Pasteur Institute)</a:t>
            </a:r>
            <a:br>
              <a:rPr lang="en-US" dirty="0">
                <a:latin typeface="Times New Roman" pitchFamily="18" charset="0"/>
                <a:ea typeface="Arial Unicode MS" pitchFamily="34" charset="-128"/>
                <a:cs typeface="Times New Roman" pitchFamily="18" charset="0"/>
              </a:rPr>
            </a:br>
            <a:r>
              <a:rPr lang="en-US" dirty="0">
                <a:latin typeface="Times New Roman" pitchFamily="18" charset="0"/>
                <a:ea typeface="Arial Unicode MS" pitchFamily="34" charset="-128"/>
                <a:cs typeface="Times New Roman" pitchFamily="18" charset="0"/>
              </a:rPr>
              <a:t> Anti-parallel protamine structure</a:t>
            </a:r>
            <a:endParaRPr lang="en-US" dirty="0">
              <a:latin typeface="Times New Roman" pitchFamily="18" charset="0"/>
              <a:cs typeface="Times New Roman" pitchFamily="18" charset="0"/>
            </a:endParaRPr>
          </a:p>
        </p:txBody>
      </p:sp>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6000"/>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1752600" y="2527518"/>
            <a:ext cx="55626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rPr>
              <a:t>ORIGINAL P1-P2 PARALLEL STRUCTURE: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10        20        30        40        50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123456789012345678901234567890123456789012345678901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P1:         MARYRCCRSQSRSRYYRQRQRSRRRRRRSCQTRR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AMRCCRPRYRPRCRRH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P2:  RTHGGSHYRRRHCSRRRLHRIHRRQHRSCRRRKRRSCRHRR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HRRGCRTRKRTCRRH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123456789012345678901234567890123456789012345678901234567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10        20        30        40        50</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000" dirty="0">
              <a:latin typeface="Courier New" pitchFamily="49" charset="0"/>
              <a:ea typeface="Arial Unicode MS" pitchFamily="34" charset="-128"/>
              <a:cs typeface="Courier New" pitchFamily="49" charset="0"/>
            </a:endParaRPr>
          </a:p>
        </p:txBody>
      </p:sp>
      <p:sp>
        <p:nvSpPr>
          <p:cNvPr id="4" name="TextBox 3"/>
          <p:cNvSpPr txBox="1"/>
          <p:nvPr/>
        </p:nvSpPr>
        <p:spPr>
          <a:xfrm>
            <a:off x="1828800" y="1058614"/>
            <a:ext cx="5257800" cy="830997"/>
          </a:xfrm>
          <a:prstGeom prst="rect">
            <a:avLst/>
          </a:prstGeom>
          <a:noFill/>
        </p:spPr>
        <p:txBody>
          <a:bodyPr wrap="square" rtlCol="0">
            <a:spAutoFit/>
          </a:bodyPr>
          <a:lstStyle/>
          <a:p>
            <a:pPr algn="ctr"/>
            <a:r>
              <a:rPr lang="en-US" sz="2400" dirty="0">
                <a:latin typeface="Times New Roman" pitchFamily="18" charset="0"/>
                <a:ea typeface="Arial Unicode MS" pitchFamily="34" charset="-128"/>
                <a:cs typeface="Times New Roman" pitchFamily="18" charset="0"/>
              </a:rPr>
              <a:t>Jean-Luc </a:t>
            </a:r>
            <a:r>
              <a:rPr lang="en-US" sz="2400" dirty="0" err="1">
                <a:latin typeface="Times New Roman" pitchFamily="18" charset="0"/>
                <a:ea typeface="Arial Unicode MS" pitchFamily="34" charset="-128"/>
                <a:cs typeface="Times New Roman" pitchFamily="18" charset="0"/>
              </a:rPr>
              <a:t>Jestin</a:t>
            </a:r>
            <a:r>
              <a:rPr lang="en-US" sz="2400" dirty="0">
                <a:latin typeface="Times New Roman" pitchFamily="18" charset="0"/>
                <a:ea typeface="Arial Unicode MS" pitchFamily="34" charset="-128"/>
                <a:cs typeface="Times New Roman" pitchFamily="18" charset="0"/>
              </a:rPr>
              <a:t> (Pasteur Institute)</a:t>
            </a:r>
            <a:br>
              <a:rPr lang="en-US" sz="2400" dirty="0">
                <a:latin typeface="Times New Roman" pitchFamily="18" charset="0"/>
                <a:ea typeface="Arial Unicode MS" pitchFamily="34" charset="-128"/>
                <a:cs typeface="Times New Roman" pitchFamily="18" charset="0"/>
              </a:rPr>
            </a:br>
            <a:r>
              <a:rPr lang="en-US" sz="2400" dirty="0">
                <a:latin typeface="Times New Roman" pitchFamily="18" charset="0"/>
                <a:ea typeface="Arial Unicode MS" pitchFamily="34" charset="-128"/>
                <a:cs typeface="Times New Roman" pitchFamily="18" charset="0"/>
              </a:rPr>
              <a:t> Anti-parallel protamine structure</a:t>
            </a:r>
            <a:endParaRPr lang="en-US" sz="2400" dirty="0">
              <a:latin typeface="Times New Roman" pitchFamily="18" charset="0"/>
              <a:cs typeface="Times New Roman" pitchFamily="18" charset="0"/>
            </a:endParaRPr>
          </a:p>
        </p:txBody>
      </p:sp>
      <p:cxnSp>
        <p:nvCxnSpPr>
          <p:cNvPr id="6" name="Straight Arrow Connector 5"/>
          <p:cNvCxnSpPr/>
          <p:nvPr/>
        </p:nvCxnSpPr>
        <p:spPr>
          <a:xfrm rot="10800000">
            <a:off x="6500880" y="3454555"/>
            <a:ext cx="1143000" cy="15240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20000" flipH="1" flipV="1">
            <a:off x="5376791" y="3824291"/>
            <a:ext cx="52320" cy="888845"/>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8" name="Slide 13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39552"/>
            <a:ext cx="304800" cy="304800"/>
          </a:xfrm>
          <a:prstGeom prst="rect">
            <a:avLst/>
          </a:prstGeom>
        </p:spPr>
      </p:pic>
    </p:spTree>
    <p:custDataLst>
      <p:tags r:id="rId1"/>
    </p:custDataLst>
  </p:cSld>
  <p:clrMapOvr>
    <a:masterClrMapping/>
  </p:clrMapOvr>
  <p:transition advClick="0" advTm="7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2" fill="hold" nodeType="afterEffect">
                                  <p:stCondLst>
                                    <p:cond delay="590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childTnLst>
                          </p:cTn>
                        </p:par>
                        <p:par>
                          <p:cTn id="12" fill="hold">
                            <p:stCondLst>
                              <p:cond delay="59500"/>
                            </p:stCondLst>
                            <p:childTnLst>
                              <p:par>
                                <p:cTn id="13" presetID="1" presetClass="exit" presetSubtype="0" fill="hold" nodeType="afterEffect">
                                  <p:stCondLst>
                                    <p:cond delay="7000"/>
                                  </p:stCondLst>
                                  <p:childTnLst>
                                    <p:set>
                                      <p:cBhvr>
                                        <p:cTn id="14" dur="1" fill="hold">
                                          <p:stCondLst>
                                            <p:cond delay="0"/>
                                          </p:stCondLst>
                                        </p:cTn>
                                        <p:tgtEl>
                                          <p:spTgt spid="6"/>
                                        </p:tgtEl>
                                        <p:attrNameLst>
                                          <p:attrName>style.visibility</p:attrName>
                                        </p:attrNameLst>
                                      </p:cBhvr>
                                      <p:to>
                                        <p:strVal val="hidden"/>
                                      </p:to>
                                    </p:set>
                                  </p:childTnLst>
                                </p:cTn>
                              </p:par>
                              <p:par>
                                <p:cTn id="15" presetID="2" presetClass="entr" presetSubtype="8" fill="hold" nodeType="withEffect">
                                  <p:stCondLst>
                                    <p:cond delay="7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9"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04800" y="2527518"/>
            <a:ext cx="55626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1200" b="1" dirty="0">
                <a:latin typeface="Courier New" pitchFamily="49" charset="0"/>
                <a:ea typeface="Arial Unicode MS" pitchFamily="34" charset="-128"/>
                <a:cs typeface="Courier New" pitchFamily="49" charset="0"/>
              </a:rPr>
              <a:t>NEW P1-P2 ANTI-PARALLEL STRUCTURE:</a:t>
            </a:r>
            <a:endParaRPr kumimoji="0" lang="en-US" sz="1200" b="1"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10        20        30        40        50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123456789012345678901234567890123456789012345678901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P1:         MARYRCCRSQSRSRYYRQRQRSRRRRRRSCQTRR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AMRCCRPRYRPRCRRH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P2:  RTHGGSHYRRRHCSRRRLHRIHRRQHRSCRRRKRRSCRHRR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HRRGCRTRKRTCRRH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123456789012345678901234567890123456789012345678901234567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10        20        30        40        50</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000" dirty="0">
              <a:latin typeface="Courier New" pitchFamily="49" charset="0"/>
              <a:ea typeface="Arial Unicode MS" pitchFamily="34" charset="-128"/>
              <a:cs typeface="Courier New" pitchFamily="49" charset="0"/>
            </a:endParaRPr>
          </a:p>
        </p:txBody>
      </p:sp>
      <p:sp>
        <p:nvSpPr>
          <p:cNvPr id="4" name="TextBox 3"/>
          <p:cNvSpPr txBox="1"/>
          <p:nvPr/>
        </p:nvSpPr>
        <p:spPr>
          <a:xfrm>
            <a:off x="1828800" y="1058614"/>
            <a:ext cx="5257800" cy="830997"/>
          </a:xfrm>
          <a:prstGeom prst="rect">
            <a:avLst/>
          </a:prstGeom>
          <a:noFill/>
        </p:spPr>
        <p:txBody>
          <a:bodyPr wrap="square" rtlCol="0">
            <a:spAutoFit/>
          </a:bodyPr>
          <a:lstStyle/>
          <a:p>
            <a:pPr algn="ctr"/>
            <a:r>
              <a:rPr lang="en-US" sz="2400" dirty="0">
                <a:latin typeface="Times New Roman" pitchFamily="18" charset="0"/>
                <a:ea typeface="Arial Unicode MS" pitchFamily="34" charset="-128"/>
                <a:cs typeface="Times New Roman" pitchFamily="18" charset="0"/>
              </a:rPr>
              <a:t>Jean-Luc </a:t>
            </a:r>
            <a:r>
              <a:rPr lang="en-US" sz="2400" dirty="0" err="1">
                <a:latin typeface="Times New Roman" pitchFamily="18" charset="0"/>
                <a:ea typeface="Arial Unicode MS" pitchFamily="34" charset="-128"/>
                <a:cs typeface="Times New Roman" pitchFamily="18" charset="0"/>
              </a:rPr>
              <a:t>Jestin</a:t>
            </a:r>
            <a:r>
              <a:rPr lang="en-US" sz="2400" dirty="0">
                <a:latin typeface="Times New Roman" pitchFamily="18" charset="0"/>
                <a:ea typeface="Arial Unicode MS" pitchFamily="34" charset="-128"/>
                <a:cs typeface="Times New Roman" pitchFamily="18" charset="0"/>
              </a:rPr>
              <a:t> (Pasteur Institute)</a:t>
            </a:r>
            <a:br>
              <a:rPr lang="en-US" sz="2400" dirty="0">
                <a:latin typeface="Times New Roman" pitchFamily="18" charset="0"/>
                <a:ea typeface="Arial Unicode MS" pitchFamily="34" charset="-128"/>
                <a:cs typeface="Times New Roman" pitchFamily="18" charset="0"/>
              </a:rPr>
            </a:br>
            <a:r>
              <a:rPr lang="en-US" sz="2400" dirty="0">
                <a:latin typeface="Times New Roman" pitchFamily="18" charset="0"/>
                <a:ea typeface="Arial Unicode MS" pitchFamily="34" charset="-128"/>
                <a:cs typeface="Times New Roman" pitchFamily="18" charset="0"/>
              </a:rPr>
              <a:t> Anti-parallel protamine structure</a:t>
            </a:r>
            <a:endParaRPr lang="en-US" sz="2400" dirty="0">
              <a:latin typeface="Times New Roman" pitchFamily="18" charset="0"/>
              <a:cs typeface="Times New Roman" pitchFamily="18" charset="0"/>
            </a:endParaRPr>
          </a:p>
        </p:txBody>
      </p:sp>
      <p:sp>
        <p:nvSpPr>
          <p:cNvPr id="7" name="Rectangle 1"/>
          <p:cNvSpPr>
            <a:spLocks noChangeArrowheads="1"/>
          </p:cNvSpPr>
          <p:nvPr/>
        </p:nvSpPr>
        <p:spPr bwMode="auto">
          <a:xfrm>
            <a:off x="682435" y="3484065"/>
            <a:ext cx="649224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RTHGGSHYRRRHCSRRRLHRIHRRQHRSCRRRKRRSCRHRR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HRRGCRTRKRTCRRH</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p:txBody>
      </p:sp>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6" name="Slide 13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39552"/>
            <a:ext cx="304800" cy="304800"/>
          </a:xfrm>
          <a:prstGeom prst="rect">
            <a:avLst/>
          </a:prstGeom>
        </p:spPr>
      </p:pic>
    </p:spTree>
    <p:custDataLst>
      <p:tags r:id="rId1"/>
    </p:custDataLst>
  </p:cSld>
  <p:clrMapOvr>
    <a:masterClrMapping/>
  </p:clrMapOvr>
  <p:transition advClick="0" advTm="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8" presetClass="emph" presetSubtype="0" fill="hold" grpId="0" nodeType="afterEffect">
                                  <p:stCondLst>
                                    <p:cond delay="2000"/>
                                  </p:stCondLst>
                                  <p:childTnLst>
                                    <p:animRot by="10800000">
                                      <p:cBhvr>
                                        <p:cTn id="9"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10"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04800" y="2525000"/>
            <a:ext cx="5562600" cy="10464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rPr>
              <a:t>NEW P1-P2 ANTI-PARALLEL STRUCTURE: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10        20        30        40        50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123456789012345678901234567890123456789012345678901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P1:         MARYRCCRSQSRSRYYRQRQRSRRRRRRSCQTRR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AMRCCRPRYRPRCRRH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lvl="0" eaLnBrk="0" fontAlgn="base" hangingPunct="0">
              <a:spcBef>
                <a:spcPct val="0"/>
              </a:spcBef>
              <a:spcAft>
                <a:spcPct val="0"/>
              </a:spcAf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lang="en-US" sz="1000" b="1" dirty="0">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p:txBody>
      </p:sp>
      <p:sp>
        <p:nvSpPr>
          <p:cNvPr id="4" name="TextBox 3"/>
          <p:cNvSpPr txBox="1"/>
          <p:nvPr/>
        </p:nvSpPr>
        <p:spPr>
          <a:xfrm>
            <a:off x="1828800" y="1055375"/>
            <a:ext cx="5257800" cy="830997"/>
          </a:xfrm>
          <a:prstGeom prst="rect">
            <a:avLst/>
          </a:prstGeom>
          <a:noFill/>
        </p:spPr>
        <p:txBody>
          <a:bodyPr wrap="square" rtlCol="0">
            <a:spAutoFit/>
          </a:bodyPr>
          <a:lstStyle/>
          <a:p>
            <a:pPr algn="ctr"/>
            <a:r>
              <a:rPr lang="en-US" sz="2400" dirty="0">
                <a:latin typeface="Times New Roman" pitchFamily="18" charset="0"/>
                <a:ea typeface="Arial Unicode MS" pitchFamily="34" charset="-128"/>
                <a:cs typeface="Times New Roman" pitchFamily="18" charset="0"/>
              </a:rPr>
              <a:t>Jean-Luc </a:t>
            </a:r>
            <a:r>
              <a:rPr lang="en-US" sz="2400" dirty="0" err="1">
                <a:latin typeface="Times New Roman" pitchFamily="18" charset="0"/>
                <a:ea typeface="Arial Unicode MS" pitchFamily="34" charset="-128"/>
                <a:cs typeface="Times New Roman" pitchFamily="18" charset="0"/>
              </a:rPr>
              <a:t>Jestin</a:t>
            </a:r>
            <a:r>
              <a:rPr lang="en-US" sz="2400" dirty="0">
                <a:latin typeface="Times New Roman" pitchFamily="18" charset="0"/>
                <a:ea typeface="Arial Unicode MS" pitchFamily="34" charset="-128"/>
                <a:cs typeface="Times New Roman" pitchFamily="18" charset="0"/>
              </a:rPr>
              <a:t> (Pasteur Institute)</a:t>
            </a:r>
            <a:br>
              <a:rPr lang="en-US" sz="2400" dirty="0">
                <a:latin typeface="Times New Roman" pitchFamily="18" charset="0"/>
                <a:ea typeface="Arial Unicode MS" pitchFamily="34" charset="-128"/>
                <a:cs typeface="Times New Roman" pitchFamily="18" charset="0"/>
              </a:rPr>
            </a:br>
            <a:r>
              <a:rPr lang="en-US" sz="2400" dirty="0">
                <a:latin typeface="Times New Roman" pitchFamily="18" charset="0"/>
                <a:ea typeface="Arial Unicode MS" pitchFamily="34" charset="-128"/>
                <a:cs typeface="Times New Roman" pitchFamily="18" charset="0"/>
              </a:rPr>
              <a:t> Anti-parallel protamine structure</a:t>
            </a:r>
            <a:endParaRPr lang="en-US" sz="2400" dirty="0">
              <a:latin typeface="Times New Roman" pitchFamily="18" charset="0"/>
              <a:cs typeface="Times New Roman" pitchFamily="18" charset="0"/>
            </a:endParaRPr>
          </a:p>
        </p:txBody>
      </p:sp>
      <p:sp>
        <p:nvSpPr>
          <p:cNvPr id="7" name="Rectangle 1"/>
          <p:cNvSpPr>
            <a:spLocks noChangeArrowheads="1"/>
          </p:cNvSpPr>
          <p:nvPr/>
        </p:nvSpPr>
        <p:spPr bwMode="auto">
          <a:xfrm rot="10800000">
            <a:off x="703455" y="3473930"/>
            <a:ext cx="649224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RTHGGSHYRRRHCSRRRLHRIHRRQHRSCRRRKRRSCRHRR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HRRGCRTRKRTCRRH</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p:txBody>
      </p:sp>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6" name="Slide 13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39552"/>
            <a:ext cx="304800" cy="304800"/>
          </a:xfrm>
          <a:prstGeom prst="rect">
            <a:avLst/>
          </a:prstGeom>
        </p:spPr>
      </p:pic>
    </p:spTree>
    <p:custDataLst>
      <p:tags r:id="rId1"/>
    </p:custDataLst>
  </p:cSld>
  <p:clrMapOvr>
    <a:masterClrMapping/>
  </p:clrMapOvr>
  <p:transition advClick="0" advTm="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488">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04800" y="2527716"/>
            <a:ext cx="5562600" cy="10464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1200" b="1" dirty="0">
                <a:latin typeface="Courier New" pitchFamily="49" charset="0"/>
                <a:ea typeface="Arial Unicode MS" pitchFamily="34" charset="-128"/>
                <a:cs typeface="Courier New" pitchFamily="49" charset="0"/>
              </a:rPr>
              <a:t>NEW P1-P2 ANTI-PARALLEL STRUCTURE:</a:t>
            </a:r>
            <a:endParaRPr kumimoji="0" lang="en-US" sz="1200" b="1"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10        20        30        40        50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123456789012345678901234567890123456789012345678901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P1:         MARYRCCRSQSRSRYYRQRQRSRRRRRRSCQTRR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AMRCCRPRYRPRCRRH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lvl="0" eaLnBrk="0" fontAlgn="base" hangingPunct="0">
              <a:spcBef>
                <a:spcPct val="0"/>
              </a:spcBef>
              <a:spcAft>
                <a:spcPct val="0"/>
              </a:spcAf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lang="en-US" sz="1000" b="1" dirty="0">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p:txBody>
      </p:sp>
      <p:sp>
        <p:nvSpPr>
          <p:cNvPr id="4" name="TextBox 3"/>
          <p:cNvSpPr txBox="1"/>
          <p:nvPr/>
        </p:nvSpPr>
        <p:spPr>
          <a:xfrm>
            <a:off x="1828800" y="1058091"/>
            <a:ext cx="5257800" cy="830997"/>
          </a:xfrm>
          <a:prstGeom prst="rect">
            <a:avLst/>
          </a:prstGeom>
          <a:noFill/>
        </p:spPr>
        <p:txBody>
          <a:bodyPr wrap="square" rtlCol="0">
            <a:spAutoFit/>
          </a:bodyPr>
          <a:lstStyle/>
          <a:p>
            <a:pPr algn="ctr"/>
            <a:r>
              <a:rPr lang="en-US" sz="2400" dirty="0">
                <a:latin typeface="Times New Roman" pitchFamily="18" charset="0"/>
                <a:ea typeface="Arial Unicode MS" pitchFamily="34" charset="-128"/>
                <a:cs typeface="Times New Roman" pitchFamily="18" charset="0"/>
              </a:rPr>
              <a:t>Jean-Luc </a:t>
            </a:r>
            <a:r>
              <a:rPr lang="en-US" sz="2400" dirty="0" err="1">
                <a:latin typeface="Times New Roman" pitchFamily="18" charset="0"/>
                <a:ea typeface="Arial Unicode MS" pitchFamily="34" charset="-128"/>
                <a:cs typeface="Times New Roman" pitchFamily="18" charset="0"/>
              </a:rPr>
              <a:t>Jestin</a:t>
            </a:r>
            <a:r>
              <a:rPr lang="en-US" sz="2400" dirty="0">
                <a:latin typeface="Times New Roman" pitchFamily="18" charset="0"/>
                <a:ea typeface="Arial Unicode MS" pitchFamily="34" charset="-128"/>
                <a:cs typeface="Times New Roman" pitchFamily="18" charset="0"/>
              </a:rPr>
              <a:t> (Pasteur Institute)</a:t>
            </a:r>
            <a:br>
              <a:rPr lang="en-US" sz="2400" dirty="0">
                <a:latin typeface="Times New Roman" pitchFamily="18" charset="0"/>
                <a:ea typeface="Arial Unicode MS" pitchFamily="34" charset="-128"/>
                <a:cs typeface="Times New Roman" pitchFamily="18" charset="0"/>
              </a:rPr>
            </a:br>
            <a:r>
              <a:rPr lang="en-US" sz="2400" dirty="0">
                <a:latin typeface="Times New Roman" pitchFamily="18" charset="0"/>
                <a:ea typeface="Arial Unicode MS" pitchFamily="34" charset="-128"/>
                <a:cs typeface="Times New Roman" pitchFamily="18" charset="0"/>
              </a:rPr>
              <a:t> Anti-parallel protamine structure</a:t>
            </a:r>
            <a:endParaRPr lang="en-US" sz="2400" dirty="0">
              <a:latin typeface="Times New Roman" pitchFamily="18" charset="0"/>
              <a:cs typeface="Times New Roman" pitchFamily="18" charset="0"/>
            </a:endParaRPr>
          </a:p>
        </p:txBody>
      </p:sp>
      <p:sp>
        <p:nvSpPr>
          <p:cNvPr id="5" name="Rectangle 1"/>
          <p:cNvSpPr>
            <a:spLocks noChangeArrowheads="1"/>
          </p:cNvSpPr>
          <p:nvPr/>
        </p:nvSpPr>
        <p:spPr bwMode="auto">
          <a:xfrm>
            <a:off x="314848" y="3484602"/>
            <a:ext cx="86868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P2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(inverted)</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HRRCTRKRTRCGRRH</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RRHRCSRRKRRRCSRHQRRHIRHLRRRSCHRRRYHSGGHTR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765432109876543210987654321098765432109876543210987654321</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5</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4</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3</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2</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cs typeface="Courier New" pitchFamily="49" charset="0"/>
            </a:endParaRPr>
          </a:p>
        </p:txBody>
      </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7" name="Slide 13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39552"/>
            <a:ext cx="304800" cy="304800"/>
          </a:xfrm>
          <a:prstGeom prst="rect">
            <a:avLst/>
          </a:prstGeom>
        </p:spPr>
      </p:pic>
    </p:spTree>
    <p:custDataLst>
      <p:tags r:id="rId1"/>
    </p:custDataLst>
  </p:cSld>
  <p:clrMapOvr>
    <a:masterClrMapping/>
  </p:clrMapOvr>
  <p:transition advClick="0" advTm="1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39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04800" y="2526798"/>
            <a:ext cx="6172200" cy="10464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200" b="1" dirty="0">
                <a:latin typeface="Courier New" pitchFamily="49" charset="0"/>
                <a:ea typeface="Arial Unicode MS" pitchFamily="34" charset="-128"/>
                <a:cs typeface="Courier New" pitchFamily="49" charset="0"/>
              </a:rPr>
              <a:t>            NEW P1-P2 ANTI-PARALLEL STRUCTURE:</a:t>
            </a:r>
            <a:endParaRPr kumimoji="0" lang="en-US" sz="1200" b="1"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10        20        30        40        50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123456789012345678901234567890123456789012345678901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P1:         MARYRCCRSQSRSRYYRQRQRSRRRRRRSCQTRR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AMRCCRPRYRPRCRRH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lvl="0" eaLnBrk="0" fontAlgn="base" hangingPunct="0">
              <a:spcBef>
                <a:spcPct val="0"/>
              </a:spcBef>
              <a:spcAft>
                <a:spcPct val="0"/>
              </a:spcAf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lang="en-US" sz="1000" b="1" dirty="0">
                <a:latin typeface="Courier New" pitchFamily="49" charset="0"/>
                <a:ea typeface="MS Mincho" pitchFamily="49" charset="-128"/>
                <a:cs typeface="Courier New" pitchFamily="49" charset="0"/>
              </a:rPr>
              <a:t>|</a:t>
            </a:r>
            <a:r>
              <a:rPr kumimoji="0" lang="en-US" sz="1000" b="0" i="0" u="none" strike="noStrike" cap="none" normalizeH="0" dirty="0">
                <a:ln>
                  <a:noFill/>
                </a:ln>
                <a:solidFill>
                  <a:schemeClr val="tx1"/>
                </a:solidFill>
                <a:effectLst/>
                <a:latin typeface="Courier New" pitchFamily="49" charset="0"/>
                <a:ea typeface="MS Mincho" pitchFamily="49" charset="-128"/>
                <a:cs typeface="Courier New" pitchFamily="49" charset="0"/>
              </a:rPr>
              <a:t>               </a:t>
            </a:r>
            <a:endParaRPr kumimoji="0" lang="en-US" sz="1000" b="1"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p:txBody>
      </p:sp>
      <p:sp>
        <p:nvSpPr>
          <p:cNvPr id="4" name="TextBox 3"/>
          <p:cNvSpPr txBox="1"/>
          <p:nvPr/>
        </p:nvSpPr>
        <p:spPr>
          <a:xfrm>
            <a:off x="1828800" y="1057173"/>
            <a:ext cx="5257800" cy="830997"/>
          </a:xfrm>
          <a:prstGeom prst="rect">
            <a:avLst/>
          </a:prstGeom>
          <a:noFill/>
        </p:spPr>
        <p:txBody>
          <a:bodyPr wrap="square" rtlCol="0">
            <a:spAutoFit/>
          </a:bodyPr>
          <a:lstStyle/>
          <a:p>
            <a:pPr algn="ctr"/>
            <a:r>
              <a:rPr lang="en-US" sz="2400" dirty="0">
                <a:latin typeface="Times New Roman" pitchFamily="18" charset="0"/>
                <a:ea typeface="Arial Unicode MS" pitchFamily="34" charset="-128"/>
                <a:cs typeface="Times New Roman" pitchFamily="18" charset="0"/>
              </a:rPr>
              <a:t>Jean-Luc </a:t>
            </a:r>
            <a:r>
              <a:rPr lang="en-US" sz="2400" dirty="0" err="1">
                <a:latin typeface="Times New Roman" pitchFamily="18" charset="0"/>
                <a:ea typeface="Arial Unicode MS" pitchFamily="34" charset="-128"/>
                <a:cs typeface="Times New Roman" pitchFamily="18" charset="0"/>
              </a:rPr>
              <a:t>Jestin</a:t>
            </a:r>
            <a:r>
              <a:rPr lang="en-US" sz="2400" dirty="0">
                <a:latin typeface="Times New Roman" pitchFamily="18" charset="0"/>
                <a:ea typeface="Arial Unicode MS" pitchFamily="34" charset="-128"/>
                <a:cs typeface="Times New Roman" pitchFamily="18" charset="0"/>
              </a:rPr>
              <a:t> (Pasteur Institute)</a:t>
            </a:r>
            <a:br>
              <a:rPr lang="en-US" sz="2400" dirty="0">
                <a:latin typeface="Times New Roman" pitchFamily="18" charset="0"/>
                <a:ea typeface="Arial Unicode MS" pitchFamily="34" charset="-128"/>
                <a:cs typeface="Times New Roman" pitchFamily="18" charset="0"/>
              </a:rPr>
            </a:br>
            <a:r>
              <a:rPr lang="en-US" sz="2400" dirty="0">
                <a:latin typeface="Times New Roman" pitchFamily="18" charset="0"/>
                <a:ea typeface="Arial Unicode MS" pitchFamily="34" charset="-128"/>
                <a:cs typeface="Times New Roman" pitchFamily="18" charset="0"/>
              </a:rPr>
              <a:t> Anti-parallel protamine structure</a:t>
            </a:r>
            <a:endParaRPr lang="en-US" sz="2400" dirty="0">
              <a:latin typeface="Times New Roman" pitchFamily="18" charset="0"/>
              <a:cs typeface="Times New Roman" pitchFamily="18" charset="0"/>
            </a:endParaRPr>
          </a:p>
        </p:txBody>
      </p:sp>
      <p:sp>
        <p:nvSpPr>
          <p:cNvPr id="5" name="Rectangle 1"/>
          <p:cNvSpPr>
            <a:spLocks noChangeArrowheads="1"/>
          </p:cNvSpPr>
          <p:nvPr/>
        </p:nvSpPr>
        <p:spPr bwMode="auto">
          <a:xfrm>
            <a:off x="314848" y="3483684"/>
            <a:ext cx="86868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P2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(inverted)</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HRRCTRKRTRCGRRH</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RRHRCSRRKRRRCSRHQRRHIRHLRRRSCHRRRYHSGGHTR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765432109876543210987654321098765432109876543210987654321</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5</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4</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3</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2</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cs typeface="Courier New" pitchFamily="49" charset="0"/>
            </a:endParaRPr>
          </a:p>
        </p:txBody>
      </p:sp>
      <p:sp>
        <p:nvSpPr>
          <p:cNvPr id="6" name="Rectangle 1"/>
          <p:cNvSpPr>
            <a:spLocks noChangeArrowheads="1"/>
          </p:cNvSpPr>
          <p:nvPr/>
        </p:nvSpPr>
        <p:spPr bwMode="auto">
          <a:xfrm>
            <a:off x="5573820" y="2869049"/>
            <a:ext cx="320040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1</a:t>
            </a:r>
            <a:r>
              <a:rPr kumimoji="0" lang="en-US" sz="1000" b="1" i="0" u="sng" strike="noStrike" cap="none" normalizeH="0" baseline="0" dirty="0">
                <a:ln>
                  <a:noFill/>
                </a:ln>
                <a:solidFill>
                  <a:srgbClr val="0000FF"/>
                </a:solidFill>
                <a:effectLst/>
                <a:latin typeface="Courier New" pitchFamily="49" charset="0"/>
                <a:ea typeface="MS Mincho" pitchFamily="49" charset="-128"/>
                <a:cs typeface="Courier New" pitchFamily="49" charset="0"/>
              </a:rPr>
              <a:t>0</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2</a:t>
            </a:r>
            <a:r>
              <a:rPr kumimoji="0" lang="en-US" sz="1000" b="1" i="0" u="sng" strike="noStrike" cap="none" normalizeH="0" baseline="0" dirty="0">
                <a:ln>
                  <a:noFill/>
                </a:ln>
                <a:solidFill>
                  <a:srgbClr val="0000FF"/>
                </a:solidFill>
                <a:effectLst/>
                <a:latin typeface="Courier New" pitchFamily="49" charset="0"/>
                <a:ea typeface="MS Mincho" pitchFamily="49" charset="-128"/>
                <a:cs typeface="Courier New" pitchFamily="49" charset="0"/>
              </a:rPr>
              <a:t>0</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3</a:t>
            </a:r>
            <a:r>
              <a:rPr kumimoji="0" lang="en-US" sz="1000" b="1" i="0" u="sng" strike="noStrike" cap="none" normalizeH="0" baseline="0" dirty="0">
                <a:ln>
                  <a:noFill/>
                </a:ln>
                <a:solidFill>
                  <a:srgbClr val="0000FF"/>
                </a:solidFill>
                <a:effectLst/>
                <a:latin typeface="Courier New" pitchFamily="49" charset="0"/>
                <a:ea typeface="MS Mincho" pitchFamily="49" charset="-128"/>
                <a:cs typeface="Courier New" pitchFamily="49" charset="0"/>
              </a:rPr>
              <a:t>0</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12345678901234567890123456789012345...</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MARYRCCRSQSRSRYYRQRQRSRRRRRRSCQTRR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HRRCTRKRTRCGRRH</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7654321098765432...</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5</a:t>
            </a:r>
            <a:r>
              <a:rPr kumimoji="0" lang="en-US" sz="1000" b="1" i="0" u="sng" strike="noStrike" cap="none" normalizeH="0" baseline="0" dirty="0">
                <a:ln>
                  <a:noFill/>
                </a:ln>
                <a:solidFill>
                  <a:srgbClr val="0000FF"/>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cs typeface="Courier New" pitchFamily="49" charset="0"/>
            </a:endParaRPr>
          </a:p>
        </p:txBody>
      </p:sp>
      <p:sp>
        <p:nvSpPr>
          <p:cNvPr id="7" name="TextBox 6"/>
          <p:cNvSpPr txBox="1"/>
          <p:nvPr/>
        </p:nvSpPr>
        <p:spPr>
          <a:xfrm>
            <a:off x="7383440" y="6519536"/>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04800" y="2522777"/>
            <a:ext cx="6172200" cy="10464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200" b="1" dirty="0">
                <a:latin typeface="Courier New" pitchFamily="49" charset="0"/>
                <a:ea typeface="Arial Unicode MS" pitchFamily="34" charset="-128"/>
                <a:cs typeface="Courier New" pitchFamily="49" charset="0"/>
              </a:rPr>
              <a:t>            NEW P1-P2 ANTI-PARALLEL STRUCTURE:</a:t>
            </a:r>
            <a:endParaRPr kumimoji="0" lang="en-US" sz="1200" b="1"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10        20        30        40        50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123456789012345678901234567890123456789012345678901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P1:         MARYRCCRSQSRSRYYRQRQRSRRRRRRSCQTRR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AMRCCRPRYRPRCRRH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lvl="0" eaLnBrk="0" fontAlgn="base" hangingPunct="0">
              <a:spcBef>
                <a:spcPct val="0"/>
              </a:spcBef>
              <a:spcAft>
                <a:spcPct val="0"/>
              </a:spcAf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lang="en-US" sz="1000" b="1" dirty="0">
                <a:latin typeface="Courier New" pitchFamily="49" charset="0"/>
                <a:ea typeface="MS Mincho" pitchFamily="49" charset="-128"/>
                <a:cs typeface="Courier New" pitchFamily="49" charset="0"/>
              </a:rPr>
              <a:t>|</a:t>
            </a:r>
            <a:r>
              <a:rPr kumimoji="0" lang="en-US" sz="1000" b="0" i="0" u="none" strike="noStrike" cap="none" normalizeH="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dirty="0">
                <a:ln>
                  <a:noFill/>
                </a:ln>
                <a:solidFill>
                  <a:schemeClr val="tx1"/>
                </a:solidFill>
                <a:effectLst/>
                <a:latin typeface="Courier New" pitchFamily="49" charset="0"/>
                <a:ea typeface="MS Mincho" pitchFamily="49" charset="-128"/>
                <a:cs typeface="Courier New" pitchFamily="49" charset="0"/>
              </a:rPr>
              <a:t>|</a:t>
            </a:r>
            <a:endParaRPr kumimoji="0" lang="en-US" sz="1000" b="1"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p:txBody>
      </p:sp>
      <p:sp>
        <p:nvSpPr>
          <p:cNvPr id="4" name="TextBox 3"/>
          <p:cNvSpPr txBox="1"/>
          <p:nvPr/>
        </p:nvSpPr>
        <p:spPr>
          <a:xfrm>
            <a:off x="1828800" y="1053152"/>
            <a:ext cx="5257800" cy="830997"/>
          </a:xfrm>
          <a:prstGeom prst="rect">
            <a:avLst/>
          </a:prstGeom>
          <a:noFill/>
        </p:spPr>
        <p:txBody>
          <a:bodyPr wrap="square" rtlCol="0">
            <a:spAutoFit/>
          </a:bodyPr>
          <a:lstStyle/>
          <a:p>
            <a:pPr algn="ctr"/>
            <a:r>
              <a:rPr lang="en-US" sz="2400" dirty="0">
                <a:latin typeface="Times New Roman" pitchFamily="18" charset="0"/>
                <a:ea typeface="Arial Unicode MS" pitchFamily="34" charset="-128"/>
                <a:cs typeface="Times New Roman" pitchFamily="18" charset="0"/>
              </a:rPr>
              <a:t>Jean-Luc </a:t>
            </a:r>
            <a:r>
              <a:rPr lang="en-US" sz="2400" dirty="0" err="1">
                <a:latin typeface="Times New Roman" pitchFamily="18" charset="0"/>
                <a:ea typeface="Arial Unicode MS" pitchFamily="34" charset="-128"/>
                <a:cs typeface="Times New Roman" pitchFamily="18" charset="0"/>
              </a:rPr>
              <a:t>Jestin</a:t>
            </a:r>
            <a:r>
              <a:rPr lang="en-US" sz="2400" dirty="0">
                <a:latin typeface="Times New Roman" pitchFamily="18" charset="0"/>
                <a:ea typeface="Arial Unicode MS" pitchFamily="34" charset="-128"/>
                <a:cs typeface="Times New Roman" pitchFamily="18" charset="0"/>
              </a:rPr>
              <a:t> (Pasteur Institute)</a:t>
            </a:r>
            <a:br>
              <a:rPr lang="en-US" sz="2400" dirty="0">
                <a:latin typeface="Times New Roman" pitchFamily="18" charset="0"/>
                <a:ea typeface="Arial Unicode MS" pitchFamily="34" charset="-128"/>
                <a:cs typeface="Times New Roman" pitchFamily="18" charset="0"/>
              </a:rPr>
            </a:br>
            <a:r>
              <a:rPr lang="en-US" sz="2400" dirty="0">
                <a:latin typeface="Times New Roman" pitchFamily="18" charset="0"/>
                <a:ea typeface="Arial Unicode MS" pitchFamily="34" charset="-128"/>
                <a:cs typeface="Times New Roman" pitchFamily="18" charset="0"/>
              </a:rPr>
              <a:t> Anti-parallel protamine structure</a:t>
            </a:r>
            <a:endParaRPr lang="en-US" sz="2400" dirty="0">
              <a:latin typeface="Times New Roman" pitchFamily="18" charset="0"/>
              <a:cs typeface="Times New Roman" pitchFamily="18" charset="0"/>
            </a:endParaRPr>
          </a:p>
        </p:txBody>
      </p:sp>
      <p:sp>
        <p:nvSpPr>
          <p:cNvPr id="5" name="Rectangle 1"/>
          <p:cNvSpPr>
            <a:spLocks noChangeArrowheads="1"/>
          </p:cNvSpPr>
          <p:nvPr/>
        </p:nvSpPr>
        <p:spPr bwMode="auto">
          <a:xfrm>
            <a:off x="314848" y="3479663"/>
            <a:ext cx="86868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P2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(inverted)</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HRRCTRKRTRCGRRH</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RRHRCSRRKRRRCSRHQRRHIRHLRRRSCHRRRYHSGGHTR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765432109876543210987654321098765432109876543210987654321</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5</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4</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3</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2</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a:t>
            </a:r>
            <a:r>
              <a:rPr kumimoji="0" lang="en-US" sz="1000" b="0" i="0" u="sng" strike="noStrike" cap="none" normalizeH="0" baseline="0" dirty="0">
                <a:ln>
                  <a:noFill/>
                </a:ln>
                <a:solidFill>
                  <a:schemeClr val="tx1"/>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cs typeface="Courier New" pitchFamily="49" charset="0"/>
            </a:endParaRPr>
          </a:p>
        </p:txBody>
      </p:sp>
      <p:sp>
        <p:nvSpPr>
          <p:cNvPr id="6" name="Rectangle 1"/>
          <p:cNvSpPr>
            <a:spLocks noChangeArrowheads="1"/>
          </p:cNvSpPr>
          <p:nvPr/>
        </p:nvSpPr>
        <p:spPr bwMode="auto">
          <a:xfrm>
            <a:off x="5573820" y="2865028"/>
            <a:ext cx="320040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1</a:t>
            </a:r>
            <a:r>
              <a:rPr kumimoji="0" lang="en-US" sz="1000" b="1" i="0" u="sng" strike="noStrike" cap="none" normalizeH="0" baseline="0" dirty="0">
                <a:ln>
                  <a:noFill/>
                </a:ln>
                <a:solidFill>
                  <a:srgbClr val="0000FF"/>
                </a:solidFill>
                <a:effectLst/>
                <a:latin typeface="Courier New" pitchFamily="49" charset="0"/>
                <a:ea typeface="MS Mincho" pitchFamily="49" charset="-128"/>
                <a:cs typeface="Courier New" pitchFamily="49" charset="0"/>
              </a:rPr>
              <a:t>0</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2</a:t>
            </a:r>
            <a:r>
              <a:rPr kumimoji="0" lang="en-US" sz="1000" b="1" i="0" u="sng" strike="noStrike" cap="none" normalizeH="0" baseline="0" dirty="0">
                <a:ln>
                  <a:noFill/>
                </a:ln>
                <a:solidFill>
                  <a:srgbClr val="0000FF"/>
                </a:solidFill>
                <a:effectLst/>
                <a:latin typeface="Courier New" pitchFamily="49" charset="0"/>
                <a:ea typeface="MS Mincho" pitchFamily="49" charset="-128"/>
                <a:cs typeface="Courier New" pitchFamily="49" charset="0"/>
              </a:rPr>
              <a:t>0</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3</a:t>
            </a:r>
            <a:r>
              <a:rPr kumimoji="0" lang="en-US" sz="1000" b="1" i="0" u="sng" strike="noStrike" cap="none" normalizeH="0" baseline="0" dirty="0">
                <a:ln>
                  <a:noFill/>
                </a:ln>
                <a:solidFill>
                  <a:srgbClr val="0000FF"/>
                </a:solidFill>
                <a:effectLst/>
                <a:latin typeface="Courier New" pitchFamily="49" charset="0"/>
                <a:ea typeface="MS Mincho" pitchFamily="49" charset="-128"/>
                <a:cs typeface="Courier New" pitchFamily="49" charset="0"/>
              </a:rPr>
              <a:t>0</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12345678901234567890123456789012345...</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MARYRCCRSQSRSRYYRQRQRSRRRRRRSCQTRR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HRRCTRKRTRCGRRH</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7654321098765432...</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5</a:t>
            </a:r>
            <a:r>
              <a:rPr kumimoji="0" lang="en-US" sz="1000" b="1" i="0" u="sng" strike="noStrike" cap="none" normalizeH="0" baseline="0" dirty="0">
                <a:ln>
                  <a:noFill/>
                </a:ln>
                <a:solidFill>
                  <a:srgbClr val="0000FF"/>
                </a:solidFill>
                <a:effectLst/>
                <a:latin typeface="Courier New" pitchFamily="49" charset="0"/>
                <a:ea typeface="MS Mincho" pitchFamily="49" charset="-128"/>
                <a:cs typeface="Courier New" pitchFamily="49" charset="0"/>
              </a:rPr>
              <a:t>0</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cs typeface="Courier New" pitchFamily="49" charset="0"/>
            </a:endParaRPr>
          </a:p>
        </p:txBody>
      </p:sp>
      <p:cxnSp>
        <p:nvCxnSpPr>
          <p:cNvPr id="7" name="Straight Arrow Connector 6"/>
          <p:cNvCxnSpPr/>
          <p:nvPr/>
        </p:nvCxnSpPr>
        <p:spPr>
          <a:xfrm rot="10800000">
            <a:off x="6204706" y="3451279"/>
            <a:ext cx="1195320" cy="1"/>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9" name="Slide 13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39552"/>
            <a:ext cx="304800" cy="304800"/>
          </a:xfrm>
          <a:prstGeom prst="rect">
            <a:avLst/>
          </a:prstGeom>
        </p:spPr>
      </p:pic>
      <p:sp>
        <p:nvSpPr>
          <p:cNvPr id="10" name="Left-Right Arrow 9"/>
          <p:cNvSpPr/>
          <p:nvPr/>
        </p:nvSpPr>
        <p:spPr>
          <a:xfrm>
            <a:off x="5280240" y="3231338"/>
            <a:ext cx="304800" cy="121462"/>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advClick="0" advTm="5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2"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1+#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2000"/>
                            </p:stCondLst>
                            <p:childTnLst>
                              <p:par>
                                <p:cTn id="13" presetID="2" presetClass="entr" presetSubtype="1" fill="hold" grpId="0" nodeType="afterEffect">
                                  <p:stCondLst>
                                    <p:cond delay="36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7"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1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1752600" y="2792849"/>
            <a:ext cx="502920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10        20        30        40        50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123456789012345678901234567890123456789012345678901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P1:         MARYRCCRSQSRSRYYRQRQRSRRRRRRSCQTRR</a:t>
            </a:r>
            <a:r>
              <a:rPr kumimoji="0" lang="en-US" sz="1000" i="0" u="none" strike="noStrike" cap="none" normalizeH="0" baseline="0" dirty="0">
                <a:ln>
                  <a:noFill/>
                </a:ln>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AMRCCRPRYRPRCRRH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P2:  RTHGGSHYRRRHCSRRRLHRIHRRQHRSCRRRKRRSCRHRR</a:t>
            </a:r>
            <a:r>
              <a:rPr kumimoji="0" lang="en-US" sz="1000" i="0" u="none" strike="noStrike" cap="none" normalizeH="0" baseline="0" dirty="0">
                <a:ln>
                  <a:noFill/>
                </a:ln>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HRRGCRTRKRTCRRH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123456789012345678901234567890123456789012345678901234567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10        20        30        40        50</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p:txBody>
      </p:sp>
      <p:sp>
        <p:nvSpPr>
          <p:cNvPr id="4" name="TextBox 3"/>
          <p:cNvSpPr txBox="1"/>
          <p:nvPr/>
        </p:nvSpPr>
        <p:spPr>
          <a:xfrm>
            <a:off x="1828800" y="464403"/>
            <a:ext cx="5257800" cy="461665"/>
          </a:xfrm>
          <a:prstGeom prst="rect">
            <a:avLst/>
          </a:prstGeom>
          <a:noFill/>
        </p:spPr>
        <p:txBody>
          <a:bodyPr wrap="square" rtlCol="0">
            <a:spAutoFit/>
          </a:bodyPr>
          <a:lstStyle/>
          <a:p>
            <a:pPr algn="ctr"/>
            <a:r>
              <a:rPr lang="en-US" sz="2400" dirty="0">
                <a:latin typeface="Times New Roman" pitchFamily="18" charset="0"/>
                <a:ea typeface="Arial Unicode MS" pitchFamily="34" charset="-128"/>
                <a:cs typeface="Times New Roman" pitchFamily="18" charset="0"/>
              </a:rPr>
              <a:t>Original parallel protamine structure</a:t>
            </a:r>
            <a:endParaRPr lang="en-US" sz="2400" dirty="0">
              <a:latin typeface="Times New Roman" pitchFamily="18" charset="0"/>
              <a:cs typeface="Times New Roman" pitchFamily="18" charset="0"/>
            </a:endParaRPr>
          </a:p>
        </p:txBody>
      </p:sp>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6" name="Slide 13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39552"/>
            <a:ext cx="304800" cy="304800"/>
          </a:xfrm>
          <a:prstGeom prst="rect">
            <a:avLst/>
          </a:prstGeom>
        </p:spPr>
      </p:pic>
    </p:spTree>
    <p:custDataLst>
      <p:tags r:id="rId1"/>
    </p:custData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2133600" y="3102114"/>
            <a:ext cx="46482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MARYRCCRSQSRSRYYRQRQRSRRRRRRSCQTRR</a:t>
            </a:r>
            <a:r>
              <a:rPr kumimoji="0" lang="en-US" sz="1000" i="0" u="none" strike="noStrike" cap="none" normalizeH="0" baseline="0" dirty="0">
                <a:ln>
                  <a:noFill/>
                </a:ln>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AMRCCRPRYRPRCRRH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RTHGGSHYRRRHCSRRRLHRIHRRQHRSCRRRKRRSCRHRR</a:t>
            </a:r>
            <a:r>
              <a:rPr kumimoji="0" lang="en-US" sz="1000" i="0" u="none" strike="noStrike" cap="none" normalizeH="0" baseline="0" dirty="0">
                <a:ln>
                  <a:noFill/>
                </a:ln>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HRRGCRTRKRTCRRH    </a:t>
            </a:r>
          </a:p>
        </p:txBody>
      </p:sp>
      <p:sp>
        <p:nvSpPr>
          <p:cNvPr id="4" name="TextBox 3"/>
          <p:cNvSpPr txBox="1"/>
          <p:nvPr/>
        </p:nvSpPr>
        <p:spPr>
          <a:xfrm>
            <a:off x="1828800" y="464403"/>
            <a:ext cx="5257800" cy="461665"/>
          </a:xfrm>
          <a:prstGeom prst="rect">
            <a:avLst/>
          </a:prstGeom>
          <a:noFill/>
        </p:spPr>
        <p:txBody>
          <a:bodyPr wrap="square" rtlCol="0">
            <a:spAutoFit/>
          </a:bodyPr>
          <a:lstStyle/>
          <a:p>
            <a:pPr algn="ctr"/>
            <a:r>
              <a:rPr lang="en-US" sz="2400" dirty="0">
                <a:latin typeface="Times New Roman" pitchFamily="18" charset="0"/>
                <a:ea typeface="Arial Unicode MS" pitchFamily="34" charset="-128"/>
                <a:cs typeface="Times New Roman" pitchFamily="18" charset="0"/>
              </a:rPr>
              <a:t>Original parallel protamine structure</a:t>
            </a:r>
            <a:endParaRPr lang="en-US" sz="2400" dirty="0">
              <a:latin typeface="Times New Roman" pitchFamily="18" charset="0"/>
              <a:cs typeface="Times New Roman" pitchFamily="18" charset="0"/>
            </a:endParaRPr>
          </a:p>
        </p:txBody>
      </p:sp>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1000"/>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H4_rotate_0.png"/>
          <p:cNvPicPr>
            <a:picLocks noChangeAspect="1"/>
          </p:cNvPicPr>
          <p:nvPr/>
        </p:nvPicPr>
        <p:blipFill>
          <a:blip r:embed="rId6" cstate="print"/>
          <a:stretch>
            <a:fillRect/>
          </a:stretch>
        </p:blipFill>
        <p:spPr>
          <a:xfrm>
            <a:off x="2141009" y="998009"/>
            <a:ext cx="4861982" cy="4861982"/>
          </a:xfrm>
          <a:prstGeom prst="rect">
            <a:avLst/>
          </a:prstGeom>
        </p:spPr>
      </p:pic>
      <p:grpSp>
        <p:nvGrpSpPr>
          <p:cNvPr id="18" name="Group 17"/>
          <p:cNvGrpSpPr/>
          <p:nvPr/>
        </p:nvGrpSpPr>
        <p:grpSpPr>
          <a:xfrm>
            <a:off x="5608320" y="2513012"/>
            <a:ext cx="886460" cy="776288"/>
            <a:chOff x="5608320" y="2513012"/>
            <a:chExt cx="886460" cy="776288"/>
          </a:xfrm>
        </p:grpSpPr>
        <p:cxnSp>
          <p:nvCxnSpPr>
            <p:cNvPr id="10" name="Straight Arrow Connector 9"/>
            <p:cNvCxnSpPr/>
            <p:nvPr/>
          </p:nvCxnSpPr>
          <p:spPr>
            <a:xfrm rot="10800000">
              <a:off x="5608320" y="2513012"/>
              <a:ext cx="640080"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5854700" y="3287712"/>
              <a:ext cx="640080"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622800" y="1220788"/>
            <a:ext cx="1104900" cy="4011612"/>
            <a:chOff x="4622800" y="1220788"/>
            <a:chExt cx="1104900" cy="4011612"/>
          </a:xfrm>
        </p:grpSpPr>
        <p:cxnSp>
          <p:nvCxnSpPr>
            <p:cNvPr id="14" name="Straight Arrow Connector 13"/>
            <p:cNvCxnSpPr/>
            <p:nvPr/>
          </p:nvCxnSpPr>
          <p:spPr>
            <a:xfrm rot="5400000">
              <a:off x="4471194" y="1372394"/>
              <a:ext cx="455612" cy="152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V="1">
              <a:off x="5308600" y="4813300"/>
              <a:ext cx="457200" cy="3810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pic>
        <p:nvPicPr>
          <p:cNvPr id="142339" name="Picture 3"/>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848100" y="177800"/>
            <a:ext cx="3924300" cy="6500813"/>
          </a:xfrm>
          <a:prstGeom prst="rect">
            <a:avLst/>
          </a:prstGeom>
          <a:noFill/>
          <a:ln w="9525">
            <a:noFill/>
            <a:miter lim="800000"/>
            <a:headEnd/>
            <a:tailEnd/>
          </a:ln>
          <a:effectLst/>
        </p:spPr>
      </p:pic>
      <p:grpSp>
        <p:nvGrpSpPr>
          <p:cNvPr id="23" name="Group 22"/>
          <p:cNvGrpSpPr/>
          <p:nvPr/>
        </p:nvGrpSpPr>
        <p:grpSpPr>
          <a:xfrm>
            <a:off x="2730500" y="2806700"/>
            <a:ext cx="1422400" cy="928132"/>
            <a:chOff x="2730500" y="2806700"/>
            <a:chExt cx="1422400" cy="928132"/>
          </a:xfrm>
        </p:grpSpPr>
        <p:sp>
          <p:nvSpPr>
            <p:cNvPr id="11" name="TextBox 10"/>
            <p:cNvSpPr txBox="1"/>
            <p:nvPr/>
          </p:nvSpPr>
          <p:spPr>
            <a:xfrm>
              <a:off x="2730500" y="3365500"/>
              <a:ext cx="1066800" cy="369332"/>
            </a:xfrm>
            <a:prstGeom prst="rect">
              <a:avLst/>
            </a:prstGeom>
            <a:noFill/>
          </p:spPr>
          <p:txBody>
            <a:bodyPr wrap="square" rtlCol="0">
              <a:spAutoFit/>
            </a:bodyPr>
            <a:lstStyle/>
            <a:p>
              <a:pPr algn="ctr"/>
              <a:r>
                <a:rPr lang="en-US" dirty="0">
                  <a:solidFill>
                    <a:srgbClr val="5BE7C6"/>
                  </a:solidFill>
                  <a:latin typeface="Times New Roman" pitchFamily="18" charset="0"/>
                  <a:cs typeface="Times New Roman" pitchFamily="18" charset="0"/>
                </a:rPr>
                <a:t>Helix II</a:t>
              </a:r>
            </a:p>
          </p:txBody>
        </p:sp>
        <p:cxnSp>
          <p:nvCxnSpPr>
            <p:cNvPr id="16" name="Straight Arrow Connector 15"/>
            <p:cNvCxnSpPr/>
            <p:nvPr/>
          </p:nvCxnSpPr>
          <p:spPr>
            <a:xfrm rot="5400000" flipH="1" flipV="1">
              <a:off x="3533140" y="2981960"/>
              <a:ext cx="731520" cy="381000"/>
            </a:xfrm>
            <a:prstGeom prst="straightConnector1">
              <a:avLst/>
            </a:prstGeom>
            <a:ln w="38100">
              <a:solidFill>
                <a:srgbClr val="5BE7C6"/>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695700" y="3543300"/>
              <a:ext cx="457200" cy="76200"/>
            </a:xfrm>
            <a:prstGeom prst="straightConnector1">
              <a:avLst/>
            </a:prstGeom>
            <a:ln w="38100">
              <a:solidFill>
                <a:srgbClr val="5BE7C6"/>
              </a:solidFill>
              <a:tailEnd type="arrow"/>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990600" y="2895600"/>
            <a:ext cx="2743200" cy="1257300"/>
            <a:chOff x="990600" y="2895600"/>
            <a:chExt cx="2743200" cy="1257300"/>
          </a:xfrm>
        </p:grpSpPr>
        <p:sp>
          <p:nvSpPr>
            <p:cNvPr id="29" name="TextBox 28"/>
            <p:cNvSpPr txBox="1"/>
            <p:nvPr/>
          </p:nvSpPr>
          <p:spPr>
            <a:xfrm>
              <a:off x="990600" y="3389868"/>
              <a:ext cx="1066800" cy="369332"/>
            </a:xfrm>
            <a:prstGeom prst="rect">
              <a:avLst/>
            </a:prstGeom>
            <a:noFill/>
          </p:spPr>
          <p:txBody>
            <a:bodyPr wrap="square" rtlCol="0">
              <a:spAutoFit/>
            </a:bodyPr>
            <a:lstStyle/>
            <a:p>
              <a:pPr algn="ctr"/>
              <a:r>
                <a:rPr lang="en-US" dirty="0">
                  <a:solidFill>
                    <a:srgbClr val="5BE7C6"/>
                  </a:solidFill>
                  <a:latin typeface="Times New Roman" pitchFamily="18" charset="0"/>
                  <a:cs typeface="Times New Roman" pitchFamily="18" charset="0"/>
                </a:rPr>
                <a:t>Helix III</a:t>
              </a:r>
            </a:p>
          </p:txBody>
        </p:sp>
        <p:cxnSp>
          <p:nvCxnSpPr>
            <p:cNvPr id="30" name="Straight Arrow Connector 29"/>
            <p:cNvCxnSpPr/>
            <p:nvPr/>
          </p:nvCxnSpPr>
          <p:spPr>
            <a:xfrm flipV="1">
              <a:off x="1968500" y="2895600"/>
              <a:ext cx="1384300" cy="693420"/>
            </a:xfrm>
            <a:prstGeom prst="straightConnector1">
              <a:avLst/>
            </a:prstGeom>
            <a:ln w="38100">
              <a:solidFill>
                <a:srgbClr val="5BE7C6"/>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981200" y="3581400"/>
              <a:ext cx="1752600" cy="571500"/>
            </a:xfrm>
            <a:prstGeom prst="straightConnector1">
              <a:avLst/>
            </a:prstGeom>
            <a:ln w="38100">
              <a:solidFill>
                <a:srgbClr val="5BE7C6"/>
              </a:solidFill>
              <a:tailEnd type="arrow"/>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22" name="Slide 1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27296" y="0"/>
            <a:ext cx="304800" cy="304800"/>
          </a:xfrm>
          <a:prstGeom prst="rect">
            <a:avLst/>
          </a:prstGeom>
        </p:spPr>
      </p:pic>
    </p:spTree>
    <p:custDataLst>
      <p:tags r:id="rId1"/>
    </p:custDataLst>
  </p:cSld>
  <p:clrMapOvr>
    <a:masterClrMapping/>
  </p:clrMapOvr>
  <p:transition advClick="0" advTm="6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2" presetClass="entr" presetSubtype="2" fill="hold" nodeType="afterEffect">
                                  <p:stCondLst>
                                    <p:cond delay="3500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1+#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35500"/>
                            </p:stCondLst>
                            <p:childTnLst>
                              <p:par>
                                <p:cTn id="13" presetID="2" presetClass="entr" presetSubtype="2" fill="hold" nodeType="afterEffect">
                                  <p:stCondLst>
                                    <p:cond delay="50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41000"/>
                            </p:stCondLst>
                            <p:childTnLst>
                              <p:par>
                                <p:cTn id="18" presetID="1" presetClass="exit" presetSubtype="0" fill="hold" nodeType="afterEffect">
                                  <p:stCondLst>
                                    <p:cond delay="5000"/>
                                  </p:stCondLst>
                                  <p:childTnLst>
                                    <p:set>
                                      <p:cBhvr>
                                        <p:cTn id="19" dur="1" fill="hold">
                                          <p:stCondLst>
                                            <p:cond delay="0"/>
                                          </p:stCondLst>
                                        </p:cTn>
                                        <p:tgtEl>
                                          <p:spTgt spid="18"/>
                                        </p:tgtEl>
                                        <p:attrNameLst>
                                          <p:attrName>style.visibility</p:attrName>
                                        </p:attrNameLst>
                                      </p:cBhvr>
                                      <p:to>
                                        <p:strVal val="hidden"/>
                                      </p:to>
                                    </p:set>
                                  </p:childTnLst>
                                </p:cTn>
                              </p:par>
                              <p:par>
                                <p:cTn id="20" presetID="1" presetClass="exit" presetSubtype="0" fill="hold" nodeType="withEffect">
                                  <p:stCondLst>
                                    <p:cond delay="5000"/>
                                  </p:stCondLst>
                                  <p:childTnLst>
                                    <p:set>
                                      <p:cBhvr>
                                        <p:cTn id="21" dur="1" fill="hold">
                                          <p:stCondLst>
                                            <p:cond delay="0"/>
                                          </p:stCondLst>
                                        </p:cTn>
                                        <p:tgtEl>
                                          <p:spTgt spid="19"/>
                                        </p:tgtEl>
                                        <p:attrNameLst>
                                          <p:attrName>style.visibility</p:attrName>
                                        </p:attrNameLst>
                                      </p:cBhvr>
                                      <p:to>
                                        <p:strVal val="hidden"/>
                                      </p:to>
                                    </p:set>
                                  </p:childTnLst>
                                </p:cTn>
                              </p:par>
                              <p:par>
                                <p:cTn id="22" presetID="9" presetClass="entr" presetSubtype="0" fill="hold" nodeType="withEffect">
                                  <p:stCondLst>
                                    <p:cond delay="5000"/>
                                  </p:stCondLst>
                                  <p:childTnLst>
                                    <p:set>
                                      <p:cBhvr>
                                        <p:cTn id="23" dur="1" fill="hold">
                                          <p:stCondLst>
                                            <p:cond delay="0"/>
                                          </p:stCondLst>
                                        </p:cTn>
                                        <p:tgtEl>
                                          <p:spTgt spid="142339"/>
                                        </p:tgtEl>
                                        <p:attrNameLst>
                                          <p:attrName>style.visibility</p:attrName>
                                        </p:attrNameLst>
                                      </p:cBhvr>
                                      <p:to>
                                        <p:strVal val="visible"/>
                                      </p:to>
                                    </p:set>
                                    <p:animEffect transition="in" filter="dissolve">
                                      <p:cBhvr>
                                        <p:cTn id="24" dur="500"/>
                                        <p:tgtEl>
                                          <p:spTgt spid="142339"/>
                                        </p:tgtEl>
                                      </p:cBhvr>
                                    </p:animEffect>
                                  </p:childTnLst>
                                </p:cTn>
                              </p:par>
                            </p:childTnLst>
                          </p:cTn>
                        </p:par>
                        <p:par>
                          <p:cTn id="25" fill="hold">
                            <p:stCondLst>
                              <p:cond delay="46500"/>
                            </p:stCondLst>
                            <p:childTnLst>
                              <p:par>
                                <p:cTn id="26" presetID="2" presetClass="entr" presetSubtype="8" fill="hold" nodeType="afterEffect">
                                  <p:stCondLst>
                                    <p:cond delay="1200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9000"/>
                            </p:stCondLst>
                            <p:childTnLst>
                              <p:par>
                                <p:cTn id="31" presetID="2" presetClass="entr" presetSubtype="8" fill="hold" nodeType="afterEffect">
                                  <p:stCondLst>
                                    <p:cond delay="100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0-#ppt_w/2"/>
                                          </p:val>
                                        </p:tav>
                                        <p:tav tm="100000">
                                          <p:val>
                                            <p:strVal val="#ppt_x"/>
                                          </p:val>
                                        </p:tav>
                                      </p:tavLst>
                                    </p:anim>
                                    <p:anim calcmode="lin" valueType="num">
                                      <p:cBhvr additive="base">
                                        <p:cTn id="34"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7805" numSld="999">
                <p:cTn id="35"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2133600" y="3102114"/>
            <a:ext cx="46482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MARYRCCRSQSRSRYYRQRQRSRRRRRRSCQTRR</a:t>
            </a:r>
            <a:r>
              <a:rPr kumimoji="0" lang="en-US" sz="1000" i="0" u="none" strike="noStrike" cap="none" normalizeH="0" baseline="0" dirty="0">
                <a:ln>
                  <a:noFill/>
                </a:ln>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AMRCCRPRYRPRCRRH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RTHGGSHYRRRHCSRRRLHRIHRRQHRSCRRRKRRSCRHRR</a:t>
            </a:r>
            <a:r>
              <a:rPr kumimoji="0" lang="en-US" sz="1000" i="0" u="none" strike="noStrike" cap="none" normalizeH="0" baseline="0" dirty="0">
                <a:ln>
                  <a:noFill/>
                </a:ln>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HRRGCRTRKRTCRRH    </a:t>
            </a:r>
          </a:p>
        </p:txBody>
      </p:sp>
      <p:sp>
        <p:nvSpPr>
          <p:cNvPr id="4" name="TextBox 3"/>
          <p:cNvSpPr txBox="1"/>
          <p:nvPr/>
        </p:nvSpPr>
        <p:spPr>
          <a:xfrm>
            <a:off x="1828800" y="464403"/>
            <a:ext cx="5257800" cy="461665"/>
          </a:xfrm>
          <a:prstGeom prst="rect">
            <a:avLst/>
          </a:prstGeom>
          <a:noFill/>
        </p:spPr>
        <p:txBody>
          <a:bodyPr wrap="square" rtlCol="0">
            <a:spAutoFit/>
          </a:bodyPr>
          <a:lstStyle/>
          <a:p>
            <a:pPr algn="ctr"/>
            <a:r>
              <a:rPr lang="en-US" sz="2400" dirty="0">
                <a:latin typeface="Times New Roman" pitchFamily="18" charset="0"/>
                <a:ea typeface="Arial Unicode MS" pitchFamily="34" charset="-128"/>
                <a:cs typeface="Times New Roman" pitchFamily="18" charset="0"/>
              </a:rPr>
              <a:t>Original parallel protamine structure</a:t>
            </a:r>
            <a:endParaRPr lang="en-US" sz="2400" dirty="0">
              <a:latin typeface="Times New Roman" pitchFamily="18" charset="0"/>
              <a:cs typeface="Times New Roman" pitchFamily="18" charset="0"/>
            </a:endParaRPr>
          </a:p>
        </p:txBody>
      </p:sp>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6" name="Slide 14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7960" y="6539552"/>
            <a:ext cx="304800" cy="304800"/>
          </a:xfrm>
          <a:prstGeom prst="rect">
            <a:avLst/>
          </a:prstGeom>
        </p:spPr>
      </p:pic>
    </p:spTree>
    <p:custDataLst>
      <p:tags r:id="rId1"/>
    </p:custDataLst>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63" presetClass="path" presetSubtype="0" accel="50000" decel="50000" fill="hold" grpId="0" nodeType="afterEffect">
                                  <p:stCondLst>
                                    <p:cond delay="1000"/>
                                  </p:stCondLst>
                                  <p:childTnLst>
                                    <p:animMotion origin="layout" path="M 0 0  L 0.25 0  E" pathEditMode="relative" ptsTypes="">
                                      <p:cBhvr>
                                        <p:cTn id="9" dur="2000" fill="hold"/>
                                        <p:tgtEl>
                                          <p:spTgt spid="204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71951" numSld="999">
                <p:cTn id="10"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204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4419600" y="3102114"/>
            <a:ext cx="46482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MARYRCCRSQSRSRYYRQRQRSRRRRRRSCQTRR</a:t>
            </a:r>
            <a:r>
              <a:rPr kumimoji="0" lang="en-US" sz="1000" i="0" u="none" strike="noStrike" cap="none" normalizeH="0" baseline="0" dirty="0">
                <a:ln>
                  <a:noFill/>
                </a:ln>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AMRCCRPRYRPRCRRH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RTHGGSHYRRRHCSRRRLHRIHRRQHRSCRRRKRRSCRHRR</a:t>
            </a:r>
            <a:r>
              <a:rPr kumimoji="0" lang="en-US" sz="1000" i="0" u="none" strike="noStrike" cap="none" normalizeH="0" baseline="0" dirty="0">
                <a:ln>
                  <a:noFill/>
                </a:ln>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HRRGCRTRKRTCRRH    </a:t>
            </a:r>
          </a:p>
        </p:txBody>
      </p:sp>
      <p:sp>
        <p:nvSpPr>
          <p:cNvPr id="4" name="TextBox 3"/>
          <p:cNvSpPr txBox="1"/>
          <p:nvPr/>
        </p:nvSpPr>
        <p:spPr>
          <a:xfrm>
            <a:off x="1828800" y="464403"/>
            <a:ext cx="5257800" cy="461665"/>
          </a:xfrm>
          <a:prstGeom prst="rect">
            <a:avLst/>
          </a:prstGeom>
          <a:noFill/>
        </p:spPr>
        <p:txBody>
          <a:bodyPr wrap="square" rtlCol="0">
            <a:spAutoFit/>
          </a:bodyPr>
          <a:lstStyle/>
          <a:p>
            <a:pPr algn="ctr"/>
            <a:r>
              <a:rPr lang="en-US" sz="2400" dirty="0">
                <a:latin typeface="Times New Roman" pitchFamily="18" charset="0"/>
                <a:ea typeface="Arial Unicode MS" pitchFamily="34" charset="-128"/>
                <a:cs typeface="Times New Roman" pitchFamily="18" charset="0"/>
              </a:rPr>
              <a:t>Original parallel protamine structure</a:t>
            </a:r>
            <a:endParaRPr lang="en-US" sz="2400" dirty="0">
              <a:latin typeface="Times New Roman" pitchFamily="18" charset="0"/>
              <a:cs typeface="Times New Roman" pitchFamily="18" charset="0"/>
            </a:endParaRPr>
          </a:p>
        </p:txBody>
      </p:sp>
      <p:sp>
        <p:nvSpPr>
          <p:cNvPr id="5" name="Rectangle 1"/>
          <p:cNvSpPr>
            <a:spLocks noChangeArrowheads="1"/>
          </p:cNvSpPr>
          <p:nvPr/>
        </p:nvSpPr>
        <p:spPr bwMode="auto">
          <a:xfrm rot="10800000">
            <a:off x="491704" y="3103602"/>
            <a:ext cx="46482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       MARYRCCRSQSRSRYYRQRQRSRRRRRRSCQTRR</a:t>
            </a:r>
            <a:r>
              <a:rPr kumimoji="0" lang="en-US" sz="1000"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AMRCCRPRYRPRCRRH   </a:t>
            </a:r>
            <a:endParaRPr kumimoji="0" lang="en-US" sz="1000" b="0" i="0" u="none" strike="noStrike" cap="none" normalizeH="0" baseline="0" dirty="0">
              <a:ln>
                <a:noFill/>
              </a:ln>
              <a:solidFill>
                <a:srgbClr val="FD09C9"/>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rgbClr val="FD09C9"/>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RTHGGSHYRRRHCSRRRLHRIHRRQHRSCRRRKRRSCRHRR</a:t>
            </a:r>
            <a:r>
              <a:rPr kumimoji="0" lang="en-US" sz="1000"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rgbClr val="FD09C9"/>
                </a:solidFill>
                <a:effectLst/>
                <a:latin typeface="Courier New" pitchFamily="49" charset="0"/>
                <a:ea typeface="MS Mincho" pitchFamily="49" charset="-128"/>
                <a:cs typeface="Courier New" pitchFamily="49" charset="0"/>
              </a:rPr>
              <a:t>HRRGCRTRKRTCRRH    </a:t>
            </a:r>
          </a:p>
        </p:txBody>
      </p:sp>
      <p:sp>
        <p:nvSpPr>
          <p:cNvPr id="6" name="Rectangle 1" hidden="1"/>
          <p:cNvSpPr>
            <a:spLocks noChangeArrowheads="1"/>
          </p:cNvSpPr>
          <p:nvPr/>
        </p:nvSpPr>
        <p:spPr bwMode="auto">
          <a:xfrm>
            <a:off x="-152400" y="3110552"/>
            <a:ext cx="46482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MARYRCCRSQSRSRYYRQRQRSRRRRRRSCQTRR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AMRCCRPRYRPRCRRH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RTHGGSHYRRRHCSRRRLHRIHRRQHRSCRRRKRRSCRHRR</a:t>
            </a:r>
            <a:r>
              <a:rPr kumimoji="0" lang="en-US" sz="1000" b="1" i="0" u="none" strike="noStrike" cap="none" normalizeH="0" baseline="0" dirty="0">
                <a:ln>
                  <a:noFill/>
                </a:ln>
                <a:solidFill>
                  <a:srgbClr val="FF6600"/>
                </a:solidFill>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HRRGCRTRKRTCRRH    </a:t>
            </a:r>
          </a:p>
        </p:txBody>
      </p:sp>
      <p:sp>
        <p:nvSpPr>
          <p:cNvPr id="7" name="Rectangle 1"/>
          <p:cNvSpPr>
            <a:spLocks noChangeArrowheads="1"/>
          </p:cNvSpPr>
          <p:nvPr/>
        </p:nvSpPr>
        <p:spPr bwMode="auto">
          <a:xfrm>
            <a:off x="-3810000" y="3110552"/>
            <a:ext cx="46482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MARYRCCRSQSRSRYYRQRQRSRRRRRRSCQTRR</a:t>
            </a:r>
            <a:r>
              <a:rPr kumimoji="0" lang="en-US" sz="1000" i="0" u="none" strike="noStrike" cap="none" normalizeH="0" baseline="0" dirty="0">
                <a:ln>
                  <a:noFill/>
                </a:ln>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AMRCCRPRYRPRCRRH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rgbClr val="0000FF"/>
                </a:solidFill>
                <a:effectLst/>
                <a:latin typeface="Courier New" pitchFamily="49" charset="0"/>
                <a:ea typeface="MS Mincho" pitchFamily="49" charset="-128"/>
                <a:cs typeface="Courier New" pitchFamily="49" charset="0"/>
              </a:rPr>
              <a:t>      </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r>
              <a:rPr kumimoji="0" lang="en-US" sz="1000" b="1"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      </a:t>
            </a:r>
            <a:endParaRPr kumimoji="0" lang="en-US" sz="1000" b="0" i="0" u="none" strike="noStrike" cap="none" normalizeH="0" baseline="0" dirty="0">
              <a:ln>
                <a:noFill/>
              </a:ln>
              <a:solidFill>
                <a:schemeClr val="tx1"/>
              </a:solidFill>
              <a:effectLst/>
              <a:latin typeface="Courier New" pitchFamily="49" charset="0"/>
              <a:ea typeface="Arial Unicode MS"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RTHGGSHYRRRHCSRRRLHRIHRRQHRSCRRRKRRSCRHRR</a:t>
            </a:r>
            <a:r>
              <a:rPr kumimoji="0" lang="en-US" sz="1000" i="0" u="none" strike="noStrike" cap="none" normalizeH="0" baseline="0" dirty="0">
                <a:ln>
                  <a:noFill/>
                </a:ln>
                <a:effectLst/>
                <a:latin typeface="Courier New" pitchFamily="49" charset="0"/>
                <a:ea typeface="MS Mincho" pitchFamily="49" charset="-128"/>
                <a:cs typeface="Courier New" pitchFamily="49" charset="0"/>
              </a:rPr>
              <a:t>R</a:t>
            </a:r>
            <a:r>
              <a:rPr kumimoji="0" lang="en-US" sz="1000" b="0" i="0" u="none" strike="noStrike" cap="none" normalizeH="0" baseline="0" dirty="0">
                <a:ln>
                  <a:noFill/>
                </a:ln>
                <a:solidFill>
                  <a:schemeClr val="tx1"/>
                </a:solidFill>
                <a:effectLst/>
                <a:latin typeface="Courier New" pitchFamily="49" charset="0"/>
                <a:ea typeface="MS Mincho" pitchFamily="49" charset="-128"/>
                <a:cs typeface="Courier New" pitchFamily="49" charset="0"/>
              </a:rPr>
              <a:t>HRRGCRTRKRTCRRH    </a:t>
            </a:r>
          </a:p>
        </p:txBody>
      </p:sp>
      <p:sp>
        <p:nvSpPr>
          <p:cNvPr id="8" name="TextBox 7"/>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9" name="Slide 14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45240"/>
            <a:ext cx="304800" cy="304800"/>
          </a:xfrm>
          <a:prstGeom prst="rect">
            <a:avLst/>
          </a:prstGeom>
        </p:spPr>
      </p:pic>
      <p:pic>
        <p:nvPicPr>
          <p:cNvPr id="14" name="Picture 13" descr="wu-cdef-168-pixels.gif"/>
          <p:cNvPicPr>
            <a:picLocks noChangeAspect="1"/>
          </p:cNvPicPr>
          <p:nvPr/>
        </p:nvPicPr>
        <p:blipFill>
          <a:blip r:embed="rId8" cstate="print"/>
          <a:stretch>
            <a:fillRect/>
          </a:stretch>
        </p:blipFill>
        <p:spPr>
          <a:xfrm>
            <a:off x="2667000" y="4324350"/>
            <a:ext cx="1600200" cy="1695450"/>
          </a:xfrm>
          <a:prstGeom prst="rect">
            <a:avLst/>
          </a:prstGeom>
        </p:spPr>
      </p:pic>
      <p:grpSp>
        <p:nvGrpSpPr>
          <p:cNvPr id="15" name="Group 14"/>
          <p:cNvGrpSpPr>
            <a:grpSpLocks noChangeAspect="1"/>
          </p:cNvGrpSpPr>
          <p:nvPr/>
        </p:nvGrpSpPr>
        <p:grpSpPr>
          <a:xfrm>
            <a:off x="4800600" y="4346573"/>
            <a:ext cx="1280160" cy="1561679"/>
            <a:chOff x="2668588" y="1104900"/>
            <a:chExt cx="3811587" cy="4649788"/>
          </a:xfrm>
        </p:grpSpPr>
        <p:pic>
          <p:nvPicPr>
            <p:cNvPr id="16" name="Picture 1026" descr="C:\Program Files\Amira-3.1.1\data\nucleosome files\AAA FINAL STRUCTURE\Animations\Picture Files\prot-and-DNA streching\schematic-shrink-100.tif"/>
            <p:cNvPicPr>
              <a:picLocks noChangeAspect="1" noChangeArrowheads="1"/>
            </p:cNvPicPr>
            <p:nvPr/>
          </p:nvPicPr>
          <p:blipFill>
            <a:blip r:embed="rId9" cstate="print"/>
            <a:srcRect/>
            <a:stretch>
              <a:fillRect/>
            </a:stretch>
          </p:blipFill>
          <p:spPr bwMode="auto">
            <a:xfrm>
              <a:off x="2668588" y="1104900"/>
              <a:ext cx="3811587" cy="4649788"/>
            </a:xfrm>
            <a:prstGeom prst="rect">
              <a:avLst/>
            </a:prstGeom>
            <a:noFill/>
            <a:ln w="9525">
              <a:solidFill>
                <a:schemeClr val="tx1"/>
              </a:solidFill>
              <a:miter lim="800000"/>
              <a:headEnd/>
              <a:tailEnd/>
            </a:ln>
          </p:spPr>
        </p:pic>
        <p:grpSp>
          <p:nvGrpSpPr>
            <p:cNvPr id="17" name="Group 1039"/>
            <p:cNvGrpSpPr>
              <a:grpSpLocks/>
            </p:cNvGrpSpPr>
            <p:nvPr/>
          </p:nvGrpSpPr>
          <p:grpSpPr bwMode="auto">
            <a:xfrm>
              <a:off x="3862388" y="1833561"/>
              <a:ext cx="1700212" cy="2703512"/>
              <a:chOff x="2418" y="1155"/>
              <a:chExt cx="1071" cy="1703"/>
            </a:xfrm>
          </p:grpSpPr>
          <p:sp>
            <p:nvSpPr>
              <p:cNvPr id="28" name="Text Box 1032"/>
              <p:cNvSpPr txBox="1">
                <a:spLocks noChangeArrowheads="1"/>
              </p:cNvSpPr>
              <p:nvPr/>
            </p:nvSpPr>
            <p:spPr bwMode="auto">
              <a:xfrm>
                <a:off x="2421" y="1405"/>
                <a:ext cx="19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a:t>
                </a:r>
              </a:p>
            </p:txBody>
          </p:sp>
          <p:sp>
            <p:nvSpPr>
              <p:cNvPr id="29" name="Text Box 1033"/>
              <p:cNvSpPr txBox="1">
                <a:spLocks noChangeArrowheads="1"/>
              </p:cNvSpPr>
              <p:nvPr/>
            </p:nvSpPr>
            <p:spPr bwMode="auto">
              <a:xfrm>
                <a:off x="2418" y="2153"/>
                <a:ext cx="19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a:t>
                </a:r>
              </a:p>
            </p:txBody>
          </p:sp>
          <p:sp>
            <p:nvSpPr>
              <p:cNvPr id="30" name="Text Box 1034"/>
              <p:cNvSpPr txBox="1">
                <a:spLocks noChangeArrowheads="1"/>
              </p:cNvSpPr>
              <p:nvPr/>
            </p:nvSpPr>
            <p:spPr bwMode="auto">
              <a:xfrm>
                <a:off x="3297" y="1155"/>
                <a:ext cx="19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a:t>
                </a:r>
              </a:p>
            </p:txBody>
          </p:sp>
          <p:sp>
            <p:nvSpPr>
              <p:cNvPr id="31" name="Text Box 1035"/>
              <p:cNvSpPr txBox="1">
                <a:spLocks noChangeArrowheads="1"/>
              </p:cNvSpPr>
              <p:nvPr/>
            </p:nvSpPr>
            <p:spPr bwMode="auto">
              <a:xfrm>
                <a:off x="3282" y="1937"/>
                <a:ext cx="19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a:t>
                </a:r>
              </a:p>
            </p:txBody>
          </p:sp>
          <p:sp>
            <p:nvSpPr>
              <p:cNvPr id="32" name="Text Box 1036"/>
              <p:cNvSpPr txBox="1">
                <a:spLocks noChangeArrowheads="1"/>
              </p:cNvSpPr>
              <p:nvPr/>
            </p:nvSpPr>
            <p:spPr bwMode="auto">
              <a:xfrm>
                <a:off x="3255" y="2608"/>
                <a:ext cx="19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a:t>
                </a:r>
              </a:p>
            </p:txBody>
          </p:sp>
        </p:grpSp>
        <p:grpSp>
          <p:nvGrpSpPr>
            <p:cNvPr id="18" name="Group 1045"/>
            <p:cNvGrpSpPr>
              <a:grpSpLocks/>
            </p:cNvGrpSpPr>
            <p:nvPr/>
          </p:nvGrpSpPr>
          <p:grpSpPr bwMode="auto">
            <a:xfrm>
              <a:off x="3581400" y="1908174"/>
              <a:ext cx="2212975" cy="2754314"/>
              <a:chOff x="2258" y="1202"/>
              <a:chExt cx="1394" cy="1735"/>
            </a:xfrm>
          </p:grpSpPr>
          <p:sp>
            <p:nvSpPr>
              <p:cNvPr id="23" name="Text Box 1038"/>
              <p:cNvSpPr txBox="1">
                <a:spLocks noChangeArrowheads="1"/>
              </p:cNvSpPr>
              <p:nvPr/>
            </p:nvSpPr>
            <p:spPr bwMode="auto">
              <a:xfrm>
                <a:off x="2309" y="1464"/>
                <a:ext cx="20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_</a:t>
                </a:r>
              </a:p>
            </p:txBody>
          </p:sp>
          <p:sp>
            <p:nvSpPr>
              <p:cNvPr id="24" name="Text Box 1041"/>
              <p:cNvSpPr txBox="1">
                <a:spLocks noChangeArrowheads="1"/>
              </p:cNvSpPr>
              <p:nvPr/>
            </p:nvSpPr>
            <p:spPr bwMode="auto">
              <a:xfrm>
                <a:off x="2258" y="2213"/>
                <a:ext cx="20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_</a:t>
                </a:r>
              </a:p>
            </p:txBody>
          </p:sp>
          <p:sp>
            <p:nvSpPr>
              <p:cNvPr id="25" name="Text Box 1042"/>
              <p:cNvSpPr txBox="1">
                <a:spLocks noChangeArrowheads="1"/>
              </p:cNvSpPr>
              <p:nvPr/>
            </p:nvSpPr>
            <p:spPr bwMode="auto">
              <a:xfrm>
                <a:off x="3450" y="1202"/>
                <a:ext cx="20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_</a:t>
                </a:r>
              </a:p>
            </p:txBody>
          </p:sp>
          <p:sp>
            <p:nvSpPr>
              <p:cNvPr id="26" name="Text Box 1043"/>
              <p:cNvSpPr txBox="1">
                <a:spLocks noChangeArrowheads="1"/>
              </p:cNvSpPr>
              <p:nvPr/>
            </p:nvSpPr>
            <p:spPr bwMode="auto">
              <a:xfrm>
                <a:off x="3434" y="1937"/>
                <a:ext cx="20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_</a:t>
                </a:r>
              </a:p>
            </p:txBody>
          </p:sp>
          <p:sp>
            <p:nvSpPr>
              <p:cNvPr id="27" name="Text Box 1044"/>
              <p:cNvSpPr txBox="1">
                <a:spLocks noChangeArrowheads="1"/>
              </p:cNvSpPr>
              <p:nvPr/>
            </p:nvSpPr>
            <p:spPr bwMode="auto">
              <a:xfrm>
                <a:off x="3425" y="2687"/>
                <a:ext cx="20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_</a:t>
                </a:r>
              </a:p>
            </p:txBody>
          </p:sp>
        </p:grpSp>
        <p:grpSp>
          <p:nvGrpSpPr>
            <p:cNvPr id="19" name="Group 20"/>
            <p:cNvGrpSpPr/>
            <p:nvPr/>
          </p:nvGrpSpPr>
          <p:grpSpPr>
            <a:xfrm>
              <a:off x="4958688" y="2667000"/>
              <a:ext cx="6187" cy="1119249"/>
              <a:chOff x="4958688" y="2667000"/>
              <a:chExt cx="6187" cy="1119249"/>
            </a:xfrm>
          </p:grpSpPr>
          <p:cxnSp>
            <p:nvCxnSpPr>
              <p:cNvPr id="20" name="Straight Arrow Connector 19"/>
              <p:cNvCxnSpPr/>
              <p:nvPr/>
            </p:nvCxnSpPr>
            <p:spPr>
              <a:xfrm flipV="1">
                <a:off x="4958688" y="2667000"/>
                <a:ext cx="0" cy="457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4964875" y="3329049"/>
                <a:ext cx="0" cy="457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spTree>
    <p:custDataLst>
      <p:tags r:id="rId1"/>
    </p:custDataLst>
  </p:cSld>
  <p:clrMapOvr>
    <a:masterClrMapping/>
  </p:clrMapOvr>
  <p:transition advClick="0" advTm="7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8" fill="hold" grpId="0" nodeType="afterEffect">
                                  <p:stCondLst>
                                    <p:cond delay="20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0" fill="hold"/>
                                        <p:tgtEl>
                                          <p:spTgt spid="5"/>
                                        </p:tgtEl>
                                        <p:attrNameLst>
                                          <p:attrName>ppt_x</p:attrName>
                                        </p:attrNameLst>
                                      </p:cBhvr>
                                      <p:tavLst>
                                        <p:tav tm="0">
                                          <p:val>
                                            <p:strVal val="0-#ppt_w/2"/>
                                          </p:val>
                                        </p:tav>
                                        <p:tav tm="100000">
                                          <p:val>
                                            <p:strVal val="#ppt_x"/>
                                          </p:val>
                                        </p:tav>
                                      </p:tavLst>
                                    </p:anim>
                                    <p:anim calcmode="lin" valueType="num">
                                      <p:cBhvr additive="base">
                                        <p:cTn id="11" dur="5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7000"/>
                            </p:stCondLst>
                            <p:childTnLst>
                              <p:par>
                                <p:cTn id="13" presetID="2" presetClass="entr" presetSubtype="8" fill="hold" grpId="0" nodeType="afterEffect">
                                  <p:stCondLst>
                                    <p:cond delay="1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000" fill="hold"/>
                                        <p:tgtEl>
                                          <p:spTgt spid="7"/>
                                        </p:tgtEl>
                                        <p:attrNameLst>
                                          <p:attrName>ppt_x</p:attrName>
                                        </p:attrNameLst>
                                      </p:cBhvr>
                                      <p:tavLst>
                                        <p:tav tm="0">
                                          <p:val>
                                            <p:strVal val="0-#ppt_w/2"/>
                                          </p:val>
                                        </p:tav>
                                        <p:tav tm="100000">
                                          <p:val>
                                            <p:strVal val="#ppt_x"/>
                                          </p:val>
                                        </p:tav>
                                      </p:tavLst>
                                    </p:anim>
                                    <p:anim calcmode="lin" valueType="num">
                                      <p:cBhvr additive="base">
                                        <p:cTn id="16" dur="20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0000"/>
                            </p:stCondLst>
                            <p:childTnLst>
                              <p:par>
                                <p:cTn id="18" presetID="2" presetClass="entr" presetSubtype="8" fill="hold" nodeType="afterEffect">
                                  <p:stCondLst>
                                    <p:cond delay="360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56500"/>
                            </p:stCondLst>
                            <p:childTnLst>
                              <p:par>
                                <p:cTn id="23" presetID="2" presetClass="entr" presetSubtype="2" fill="hold" nodeType="afterEffect">
                                  <p:stCondLst>
                                    <p:cond delay="40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27"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5" grpId="0"/>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2057400"/>
          </a:xfrm>
        </p:spPr>
        <p:txBody>
          <a:bodyPr>
            <a:normAutofit fontScale="90000"/>
          </a:bodyPr>
          <a:lstStyle/>
          <a:p>
            <a:r>
              <a:rPr lang="en-US" dirty="0">
                <a:latin typeface="Times New Roman" pitchFamily="18" charset="0"/>
                <a:cs typeface="Times New Roman" pitchFamily="18" charset="0"/>
              </a:rPr>
              <a:t>Application of protamine-DNA model characteristics to a new</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histone-DNA model</a:t>
            </a:r>
          </a:p>
        </p:txBody>
      </p:sp>
      <p:sp>
        <p:nvSpPr>
          <p:cNvPr id="4" name="TextBox 3"/>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7000"/>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313795"/>
            <a:ext cx="8001000" cy="4832092"/>
          </a:xfrm>
          <a:prstGeom prst="rect">
            <a:avLst/>
          </a:prstGeom>
          <a:noFill/>
        </p:spPr>
        <p:txBody>
          <a:bodyPr wrap="square" rtlCol="0">
            <a:spAutoFit/>
          </a:bodyPr>
          <a:lstStyle/>
          <a:p>
            <a:r>
              <a:rPr lang="en-US" sz="2000" dirty="0">
                <a:latin typeface="Times New Roman" pitchFamily="18" charset="0"/>
                <a:cs typeface="Times New Roman" pitchFamily="18" charset="0"/>
              </a:rPr>
              <a:t>If we are going to take the principles we learned from study of the protamine-DNA complex, and extend those principles to histones, where a similar protein-DNA arrangement ought to be possible in the 8  lysine/arginine-rich N-termini of the histone octamer, then we’re going to have to find the  critically-important structures and spacings we found in the protamine-DNA complex.  For DNA, we shall stick with the structure that surely pertains to sperm cell nuclei:</a:t>
            </a:r>
          </a:p>
          <a:p>
            <a:endParaRPr lang="en-US" sz="2000" dirty="0">
              <a:latin typeface="Times New Roman" pitchFamily="18" charset="0"/>
              <a:cs typeface="Times New Roman" pitchFamily="18" charset="0"/>
            </a:endParaRPr>
          </a:p>
          <a:p>
            <a:pPr>
              <a:buFont typeface="Arial" pitchFamily="34" charset="0"/>
              <a:buChar char="•"/>
            </a:pPr>
            <a:r>
              <a:rPr lang="en-US" sz="2000" b="1" dirty="0">
                <a:latin typeface="Times New Roman" pitchFamily="18" charset="0"/>
                <a:cs typeface="Times New Roman" pitchFamily="18" charset="0"/>
              </a:rPr>
              <a:t>Wu “straight-ladder” DNA duplexes, with 6.8 </a:t>
            </a:r>
            <a:r>
              <a:rPr lang="en-US" sz="2000" b="1" dirty="0"/>
              <a:t>Å base-pair spacing.</a:t>
            </a:r>
          </a:p>
          <a:p>
            <a:pPr>
              <a:buFont typeface="Arial" pitchFamily="34" charset="0"/>
              <a:buChar char="•"/>
            </a:pPr>
            <a:endParaRPr lang="en-US" sz="800" b="1" dirty="0"/>
          </a:p>
          <a:p>
            <a:pPr>
              <a:buFont typeface="Arial" pitchFamily="34" charset="0"/>
              <a:buChar char="•"/>
            </a:pPr>
            <a:r>
              <a:rPr lang="en-US" sz="2000" b="1" dirty="0">
                <a:latin typeface="Times New Roman" pitchFamily="18" charset="0"/>
                <a:cs typeface="Times New Roman" pitchFamily="18" charset="0"/>
              </a:rPr>
              <a:t>Intercalation of adjacent DNA duplexes, to restore 3.4 </a:t>
            </a:r>
            <a:r>
              <a:rPr lang="en-US" sz="2000" b="1" dirty="0"/>
              <a:t>Å spacing.</a:t>
            </a: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Within the histone octamer, the critically-important spacing we shall seek is that which flanks each DNA tetraplex in the protamine structure.  This spacing is around 15 </a:t>
            </a:r>
            <a:r>
              <a:rPr lang="en-US" sz="2000" dirty="0"/>
              <a:t>Å, as shown in the next slide:</a:t>
            </a:r>
            <a:endParaRPr lang="en-US" sz="2000" dirty="0">
              <a:sym typeface="Symbol"/>
            </a:endParaRPr>
          </a:p>
          <a:p>
            <a:endParaRPr lang="en-US" sz="2000" dirty="0">
              <a:sym typeface="Symbol"/>
            </a:endParaRPr>
          </a:p>
        </p:txBody>
      </p:sp>
      <p:sp>
        <p:nvSpPr>
          <p:cNvPr id="3" name="TextBox 2"/>
          <p:cNvSpPr txBox="1"/>
          <p:nvPr/>
        </p:nvSpPr>
        <p:spPr>
          <a:xfrm>
            <a:off x="535672" y="3747448"/>
            <a:ext cx="8001000" cy="400110"/>
          </a:xfrm>
          <a:prstGeom prst="rect">
            <a:avLst/>
          </a:prstGeom>
          <a:solidFill>
            <a:schemeClr val="bg1"/>
          </a:solidFill>
        </p:spPr>
        <p:txBody>
          <a:bodyPr wrap="square" rtlCol="0">
            <a:spAutoFit/>
          </a:bodyPr>
          <a:lstStyle/>
          <a:p>
            <a:pPr>
              <a:buFont typeface="Arial" pitchFamily="34" charset="0"/>
              <a:buChar char="•"/>
            </a:pPr>
            <a:r>
              <a:rPr lang="en-US" sz="2000" b="1" dirty="0">
                <a:solidFill>
                  <a:srgbClr val="FD09C9"/>
                </a:solidFill>
                <a:latin typeface="Times New Roman" pitchFamily="18" charset="0"/>
                <a:cs typeface="Times New Roman" pitchFamily="18" charset="0"/>
              </a:rPr>
              <a:t>Wu “straight-ladder” DNA duplexes, with 6.8 </a:t>
            </a:r>
            <a:r>
              <a:rPr lang="en-US" sz="2000" b="1" dirty="0">
                <a:solidFill>
                  <a:srgbClr val="FD09C9"/>
                </a:solidFill>
              </a:rPr>
              <a:t>Å base-pair spacing.</a:t>
            </a:r>
          </a:p>
        </p:txBody>
      </p:sp>
      <p:sp>
        <p:nvSpPr>
          <p:cNvPr id="4" name="TextBox 3"/>
          <p:cNvSpPr txBox="1"/>
          <p:nvPr/>
        </p:nvSpPr>
        <p:spPr>
          <a:xfrm>
            <a:off x="533400" y="4177352"/>
            <a:ext cx="8001000" cy="400110"/>
          </a:xfrm>
          <a:prstGeom prst="rect">
            <a:avLst/>
          </a:prstGeom>
          <a:solidFill>
            <a:schemeClr val="bg1"/>
          </a:solidFill>
        </p:spPr>
        <p:txBody>
          <a:bodyPr wrap="square" rtlCol="0">
            <a:spAutoFit/>
          </a:bodyPr>
          <a:lstStyle/>
          <a:p>
            <a:pPr>
              <a:buFont typeface="Arial" pitchFamily="34" charset="0"/>
              <a:buChar char="•"/>
            </a:pPr>
            <a:r>
              <a:rPr lang="en-US" sz="2000" b="1" dirty="0">
                <a:solidFill>
                  <a:srgbClr val="FD09C9"/>
                </a:solidFill>
                <a:latin typeface="Times New Roman" pitchFamily="18" charset="0"/>
                <a:cs typeface="Times New Roman" pitchFamily="18" charset="0"/>
              </a:rPr>
              <a:t>Intercalation of adjacent DNA duplexes, to restore 3.4 </a:t>
            </a:r>
            <a:r>
              <a:rPr lang="en-US" sz="2000" b="1" dirty="0">
                <a:solidFill>
                  <a:srgbClr val="FD09C9"/>
                </a:solidFill>
              </a:rPr>
              <a:t>Å spacing.</a:t>
            </a:r>
            <a:endParaRPr lang="en-US" sz="2000" dirty="0">
              <a:solidFill>
                <a:srgbClr val="FD09C9"/>
              </a:solidFill>
              <a:sym typeface="Symbol"/>
            </a:endParaRPr>
          </a:p>
        </p:txBody>
      </p:sp>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6" name="Slide 14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41325"/>
            <a:ext cx="304800" cy="304800"/>
          </a:xfrm>
          <a:prstGeom prst="rect">
            <a:avLst/>
          </a:prstGeom>
        </p:spPr>
      </p:pic>
      <p:sp>
        <p:nvSpPr>
          <p:cNvPr id="7" name="TextBox 6"/>
          <p:cNvSpPr txBox="1"/>
          <p:nvPr/>
        </p:nvSpPr>
        <p:spPr>
          <a:xfrm>
            <a:off x="533400" y="1316346"/>
            <a:ext cx="8001000" cy="2246769"/>
          </a:xfrm>
          <a:prstGeom prst="rect">
            <a:avLst/>
          </a:prstGeom>
          <a:noFill/>
        </p:spPr>
        <p:txBody>
          <a:bodyPr wrap="square" rtlCol="0">
            <a:spAutoFit/>
          </a:bodyPr>
          <a:lstStyle/>
          <a:p>
            <a:r>
              <a:rPr lang="en-US" sz="2000" dirty="0">
                <a:solidFill>
                  <a:srgbClr val="0C03BD"/>
                </a:solidFill>
                <a:latin typeface="Times New Roman" pitchFamily="18" charset="0"/>
                <a:cs typeface="Times New Roman" pitchFamily="18" charset="0"/>
              </a:rPr>
              <a:t>If we are going to take the principles we learned from study of the protamine-DNA complex, and extend those principles to histones, where a similar protein-DNA arrangement ought to be possible in the 8  lysine/arginine-rich N-termini of the histone octamer, then we’re going to have to find the  critically-important structures and spacings we found in the protamine-DNA complex.  For DNA, we shall stick with the structure that surely pertains to sperm cell nuclei:</a:t>
            </a:r>
          </a:p>
        </p:txBody>
      </p:sp>
      <p:sp>
        <p:nvSpPr>
          <p:cNvPr id="8" name="TextBox 7"/>
          <p:cNvSpPr txBox="1"/>
          <p:nvPr/>
        </p:nvSpPr>
        <p:spPr>
          <a:xfrm>
            <a:off x="533400" y="4794250"/>
            <a:ext cx="8001000" cy="1323439"/>
          </a:xfrm>
          <a:prstGeom prst="rect">
            <a:avLst/>
          </a:prstGeom>
          <a:noFill/>
        </p:spPr>
        <p:txBody>
          <a:bodyPr wrap="square" rtlCol="0">
            <a:spAutoFit/>
          </a:bodyPr>
          <a:lstStyle/>
          <a:p>
            <a:r>
              <a:rPr lang="en-US" sz="2000" dirty="0">
                <a:solidFill>
                  <a:srgbClr val="0C03BD"/>
                </a:solidFill>
                <a:latin typeface="Times New Roman" pitchFamily="18" charset="0"/>
                <a:cs typeface="Times New Roman" pitchFamily="18" charset="0"/>
              </a:rPr>
              <a:t>Within the histone octamer, the critically-important spacing we shall seek is that which flanks each DNA tetraplex in the protamine structure.  This spacing is around 15 </a:t>
            </a:r>
            <a:r>
              <a:rPr lang="en-US" sz="2000" dirty="0">
                <a:solidFill>
                  <a:srgbClr val="0C03BD"/>
                </a:solidFill>
              </a:rPr>
              <a:t>Å, as shown in the next slide:</a:t>
            </a:r>
            <a:endParaRPr lang="en-US" sz="2000" dirty="0">
              <a:solidFill>
                <a:srgbClr val="0C03BD"/>
              </a:solidFill>
              <a:sym typeface="Symbol"/>
            </a:endParaRPr>
          </a:p>
          <a:p>
            <a:endParaRPr lang="en-US" sz="2000" dirty="0">
              <a:solidFill>
                <a:srgbClr val="0C03BD"/>
              </a:solidFill>
              <a:sym typeface="Symbol"/>
            </a:endParaRPr>
          </a:p>
        </p:txBody>
      </p:sp>
    </p:spTree>
    <p:custDataLst>
      <p:tags r:id="rId1"/>
    </p:custDataLst>
  </p:cSld>
  <p:clrMapOvr>
    <a:masterClrMapping/>
  </p:clrMapOvr>
  <p:transition advClick="0" advTm="5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9"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par>
                          <p:cTn id="11" fill="hold">
                            <p:stCondLst>
                              <p:cond delay="1500"/>
                            </p:stCondLst>
                            <p:childTnLst>
                              <p:par>
                                <p:cTn id="12" presetID="1" presetClass="entr" presetSubtype="0" fill="hold" grpId="0" nodeType="afterEffect">
                                  <p:stCondLst>
                                    <p:cond delay="2900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30500"/>
                            </p:stCondLst>
                            <p:childTnLst>
                              <p:par>
                                <p:cTn id="15" presetID="1" presetClass="entr" presetSubtype="0" fill="hold" grpId="0" nodeType="afterEffect">
                                  <p:stCondLst>
                                    <p:cond delay="700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37500"/>
                            </p:stCondLst>
                            <p:childTnLst>
                              <p:par>
                                <p:cTn id="18" presetID="9" presetClass="entr" presetSubtype="0" fill="hold" grpId="0" nodeType="afterEffect">
                                  <p:stCondLst>
                                    <p:cond delay="700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21"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3" grpId="0" animBg="1"/>
      <p:bldP spid="4" grpId="0" animBg="1"/>
      <p:bldP spid="7" grpId="0"/>
      <p:bldP spid="8"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Large_clipped_beta-annotat.jpg"/>
          <p:cNvPicPr>
            <a:picLocks noChangeAspect="1"/>
          </p:cNvPicPr>
          <p:nvPr/>
        </p:nvPicPr>
        <p:blipFill>
          <a:blip r:embed="rId6" cstate="print"/>
          <a:stretch>
            <a:fillRect/>
          </a:stretch>
        </p:blipFill>
        <p:spPr>
          <a:xfrm>
            <a:off x="2141220" y="998220"/>
            <a:ext cx="4861560" cy="4861560"/>
          </a:xfrm>
          <a:prstGeom prst="rect">
            <a:avLst/>
          </a:prstGeom>
        </p:spPr>
      </p:pic>
      <p:grpSp>
        <p:nvGrpSpPr>
          <p:cNvPr id="14" name="Group 13"/>
          <p:cNvGrpSpPr/>
          <p:nvPr/>
        </p:nvGrpSpPr>
        <p:grpSpPr>
          <a:xfrm>
            <a:off x="2476500" y="927100"/>
            <a:ext cx="3710940" cy="5011420"/>
            <a:chOff x="2463800" y="927100"/>
            <a:chExt cx="3710940" cy="5011420"/>
          </a:xfrm>
        </p:grpSpPr>
        <p:pic>
          <p:nvPicPr>
            <p:cNvPr id="10" name="Picture 9" descr="protamine DNA marker.jpg"/>
            <p:cNvPicPr>
              <a:picLocks noChangeAspect="1"/>
            </p:cNvPicPr>
            <p:nvPr/>
          </p:nvPicPr>
          <p:blipFill>
            <a:blip r:embed="rId7" cstate="print">
              <a:clrChange>
                <a:clrFrom>
                  <a:srgbClr val="000000"/>
                </a:clrFrom>
                <a:clrTo>
                  <a:srgbClr val="000000">
                    <a:alpha val="0"/>
                  </a:srgbClr>
                </a:clrTo>
              </a:clrChange>
            </a:blip>
            <a:stretch>
              <a:fillRect/>
            </a:stretch>
          </p:blipFill>
          <p:spPr>
            <a:xfrm>
              <a:off x="2540000" y="1993900"/>
              <a:ext cx="2034540" cy="1607820"/>
            </a:xfrm>
            <a:prstGeom prst="rect">
              <a:avLst/>
            </a:prstGeom>
          </p:spPr>
        </p:pic>
        <p:pic>
          <p:nvPicPr>
            <p:cNvPr id="11" name="Picture 10" descr="protamine DNA marker.jpg"/>
            <p:cNvPicPr>
              <a:picLocks noChangeAspect="1"/>
            </p:cNvPicPr>
            <p:nvPr/>
          </p:nvPicPr>
          <p:blipFill>
            <a:blip r:embed="rId7" cstate="print">
              <a:clrChange>
                <a:clrFrom>
                  <a:srgbClr val="000000"/>
                </a:clrFrom>
                <a:clrTo>
                  <a:srgbClr val="000000">
                    <a:alpha val="0"/>
                  </a:srgbClr>
                </a:clrTo>
              </a:clrChange>
            </a:blip>
            <a:stretch>
              <a:fillRect/>
            </a:stretch>
          </p:blipFill>
          <p:spPr>
            <a:xfrm>
              <a:off x="4140200" y="927100"/>
              <a:ext cx="2034540" cy="1607820"/>
            </a:xfrm>
            <a:prstGeom prst="rect">
              <a:avLst/>
            </a:prstGeom>
          </p:spPr>
        </p:pic>
        <p:pic>
          <p:nvPicPr>
            <p:cNvPr id="12" name="Picture 11" descr="protamine DNA marker.jpg"/>
            <p:cNvPicPr>
              <a:picLocks noChangeAspect="1"/>
            </p:cNvPicPr>
            <p:nvPr/>
          </p:nvPicPr>
          <p:blipFill>
            <a:blip r:embed="rId7" cstate="print">
              <a:clrChange>
                <a:clrFrom>
                  <a:srgbClr val="000000"/>
                </a:clrFrom>
                <a:clrTo>
                  <a:srgbClr val="000000">
                    <a:alpha val="0"/>
                  </a:srgbClr>
                </a:clrTo>
              </a:clrChange>
            </a:blip>
            <a:stretch>
              <a:fillRect/>
            </a:stretch>
          </p:blipFill>
          <p:spPr>
            <a:xfrm>
              <a:off x="2463800" y="4330700"/>
              <a:ext cx="2034540" cy="1607820"/>
            </a:xfrm>
            <a:prstGeom prst="rect">
              <a:avLst/>
            </a:prstGeom>
          </p:spPr>
        </p:pic>
        <p:pic>
          <p:nvPicPr>
            <p:cNvPr id="13" name="Picture 12" descr="protamine DNA marker.jpg"/>
            <p:cNvPicPr>
              <a:picLocks noChangeAspect="1"/>
            </p:cNvPicPr>
            <p:nvPr/>
          </p:nvPicPr>
          <p:blipFill>
            <a:blip r:embed="rId7" cstate="print">
              <a:clrChange>
                <a:clrFrom>
                  <a:srgbClr val="000000"/>
                </a:clrFrom>
                <a:clrTo>
                  <a:srgbClr val="000000">
                    <a:alpha val="0"/>
                  </a:srgbClr>
                </a:clrTo>
              </a:clrChange>
            </a:blip>
            <a:stretch>
              <a:fillRect/>
            </a:stretch>
          </p:blipFill>
          <p:spPr>
            <a:xfrm>
              <a:off x="4124960" y="3200400"/>
              <a:ext cx="2034540" cy="1607820"/>
            </a:xfrm>
            <a:prstGeom prst="rect">
              <a:avLst/>
            </a:prstGeom>
          </p:spPr>
        </p:pic>
      </p:grpSp>
      <p:grpSp>
        <p:nvGrpSpPr>
          <p:cNvPr id="19" name="Group 18"/>
          <p:cNvGrpSpPr/>
          <p:nvPr/>
        </p:nvGrpSpPr>
        <p:grpSpPr>
          <a:xfrm>
            <a:off x="2565400" y="838200"/>
            <a:ext cx="3647440" cy="5049520"/>
            <a:chOff x="2565400" y="838200"/>
            <a:chExt cx="3647440" cy="5049520"/>
          </a:xfrm>
        </p:grpSpPr>
        <p:pic>
          <p:nvPicPr>
            <p:cNvPr id="15" name="Picture 14" descr="protamine protein marker.jpg"/>
            <p:cNvPicPr>
              <a:picLocks noChangeAspect="1"/>
            </p:cNvPicPr>
            <p:nvPr/>
          </p:nvPicPr>
          <p:blipFill>
            <a:blip r:embed="rId8" cstate="print">
              <a:clrChange>
                <a:clrFrom>
                  <a:srgbClr val="000000"/>
                </a:clrFrom>
                <a:clrTo>
                  <a:srgbClr val="000000">
                    <a:alpha val="0"/>
                  </a:srgbClr>
                </a:clrTo>
              </a:clrChange>
            </a:blip>
            <a:stretch>
              <a:fillRect/>
            </a:stretch>
          </p:blipFill>
          <p:spPr>
            <a:xfrm>
              <a:off x="2613660" y="838200"/>
              <a:ext cx="2034540" cy="1607820"/>
            </a:xfrm>
            <a:prstGeom prst="rect">
              <a:avLst/>
            </a:prstGeom>
          </p:spPr>
        </p:pic>
        <p:pic>
          <p:nvPicPr>
            <p:cNvPr id="16" name="Picture 15" descr="protamine protein marker.jpg"/>
            <p:cNvPicPr>
              <a:picLocks noChangeAspect="1"/>
            </p:cNvPicPr>
            <p:nvPr/>
          </p:nvPicPr>
          <p:blipFill>
            <a:blip r:embed="rId8" cstate="print">
              <a:clrChange>
                <a:clrFrom>
                  <a:srgbClr val="000000"/>
                </a:clrFrom>
                <a:clrTo>
                  <a:srgbClr val="000000">
                    <a:alpha val="0"/>
                  </a:srgbClr>
                </a:clrTo>
              </a:clrChange>
            </a:blip>
            <a:stretch>
              <a:fillRect/>
            </a:stretch>
          </p:blipFill>
          <p:spPr>
            <a:xfrm>
              <a:off x="4178300" y="2044700"/>
              <a:ext cx="2034540" cy="1607820"/>
            </a:xfrm>
            <a:prstGeom prst="rect">
              <a:avLst/>
            </a:prstGeom>
          </p:spPr>
        </p:pic>
        <p:pic>
          <p:nvPicPr>
            <p:cNvPr id="17" name="Picture 16" descr="protamine protein marker.jpg"/>
            <p:cNvPicPr>
              <a:picLocks noChangeAspect="1"/>
            </p:cNvPicPr>
            <p:nvPr/>
          </p:nvPicPr>
          <p:blipFill>
            <a:blip r:embed="rId8" cstate="print">
              <a:clrChange>
                <a:clrFrom>
                  <a:srgbClr val="000000"/>
                </a:clrFrom>
                <a:clrTo>
                  <a:srgbClr val="000000">
                    <a:alpha val="0"/>
                  </a:srgbClr>
                </a:clrTo>
              </a:clrChange>
            </a:blip>
            <a:stretch>
              <a:fillRect/>
            </a:stretch>
          </p:blipFill>
          <p:spPr>
            <a:xfrm>
              <a:off x="2565400" y="3136900"/>
              <a:ext cx="2034540" cy="1607820"/>
            </a:xfrm>
            <a:prstGeom prst="rect">
              <a:avLst/>
            </a:prstGeom>
          </p:spPr>
        </p:pic>
        <p:pic>
          <p:nvPicPr>
            <p:cNvPr id="18" name="Picture 17" descr="protamine protein marker.jpg"/>
            <p:cNvPicPr>
              <a:picLocks noChangeAspect="1"/>
            </p:cNvPicPr>
            <p:nvPr/>
          </p:nvPicPr>
          <p:blipFill>
            <a:blip r:embed="rId8" cstate="print">
              <a:clrChange>
                <a:clrFrom>
                  <a:srgbClr val="000000"/>
                </a:clrFrom>
                <a:clrTo>
                  <a:srgbClr val="000000">
                    <a:alpha val="0"/>
                  </a:srgbClr>
                </a:clrTo>
              </a:clrChange>
            </a:blip>
            <a:stretch>
              <a:fillRect/>
            </a:stretch>
          </p:blipFill>
          <p:spPr>
            <a:xfrm>
              <a:off x="4112260" y="4279900"/>
              <a:ext cx="2034540" cy="1607820"/>
            </a:xfrm>
            <a:prstGeom prst="rect">
              <a:avLst/>
            </a:prstGeom>
          </p:spPr>
        </p:pic>
      </p:grpSp>
      <p:sp>
        <p:nvSpPr>
          <p:cNvPr id="20" name="TextBox 19"/>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21" name="Slide 14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0" y="6553200"/>
            <a:ext cx="304800" cy="304800"/>
          </a:xfrm>
          <a:prstGeom prst="rect">
            <a:avLst/>
          </a:prstGeom>
        </p:spPr>
      </p:pic>
    </p:spTree>
    <p:custDataLst>
      <p:tags r:id="rId1"/>
    </p:custDataLst>
  </p:cSld>
  <p:clrMapOvr>
    <a:masterClrMapping/>
  </p:clrMapOvr>
  <p:transition advClick="0" advTm="5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0"/>
                            </p:stCondLst>
                            <p:childTnLst>
                              <p:par>
                                <p:cTn id="8" presetID="9" presetClass="entr" presetSubtype="0" fill="hold" nodeType="afterEffect">
                                  <p:stCondLst>
                                    <p:cond delay="1400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par>
                          <p:cTn id="11" fill="hold">
                            <p:stCondLst>
                              <p:cond delay="14500"/>
                            </p:stCondLst>
                            <p:childTnLst>
                              <p:par>
                                <p:cTn id="12" presetID="1" presetClass="exit" presetSubtype="0" fill="hold" nodeType="afterEffect">
                                  <p:stCondLst>
                                    <p:cond delay="2500"/>
                                  </p:stCondLst>
                                  <p:childTnLst>
                                    <p:set>
                                      <p:cBhvr>
                                        <p:cTn id="13" dur="1" fill="hold">
                                          <p:stCondLst>
                                            <p:cond delay="0"/>
                                          </p:stCondLst>
                                        </p:cTn>
                                        <p:tgtEl>
                                          <p:spTgt spid="19"/>
                                        </p:tgtEl>
                                        <p:attrNameLst>
                                          <p:attrName>style.visibility</p:attrName>
                                        </p:attrNameLst>
                                      </p:cBhvr>
                                      <p:to>
                                        <p:strVal val="hidden"/>
                                      </p:to>
                                    </p:set>
                                  </p:childTnLst>
                                </p:cTn>
                              </p:par>
                              <p:par>
                                <p:cTn id="14" presetID="9" presetClass="entr" presetSubtype="0" fill="hold" nodeType="withEffect">
                                  <p:stCondLst>
                                    <p:cond delay="250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par>
                          <p:cTn id="17" fill="hold">
                            <p:stCondLst>
                              <p:cond delay="17500"/>
                            </p:stCondLst>
                            <p:childTnLst>
                              <p:par>
                                <p:cTn id="18" presetID="1" presetClass="exit" presetSubtype="0" fill="hold" nodeType="afterEffect">
                                  <p:stCondLst>
                                    <p:cond delay="4000"/>
                                  </p:stCondLst>
                                  <p:childTnLst>
                                    <p:set>
                                      <p:cBhvr>
                                        <p:cTn id="19"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20"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Program Files\Amira-3.1.1\data\nucleosome files\AAA FINAL STRUCTURE\Animations\Picture Files\arg-and-disulfide.tif"/>
          <p:cNvPicPr preferRelativeResize="0">
            <a:picLocks noChangeArrowheads="1"/>
          </p:cNvPicPr>
          <p:nvPr/>
        </p:nvPicPr>
        <p:blipFill>
          <a:blip r:embed="rId6" cstate="print"/>
          <a:srcRect/>
          <a:stretch>
            <a:fillRect/>
          </a:stretch>
        </p:blipFill>
        <p:spPr bwMode="auto">
          <a:xfrm>
            <a:off x="2493963" y="1233488"/>
            <a:ext cx="4140200" cy="4387850"/>
          </a:xfrm>
          <a:prstGeom prst="rect">
            <a:avLst/>
          </a:prstGeom>
          <a:noFill/>
          <a:ln w="9525">
            <a:solidFill>
              <a:schemeClr val="tx1"/>
            </a:solidFill>
            <a:miter lim="800000"/>
            <a:headEnd/>
            <a:tailEnd/>
          </a:ln>
        </p:spPr>
      </p:pic>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4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41325"/>
            <a:ext cx="304800" cy="304800"/>
          </a:xfrm>
          <a:prstGeom prst="rect">
            <a:avLst/>
          </a:prstGeom>
        </p:spPr>
      </p:pic>
    </p:spTree>
    <p:custDataLst>
      <p:tags r:id="rId1"/>
    </p:custDataLst>
  </p:cSld>
  <p:clrMapOvr>
    <a:masterClrMapping/>
  </p:clrMapOvr>
  <p:transition advClick="0" advTm="9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57200"/>
            <a:ext cx="8001000" cy="1015663"/>
          </a:xfrm>
          <a:prstGeom prst="rect">
            <a:avLst/>
          </a:prstGeom>
          <a:noFill/>
        </p:spPr>
        <p:txBody>
          <a:bodyPr wrap="square" rtlCol="0">
            <a:spAutoFit/>
          </a:bodyPr>
          <a:lstStyle/>
          <a:p>
            <a:r>
              <a:rPr lang="en-US" sz="2000" dirty="0">
                <a:latin typeface="Times New Roman" pitchFamily="18" charset="0"/>
                <a:cs typeface="Times New Roman" pitchFamily="18" charset="0"/>
              </a:rPr>
              <a:t>The reason there are no disulfide bonds in histone is that there are very few cysteine residues, and, of the few which may be found, there is no obvious alignment such as we see in the </a:t>
            </a:r>
            <a:r>
              <a:rPr lang="en-US" sz="2000" dirty="0" err="1">
                <a:latin typeface="Times New Roman" pitchFamily="18" charset="0"/>
                <a:cs typeface="Times New Roman" pitchFamily="18" charset="0"/>
              </a:rPr>
              <a:t>protamines</a:t>
            </a:r>
            <a:r>
              <a:rPr lang="en-US" sz="2000" dirty="0">
                <a:latin typeface="Times New Roman" pitchFamily="18" charset="0"/>
                <a:cs typeface="Times New Roman" pitchFamily="18" charset="0"/>
              </a:rPr>
              <a:t> of most species.</a:t>
            </a:r>
          </a:p>
        </p:txBody>
      </p:sp>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sp>
        <p:nvSpPr>
          <p:cNvPr id="5" name="TextBox 4"/>
          <p:cNvSpPr txBox="1"/>
          <p:nvPr/>
        </p:nvSpPr>
        <p:spPr>
          <a:xfrm>
            <a:off x="533400" y="1676400"/>
            <a:ext cx="8001000" cy="2862322"/>
          </a:xfrm>
          <a:prstGeom prst="rect">
            <a:avLst/>
          </a:prstGeom>
          <a:noFill/>
        </p:spPr>
        <p:txBody>
          <a:bodyPr wrap="square" rtlCol="0">
            <a:spAutoFit/>
          </a:bodyPr>
          <a:lstStyle/>
          <a:p>
            <a:r>
              <a:rPr lang="en-US" sz="2000" dirty="0">
                <a:latin typeface="Times New Roman" pitchFamily="18" charset="0"/>
                <a:cs typeface="Times New Roman" pitchFamily="18" charset="0"/>
              </a:rPr>
              <a:t>Even without disulfide bonding, however, there's no reason to doubt that adjacent N-terminal </a:t>
            </a:r>
            <a:r>
              <a:rPr lang="en-US" sz="2000" dirty="0">
                <a:latin typeface="Times New Roman" pitchFamily="18" charset="0"/>
                <a:cs typeface="Times New Roman" pitchFamily="18" charset="0"/>
                <a:sym typeface="Symbol"/>
              </a:rPr>
              <a:t></a:t>
            </a:r>
            <a:r>
              <a:rPr lang="en-US" sz="2000" dirty="0">
                <a:latin typeface="Times New Roman" pitchFamily="18" charset="0"/>
                <a:cs typeface="Times New Roman" pitchFamily="18" charset="0"/>
              </a:rPr>
              <a:t>-strands of one histone octamer can align, by hydrogen bonding alone, with the N-terminal </a:t>
            </a:r>
            <a:r>
              <a:rPr lang="en-US" sz="2000" dirty="0">
                <a:latin typeface="Times New Roman" pitchFamily="18" charset="0"/>
                <a:cs typeface="Times New Roman" pitchFamily="18" charset="0"/>
                <a:sym typeface="Symbol"/>
              </a:rPr>
              <a:t></a:t>
            </a:r>
            <a:r>
              <a:rPr lang="en-US" sz="2000" dirty="0">
                <a:latin typeface="Times New Roman" pitchFamily="18" charset="0"/>
                <a:cs typeface="Times New Roman" pitchFamily="18" charset="0"/>
              </a:rPr>
              <a:t>-strands of adjacent histone octamers, to form small </a:t>
            </a:r>
            <a:r>
              <a:rPr lang="en-US" sz="2000" dirty="0">
                <a:latin typeface="Times New Roman" pitchFamily="18" charset="0"/>
                <a:cs typeface="Times New Roman" pitchFamily="18" charset="0"/>
                <a:sym typeface="Symbol"/>
              </a:rPr>
              <a:t></a:t>
            </a:r>
            <a:r>
              <a:rPr lang="en-US" sz="2000" dirty="0">
                <a:latin typeface="Times New Roman" pitchFamily="18" charset="0"/>
                <a:cs typeface="Times New Roman" pitchFamily="18" charset="0"/>
              </a:rPr>
              <a:t>-sheets.  Here’s a preview of  an axial view of one such structure,  where a pair of </a:t>
            </a:r>
            <a:r>
              <a:rPr lang="en-US" sz="2000" dirty="0">
                <a:latin typeface="Times New Roman" pitchFamily="18" charset="0"/>
                <a:cs typeface="Times New Roman" pitchFamily="18" charset="0"/>
                <a:sym typeface="Symbol"/>
              </a:rPr>
              <a:t>-strand peptide backbones from two adjacent histone octamers are  thusly juxtaposed.  </a:t>
            </a:r>
            <a:r>
              <a:rPr lang="en-US" sz="2000" dirty="0">
                <a:latin typeface="Times New Roman" pitchFamily="18" charset="0"/>
                <a:cs typeface="Times New Roman" pitchFamily="18" charset="0"/>
              </a:rPr>
              <a:t>Such a structure would be comparable to an analogous sort of structure which almost surely exists in salmon protamine, which has no cysteine, but which, in every other respect, appears essentially the same as other </a:t>
            </a:r>
            <a:r>
              <a:rPr lang="en-US" sz="2000" dirty="0" err="1">
                <a:latin typeface="Times New Roman" pitchFamily="18" charset="0"/>
                <a:cs typeface="Times New Roman" pitchFamily="18" charset="0"/>
              </a:rPr>
              <a:t>protamines</a:t>
            </a:r>
            <a:r>
              <a:rPr lang="en-US" sz="2000" dirty="0">
                <a:latin typeface="Times New Roman" pitchFamily="18" charset="0"/>
                <a:cs typeface="Times New Roman" pitchFamily="18" charset="0"/>
              </a:rPr>
              <a:t> which have been studied.</a:t>
            </a:r>
          </a:p>
        </p:txBody>
      </p:sp>
      <p:sp>
        <p:nvSpPr>
          <p:cNvPr id="6" name="TextBox 5"/>
          <p:cNvSpPr txBox="1"/>
          <p:nvPr/>
        </p:nvSpPr>
        <p:spPr>
          <a:xfrm>
            <a:off x="533400" y="4724400"/>
            <a:ext cx="8001000" cy="1938992"/>
          </a:xfrm>
          <a:prstGeom prst="rect">
            <a:avLst/>
          </a:prstGeom>
          <a:noFill/>
        </p:spPr>
        <p:txBody>
          <a:bodyPr wrap="square" rtlCol="0">
            <a:spAutoFit/>
          </a:bodyPr>
          <a:lstStyle/>
          <a:p>
            <a:r>
              <a:rPr lang="en-US" sz="2000" dirty="0">
                <a:latin typeface="Times New Roman" pitchFamily="18" charset="0"/>
                <a:cs typeface="Times New Roman" pitchFamily="18" charset="0"/>
              </a:rPr>
              <a:t>In salmon protamine, I have previously suggested, as a theoretical possibility, that the best fit with DNA might be obtained by rotating the P1-P2 dimers by 90º relative to the orientation I have proposed for </a:t>
            </a:r>
            <a:r>
              <a:rPr lang="en-US" sz="2000" dirty="0" err="1">
                <a:latin typeface="Times New Roman" pitchFamily="18" charset="0"/>
                <a:cs typeface="Times New Roman" pitchFamily="18" charset="0"/>
              </a:rPr>
              <a:t>cysteine</a:t>
            </a:r>
            <a:r>
              <a:rPr lang="en-US" sz="2000" dirty="0">
                <a:latin typeface="Times New Roman" pitchFamily="18" charset="0"/>
                <a:cs typeface="Times New Roman" pitchFamily="18" charset="0"/>
              </a:rPr>
              <a:t>-containing </a:t>
            </a:r>
            <a:r>
              <a:rPr lang="en-US" sz="2000" dirty="0" err="1">
                <a:latin typeface="Times New Roman" pitchFamily="18" charset="0"/>
                <a:cs typeface="Times New Roman" pitchFamily="18" charset="0"/>
              </a:rPr>
              <a:t>protamines</a:t>
            </a:r>
            <a:r>
              <a:rPr lang="en-US" sz="2000" dirty="0">
                <a:latin typeface="Times New Roman" pitchFamily="18" charset="0"/>
                <a:cs typeface="Times New Roman" pitchFamily="18" charset="0"/>
              </a:rPr>
              <a:t>.  In histones, we shall have to re-visit that question, because it is clear that both rotational options are possible.  Allow me to illustrate:</a:t>
            </a:r>
          </a:p>
        </p:txBody>
      </p:sp>
      <p:sp>
        <p:nvSpPr>
          <p:cNvPr id="8" name="TextBox 7"/>
          <p:cNvSpPr txBox="1"/>
          <p:nvPr/>
        </p:nvSpPr>
        <p:spPr>
          <a:xfrm>
            <a:off x="533400" y="457200"/>
            <a:ext cx="8001000" cy="1015663"/>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The reason there are no disulfide bonds in histone is that there are very few cysteine residues, and, of the few which may be found, there is no obvious alignment such as we see in the </a:t>
            </a:r>
            <a:r>
              <a:rPr lang="en-US" sz="2000" dirty="0" err="1">
                <a:solidFill>
                  <a:srgbClr val="FD09C9"/>
                </a:solidFill>
                <a:latin typeface="Times New Roman" pitchFamily="18" charset="0"/>
                <a:cs typeface="Times New Roman" pitchFamily="18" charset="0"/>
              </a:rPr>
              <a:t>protamines</a:t>
            </a:r>
            <a:r>
              <a:rPr lang="en-US" sz="2000" dirty="0">
                <a:solidFill>
                  <a:srgbClr val="FD09C9"/>
                </a:solidFill>
                <a:latin typeface="Times New Roman" pitchFamily="18" charset="0"/>
                <a:cs typeface="Times New Roman" pitchFamily="18" charset="0"/>
              </a:rPr>
              <a:t> of most species.</a:t>
            </a:r>
          </a:p>
        </p:txBody>
      </p:sp>
      <p:sp>
        <p:nvSpPr>
          <p:cNvPr id="9" name="TextBox 8"/>
          <p:cNvSpPr txBox="1"/>
          <p:nvPr/>
        </p:nvSpPr>
        <p:spPr>
          <a:xfrm>
            <a:off x="533400" y="1676400"/>
            <a:ext cx="8001000" cy="2862322"/>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Even without disulfide bonding, however, there's no reason to doubt that adjacent N-terminal </a:t>
            </a:r>
            <a:r>
              <a:rPr lang="en-US" sz="2000" dirty="0">
                <a:solidFill>
                  <a:srgbClr val="FD09C9"/>
                </a:solidFill>
                <a:latin typeface="Times New Roman" pitchFamily="18" charset="0"/>
                <a:cs typeface="Times New Roman" pitchFamily="18" charset="0"/>
                <a:sym typeface="Symbol"/>
              </a:rPr>
              <a:t></a:t>
            </a:r>
            <a:r>
              <a:rPr lang="en-US" sz="2000" dirty="0">
                <a:solidFill>
                  <a:srgbClr val="FD09C9"/>
                </a:solidFill>
                <a:latin typeface="Times New Roman" pitchFamily="18" charset="0"/>
                <a:cs typeface="Times New Roman" pitchFamily="18" charset="0"/>
              </a:rPr>
              <a:t>-strands of one histone octamer can align, by hydrogen bonding alone, with the N-terminal </a:t>
            </a:r>
            <a:r>
              <a:rPr lang="en-US" sz="2000" dirty="0">
                <a:solidFill>
                  <a:srgbClr val="FD09C9"/>
                </a:solidFill>
                <a:latin typeface="Times New Roman" pitchFamily="18" charset="0"/>
                <a:cs typeface="Times New Roman" pitchFamily="18" charset="0"/>
                <a:sym typeface="Symbol"/>
              </a:rPr>
              <a:t></a:t>
            </a:r>
            <a:r>
              <a:rPr lang="en-US" sz="2000" dirty="0">
                <a:solidFill>
                  <a:srgbClr val="FD09C9"/>
                </a:solidFill>
                <a:latin typeface="Times New Roman" pitchFamily="18" charset="0"/>
                <a:cs typeface="Times New Roman" pitchFamily="18" charset="0"/>
              </a:rPr>
              <a:t>-strands of adjacent histone octamers, to form small </a:t>
            </a:r>
            <a:r>
              <a:rPr lang="en-US" sz="2000" dirty="0">
                <a:solidFill>
                  <a:srgbClr val="FD09C9"/>
                </a:solidFill>
                <a:latin typeface="Times New Roman" pitchFamily="18" charset="0"/>
                <a:cs typeface="Times New Roman" pitchFamily="18" charset="0"/>
                <a:sym typeface="Symbol"/>
              </a:rPr>
              <a:t></a:t>
            </a:r>
            <a:r>
              <a:rPr lang="en-US" sz="2000" dirty="0">
                <a:solidFill>
                  <a:srgbClr val="FD09C9"/>
                </a:solidFill>
                <a:latin typeface="Times New Roman" pitchFamily="18" charset="0"/>
                <a:cs typeface="Times New Roman" pitchFamily="18" charset="0"/>
              </a:rPr>
              <a:t>-sheets.  Here’s a preview of  an axial view of one such structure,  where a pair of </a:t>
            </a:r>
            <a:r>
              <a:rPr lang="en-US" sz="2000" dirty="0">
                <a:solidFill>
                  <a:srgbClr val="FD09C9"/>
                </a:solidFill>
                <a:latin typeface="Times New Roman" pitchFamily="18" charset="0"/>
                <a:cs typeface="Times New Roman" pitchFamily="18" charset="0"/>
                <a:sym typeface="Symbol"/>
              </a:rPr>
              <a:t>-strand peptide backbones from two adjacent histone octamers are  thusly juxtaposed.  </a:t>
            </a:r>
            <a:r>
              <a:rPr lang="en-US" sz="2000" dirty="0">
                <a:solidFill>
                  <a:srgbClr val="FD09C9"/>
                </a:solidFill>
                <a:latin typeface="Times New Roman" pitchFamily="18" charset="0"/>
                <a:cs typeface="Times New Roman" pitchFamily="18" charset="0"/>
              </a:rPr>
              <a:t>Such a structure would be comparable to an analogous sort of structure which almost surely exists in salmon protamine, which has no cysteine, but which, in every other respect, appears essentially the same as other </a:t>
            </a:r>
            <a:r>
              <a:rPr lang="en-US" sz="2000" dirty="0" err="1">
                <a:solidFill>
                  <a:srgbClr val="FD09C9"/>
                </a:solidFill>
                <a:latin typeface="Times New Roman" pitchFamily="18" charset="0"/>
                <a:cs typeface="Times New Roman" pitchFamily="18" charset="0"/>
              </a:rPr>
              <a:t>protamines</a:t>
            </a:r>
            <a:r>
              <a:rPr lang="en-US" sz="2000" dirty="0">
                <a:solidFill>
                  <a:srgbClr val="FD09C9"/>
                </a:solidFill>
                <a:latin typeface="Times New Roman" pitchFamily="18" charset="0"/>
                <a:cs typeface="Times New Roman" pitchFamily="18" charset="0"/>
              </a:rPr>
              <a:t> which have been studied.</a:t>
            </a:r>
          </a:p>
        </p:txBody>
      </p:sp>
      <p:pic>
        <p:nvPicPr>
          <p:cNvPr id="4" name="Picture 3" descr="4-octamer_closeup2.jpg"/>
          <p:cNvPicPr>
            <a:picLocks noChangeAspect="1"/>
          </p:cNvPicPr>
          <p:nvPr/>
        </p:nvPicPr>
        <p:blipFill>
          <a:blip r:embed="rId7" cstate="print"/>
          <a:stretch>
            <a:fillRect/>
          </a:stretch>
        </p:blipFill>
        <p:spPr>
          <a:xfrm>
            <a:off x="1402080" y="251765"/>
            <a:ext cx="6362395" cy="6362395"/>
          </a:xfrm>
          <a:prstGeom prst="rect">
            <a:avLst/>
          </a:prstGeom>
        </p:spPr>
      </p:pic>
      <p:sp>
        <p:nvSpPr>
          <p:cNvPr id="10" name="TextBox 9"/>
          <p:cNvSpPr txBox="1"/>
          <p:nvPr/>
        </p:nvSpPr>
        <p:spPr>
          <a:xfrm>
            <a:off x="533400" y="4724400"/>
            <a:ext cx="8001000" cy="1938992"/>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In salmon protamine, I have previously suggested, as a theoretical possibility, that the best fit with DNA might be obtained by rotating the P1-P2 dimers by 90º relative to the orientation I have proposed for </a:t>
            </a:r>
            <a:r>
              <a:rPr lang="en-US" sz="2000" dirty="0" err="1">
                <a:solidFill>
                  <a:srgbClr val="FD09C9"/>
                </a:solidFill>
                <a:latin typeface="Times New Roman" pitchFamily="18" charset="0"/>
                <a:cs typeface="Times New Roman" pitchFamily="18" charset="0"/>
              </a:rPr>
              <a:t>cysteine</a:t>
            </a:r>
            <a:r>
              <a:rPr lang="en-US" sz="2000" dirty="0">
                <a:solidFill>
                  <a:srgbClr val="FD09C9"/>
                </a:solidFill>
                <a:latin typeface="Times New Roman" pitchFamily="18" charset="0"/>
                <a:cs typeface="Times New Roman" pitchFamily="18" charset="0"/>
              </a:rPr>
              <a:t>-containing </a:t>
            </a:r>
            <a:r>
              <a:rPr lang="en-US" sz="2000" dirty="0" err="1">
                <a:solidFill>
                  <a:srgbClr val="FD09C9"/>
                </a:solidFill>
                <a:latin typeface="Times New Roman" pitchFamily="18" charset="0"/>
                <a:cs typeface="Times New Roman" pitchFamily="18" charset="0"/>
              </a:rPr>
              <a:t>protamines</a:t>
            </a:r>
            <a:r>
              <a:rPr lang="en-US" sz="2000" dirty="0">
                <a:solidFill>
                  <a:srgbClr val="FD09C9"/>
                </a:solidFill>
                <a:latin typeface="Times New Roman" pitchFamily="18" charset="0"/>
                <a:cs typeface="Times New Roman" pitchFamily="18" charset="0"/>
              </a:rPr>
              <a:t>.  In histones, we shall have to re-visit that question, because it is clear that both rotational options are possible.  Allow me to illustrate:</a:t>
            </a:r>
          </a:p>
        </p:txBody>
      </p:sp>
      <p:pic>
        <p:nvPicPr>
          <p:cNvPr id="11" name="Slide 14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915400" y="914400"/>
            <a:ext cx="304800" cy="304800"/>
          </a:xfrm>
          <a:prstGeom prst="rect">
            <a:avLst/>
          </a:prstGeom>
        </p:spPr>
      </p:pic>
    </p:spTree>
    <p:custDataLst>
      <p:tags r:id="rId1"/>
    </p:custDataLst>
  </p:cSld>
  <p:clrMapOvr>
    <a:masterClrMapping/>
  </p:clrMapOvr>
  <p:transition advClick="0" advTm="9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9"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par>
                          <p:cTn id="11" fill="hold">
                            <p:stCondLst>
                              <p:cond delay="1500"/>
                            </p:stCondLst>
                            <p:childTnLst>
                              <p:par>
                                <p:cTn id="12" presetID="1" presetClass="exit" presetSubtype="0" fill="hold" grpId="1" nodeType="afterEffect">
                                  <p:stCondLst>
                                    <p:cond delay="15000"/>
                                  </p:stCondLst>
                                  <p:childTnLst>
                                    <p:set>
                                      <p:cBhvr>
                                        <p:cTn id="13" dur="1" fill="hold">
                                          <p:stCondLst>
                                            <p:cond delay="0"/>
                                          </p:stCondLst>
                                        </p:cTn>
                                        <p:tgtEl>
                                          <p:spTgt spid="8"/>
                                        </p:tgtEl>
                                        <p:attrNameLst>
                                          <p:attrName>style.visibility</p:attrName>
                                        </p:attrNameLst>
                                      </p:cBhvr>
                                      <p:to>
                                        <p:strVal val="hidden"/>
                                      </p:to>
                                    </p:set>
                                  </p:childTnLst>
                                </p:cTn>
                              </p:par>
                              <p:par>
                                <p:cTn id="14" presetID="9" presetClass="entr" presetSubtype="0" fill="hold" grpId="0" nodeType="withEffect">
                                  <p:stCondLst>
                                    <p:cond delay="1500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par>
                          <p:cTn id="17" fill="hold">
                            <p:stCondLst>
                              <p:cond delay="17000"/>
                            </p:stCondLst>
                            <p:childTnLst>
                              <p:par>
                                <p:cTn id="18" presetID="9" presetClass="entr" presetSubtype="0" fill="hold" nodeType="afterEffect">
                                  <p:stCondLst>
                                    <p:cond delay="1800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par>
                          <p:cTn id="21" fill="hold">
                            <p:stCondLst>
                              <p:cond delay="35500"/>
                            </p:stCondLst>
                            <p:childTnLst>
                              <p:par>
                                <p:cTn id="22" presetID="9" presetClass="exit" presetSubtype="0" fill="hold" nodeType="afterEffect">
                                  <p:stCondLst>
                                    <p:cond delay="29000"/>
                                  </p:stCondLst>
                                  <p:childTnLst>
                                    <p:animEffect transition="out" filter="dissolv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9" presetClass="exit" presetSubtype="0" fill="hold" grpId="1" nodeType="withEffect">
                                  <p:stCondLst>
                                    <p:cond delay="29000"/>
                                  </p:stCondLst>
                                  <p:childTnLst>
                                    <p:animEffect transition="out" filter="dissolv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9" presetClass="entr" presetSubtype="0" fill="hold" grpId="0" nodeType="withEffect">
                                  <p:stCondLst>
                                    <p:cond delay="3000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2927" numSld="999">
                <p:cTn id="31"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8" grpId="0" animBg="1"/>
      <p:bldP spid="8" grpId="1" animBg="1"/>
      <p:bldP spid="9" grpId="0" animBg="1"/>
      <p:bldP spid="9" grpId="1" animBg="1"/>
      <p:bldP spid="1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rotate0.jpg"/>
          <p:cNvPicPr>
            <a:picLocks noChangeAspect="1"/>
          </p:cNvPicPr>
          <p:nvPr/>
        </p:nvPicPr>
        <p:blipFill>
          <a:blip r:embed="rId6" cstate="print"/>
          <a:stretch>
            <a:fillRect/>
          </a:stretch>
        </p:blipFill>
        <p:spPr>
          <a:xfrm>
            <a:off x="2089150" y="501650"/>
            <a:ext cx="4965700" cy="5854700"/>
          </a:xfrm>
          <a:prstGeom prst="rect">
            <a:avLst/>
          </a:prstGeom>
        </p:spPr>
      </p:pic>
      <p:grpSp>
        <p:nvGrpSpPr>
          <p:cNvPr id="4" name="Group 21"/>
          <p:cNvGrpSpPr/>
          <p:nvPr/>
        </p:nvGrpSpPr>
        <p:grpSpPr>
          <a:xfrm>
            <a:off x="3040040" y="1869744"/>
            <a:ext cx="1379560" cy="603912"/>
            <a:chOff x="3040040" y="1869744"/>
            <a:chExt cx="1379560" cy="603912"/>
          </a:xfrm>
        </p:grpSpPr>
        <p:grpSp>
          <p:nvGrpSpPr>
            <p:cNvPr id="5" name="Group 11"/>
            <p:cNvGrpSpPr/>
            <p:nvPr/>
          </p:nvGrpSpPr>
          <p:grpSpPr>
            <a:xfrm>
              <a:off x="3040040" y="1869744"/>
              <a:ext cx="1379560" cy="338554"/>
              <a:chOff x="3012744" y="1815152"/>
              <a:chExt cx="1379560" cy="338554"/>
            </a:xfrm>
          </p:grpSpPr>
          <p:sp>
            <p:nvSpPr>
              <p:cNvPr id="3" name="TextBox 2"/>
              <p:cNvSpPr txBox="1"/>
              <p:nvPr/>
            </p:nvSpPr>
            <p:spPr>
              <a:xfrm>
                <a:off x="3380096" y="1815152"/>
                <a:ext cx="685800" cy="338554"/>
              </a:xfrm>
              <a:prstGeom prst="rect">
                <a:avLst/>
              </a:prstGeom>
              <a:noFill/>
            </p:spPr>
            <p:txBody>
              <a:bodyPr wrap="square" rtlCol="0">
                <a:spAutoFit/>
              </a:bodyPr>
              <a:lstStyle/>
              <a:p>
                <a:pPr algn="ctr"/>
                <a:r>
                  <a:rPr lang="en-US" sz="1600" dirty="0"/>
                  <a:t>20 Å</a:t>
                </a:r>
              </a:p>
            </p:txBody>
          </p:sp>
          <p:cxnSp>
            <p:nvCxnSpPr>
              <p:cNvPr id="7" name="Straight Arrow Connector 6"/>
              <p:cNvCxnSpPr/>
              <p:nvPr/>
            </p:nvCxnSpPr>
            <p:spPr>
              <a:xfrm>
                <a:off x="3935104" y="1973924"/>
                <a:ext cx="4572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3012744" y="1981200"/>
                <a:ext cx="4572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12"/>
            <p:cNvGrpSpPr/>
            <p:nvPr/>
          </p:nvGrpSpPr>
          <p:grpSpPr>
            <a:xfrm>
              <a:off x="3334376" y="2135102"/>
              <a:ext cx="913720" cy="338554"/>
              <a:chOff x="3320728" y="2135102"/>
              <a:chExt cx="913720" cy="338554"/>
            </a:xfrm>
          </p:grpSpPr>
          <p:cxnSp>
            <p:nvCxnSpPr>
              <p:cNvPr id="9" name="Straight Arrow Connector 8"/>
              <p:cNvCxnSpPr/>
              <p:nvPr/>
            </p:nvCxnSpPr>
            <p:spPr>
              <a:xfrm rot="10800000">
                <a:off x="3320728" y="2299648"/>
                <a:ext cx="27432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960128" y="2306020"/>
                <a:ext cx="27432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448336" y="2135102"/>
                <a:ext cx="685800" cy="338554"/>
              </a:xfrm>
              <a:prstGeom prst="rect">
                <a:avLst/>
              </a:prstGeom>
              <a:noFill/>
            </p:spPr>
            <p:txBody>
              <a:bodyPr wrap="square" rtlCol="0">
                <a:spAutoFit/>
              </a:bodyPr>
              <a:lstStyle/>
              <a:p>
                <a:pPr algn="ctr"/>
                <a:r>
                  <a:rPr lang="en-US" sz="1600" dirty="0"/>
                  <a:t>14 Å</a:t>
                </a:r>
              </a:p>
            </p:txBody>
          </p:sp>
        </p:grpSp>
      </p:grpSp>
      <p:grpSp>
        <p:nvGrpSpPr>
          <p:cNvPr id="12" name="Group 17"/>
          <p:cNvGrpSpPr/>
          <p:nvPr/>
        </p:nvGrpSpPr>
        <p:grpSpPr>
          <a:xfrm rot="19808681">
            <a:off x="1975744" y="2364467"/>
            <a:ext cx="1060432" cy="338554"/>
            <a:chOff x="1880208" y="2287502"/>
            <a:chExt cx="1060432" cy="338554"/>
          </a:xfrm>
        </p:grpSpPr>
        <p:cxnSp>
          <p:nvCxnSpPr>
            <p:cNvPr id="16" name="Straight Arrow Connector 15"/>
            <p:cNvCxnSpPr/>
            <p:nvPr/>
          </p:nvCxnSpPr>
          <p:spPr>
            <a:xfrm>
              <a:off x="2392000" y="2458420"/>
              <a:ext cx="54864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80208" y="2287502"/>
              <a:ext cx="685800" cy="338554"/>
            </a:xfrm>
            <a:prstGeom prst="rect">
              <a:avLst/>
            </a:prstGeom>
            <a:noFill/>
          </p:spPr>
          <p:txBody>
            <a:bodyPr wrap="square" rtlCol="0">
              <a:spAutoFit/>
            </a:bodyPr>
            <a:lstStyle/>
            <a:p>
              <a:pPr algn="ctr"/>
              <a:r>
                <a:rPr lang="en-US" sz="1600" dirty="0"/>
                <a:t>3 Å</a:t>
              </a:r>
            </a:p>
          </p:txBody>
        </p:sp>
      </p:grpSp>
      <p:grpSp>
        <p:nvGrpSpPr>
          <p:cNvPr id="13" name="Group 18"/>
          <p:cNvGrpSpPr/>
          <p:nvPr/>
        </p:nvGrpSpPr>
        <p:grpSpPr>
          <a:xfrm rot="18036407">
            <a:off x="2960730" y="3227265"/>
            <a:ext cx="1060432" cy="338554"/>
            <a:chOff x="1880208" y="2287502"/>
            <a:chExt cx="1060432" cy="338554"/>
          </a:xfrm>
        </p:grpSpPr>
        <p:cxnSp>
          <p:nvCxnSpPr>
            <p:cNvPr id="20" name="Straight Arrow Connector 19"/>
            <p:cNvCxnSpPr/>
            <p:nvPr/>
          </p:nvCxnSpPr>
          <p:spPr>
            <a:xfrm>
              <a:off x="2392000" y="2458420"/>
              <a:ext cx="54864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80208" y="2287502"/>
              <a:ext cx="685800" cy="338554"/>
            </a:xfrm>
            <a:prstGeom prst="rect">
              <a:avLst/>
            </a:prstGeom>
            <a:noFill/>
          </p:spPr>
          <p:txBody>
            <a:bodyPr wrap="square" rtlCol="0">
              <a:spAutoFit/>
            </a:bodyPr>
            <a:lstStyle/>
            <a:p>
              <a:pPr algn="ctr"/>
              <a:r>
                <a:rPr lang="en-US" sz="1600" dirty="0"/>
                <a:t>3 Å</a:t>
              </a:r>
            </a:p>
          </p:txBody>
        </p:sp>
      </p:grpSp>
      <p:grpSp>
        <p:nvGrpSpPr>
          <p:cNvPr id="24" name="Group 23"/>
          <p:cNvGrpSpPr/>
          <p:nvPr/>
        </p:nvGrpSpPr>
        <p:grpSpPr>
          <a:xfrm>
            <a:off x="3088944" y="976952"/>
            <a:ext cx="3022976" cy="4904096"/>
            <a:chOff x="3088944" y="976952"/>
            <a:chExt cx="3022976" cy="4904096"/>
          </a:xfrm>
        </p:grpSpPr>
        <p:sp>
          <p:nvSpPr>
            <p:cNvPr id="18" name="Rectangle 17"/>
            <p:cNvSpPr/>
            <p:nvPr/>
          </p:nvSpPr>
          <p:spPr>
            <a:xfrm>
              <a:off x="4746008" y="976952"/>
              <a:ext cx="1295400" cy="1295400"/>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88944" y="2160896"/>
              <a:ext cx="1295400" cy="1295400"/>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816520" y="3331192"/>
              <a:ext cx="1295400" cy="1295400"/>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165144" y="4585648"/>
              <a:ext cx="1295400" cy="1295400"/>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26" name="Slide 14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4950" y="6541325"/>
            <a:ext cx="304800" cy="304800"/>
          </a:xfrm>
          <a:prstGeom prst="rect">
            <a:avLst/>
          </a:prstGeom>
        </p:spPr>
      </p:pic>
    </p:spTree>
    <p:custDataLst>
      <p:tags r:id="rId1"/>
    </p:custDataLst>
  </p:cSld>
  <p:clrMapOvr>
    <a:masterClrMapping/>
  </p:clrMapOvr>
  <p:transition advClick="0" advTm="6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par>
                          <p:cTn id="7" fill="hold">
                            <p:stCondLst>
                              <p:cond delay="0"/>
                            </p:stCondLst>
                            <p:childTnLst>
                              <p:par>
                                <p:cTn id="8" presetID="2" presetClass="entr" presetSubtype="4" fill="hold" nodeType="afterEffect">
                                  <p:stCondLst>
                                    <p:cond delay="8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par>
                          <p:cTn id="12" fill="hold">
                            <p:stCondLst>
                              <p:cond delay="8500"/>
                            </p:stCondLst>
                            <p:childTnLst>
                              <p:par>
                                <p:cTn id="13" presetID="2" presetClass="entr" presetSubtype="8" fill="hold" nodeType="afterEffect">
                                  <p:stCondLst>
                                    <p:cond delay="10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19000"/>
                            </p:stCondLst>
                            <p:childTnLst>
                              <p:par>
                                <p:cTn id="18" presetID="2" presetClass="entr" presetSubtype="8" fill="hold" nodeType="afterEffect">
                                  <p:stCondLst>
                                    <p:cond delay="500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24500"/>
                            </p:stCondLst>
                            <p:childTnLst>
                              <p:par>
                                <p:cTn id="23" presetID="1" presetClass="exit" presetSubtype="0" fill="hold" nodeType="afterEffect">
                                  <p:stCondLst>
                                    <p:cond delay="2900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nodeType="withEffect">
                                  <p:stCondLst>
                                    <p:cond delay="29000"/>
                                  </p:stCondLst>
                                  <p:childTnLst>
                                    <p:set>
                                      <p:cBhvr>
                                        <p:cTn id="26" dur="1" fill="hold">
                                          <p:stCondLst>
                                            <p:cond delay="0"/>
                                          </p:stCondLst>
                                        </p:cTn>
                                        <p:tgtEl>
                                          <p:spTgt spid="13"/>
                                        </p:tgtEl>
                                        <p:attrNameLst>
                                          <p:attrName>style.visibility</p:attrName>
                                        </p:attrNameLst>
                                      </p:cBhvr>
                                      <p:to>
                                        <p:strVal val="hidden"/>
                                      </p:to>
                                    </p:set>
                                  </p:childTnLst>
                                </p:cTn>
                              </p:par>
                              <p:par>
                                <p:cTn id="27" presetID="2" presetClass="entr" presetSubtype="8" fill="hold" nodeType="withEffect">
                                  <p:stCondLst>
                                    <p:cond delay="2900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5610" numSld="999">
                <p:cTn id="31" fill="hold" display="0">
                  <p:stCondLst>
                    <p:cond delay="indefinite"/>
                  </p:stCondLst>
                  <p:endCondLst>
                    <p:cond evt="onPrev" delay="0">
                      <p:tgtEl>
                        <p:sldTgt/>
                      </p:tgtEl>
                    </p:cond>
                    <p:cond evt="onStopAudio" delay="0">
                      <p:tgtEl>
                        <p:sldTgt/>
                      </p:tgtEl>
                    </p:cond>
                  </p:endCondLst>
                </p:cTn>
                <p:tgtEl>
                  <p:spTgt spid="26"/>
                </p:tgtEl>
              </p:cMediaNode>
            </p:audi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rotate0.jpg"/>
          <p:cNvPicPr>
            <a:picLocks noChangeAspect="1"/>
          </p:cNvPicPr>
          <p:nvPr/>
        </p:nvPicPr>
        <p:blipFill>
          <a:blip r:embed="rId6" cstate="print"/>
          <a:stretch>
            <a:fillRect/>
          </a:stretch>
        </p:blipFill>
        <p:spPr>
          <a:xfrm>
            <a:off x="2089150" y="501650"/>
            <a:ext cx="4965700" cy="5854700"/>
          </a:xfrm>
          <a:prstGeom prst="rect">
            <a:avLst/>
          </a:prstGeom>
        </p:spPr>
      </p:pic>
      <p:pic>
        <p:nvPicPr>
          <p:cNvPr id="3" name="Picture 2" descr="LARGE-Amira-rotate15.jpg"/>
          <p:cNvPicPr>
            <a:picLocks noChangeAspect="1"/>
          </p:cNvPicPr>
          <p:nvPr/>
        </p:nvPicPr>
        <p:blipFill>
          <a:blip r:embed="rId7" cstate="print"/>
          <a:stretch>
            <a:fillRect/>
          </a:stretch>
        </p:blipFill>
        <p:spPr>
          <a:xfrm>
            <a:off x="2089150" y="501650"/>
            <a:ext cx="4965700" cy="5854700"/>
          </a:xfrm>
          <a:prstGeom prst="rect">
            <a:avLst/>
          </a:prstGeom>
        </p:spPr>
      </p:pic>
      <p:pic>
        <p:nvPicPr>
          <p:cNvPr id="4" name="Picture 3" descr="LARGE-Amira-rotate30.jpg"/>
          <p:cNvPicPr>
            <a:picLocks noChangeAspect="1"/>
          </p:cNvPicPr>
          <p:nvPr/>
        </p:nvPicPr>
        <p:blipFill>
          <a:blip r:embed="rId8" cstate="print"/>
          <a:stretch>
            <a:fillRect/>
          </a:stretch>
        </p:blipFill>
        <p:spPr>
          <a:xfrm>
            <a:off x="2089150" y="501650"/>
            <a:ext cx="4965700" cy="5854700"/>
          </a:xfrm>
          <a:prstGeom prst="rect">
            <a:avLst/>
          </a:prstGeom>
        </p:spPr>
      </p:pic>
      <p:pic>
        <p:nvPicPr>
          <p:cNvPr id="5" name="Picture 4" descr="LARGE-Amira-rotate45.jpg"/>
          <p:cNvPicPr>
            <a:picLocks noChangeAspect="1"/>
          </p:cNvPicPr>
          <p:nvPr/>
        </p:nvPicPr>
        <p:blipFill>
          <a:blip r:embed="rId9" cstate="print"/>
          <a:stretch>
            <a:fillRect/>
          </a:stretch>
        </p:blipFill>
        <p:spPr>
          <a:xfrm>
            <a:off x="2089150" y="501650"/>
            <a:ext cx="4965700" cy="5854700"/>
          </a:xfrm>
          <a:prstGeom prst="rect">
            <a:avLst/>
          </a:prstGeom>
        </p:spPr>
      </p:pic>
      <p:pic>
        <p:nvPicPr>
          <p:cNvPr id="6" name="Picture 5" descr="LARGE-Amira-rotate60.jpg"/>
          <p:cNvPicPr>
            <a:picLocks noChangeAspect="1"/>
          </p:cNvPicPr>
          <p:nvPr/>
        </p:nvPicPr>
        <p:blipFill>
          <a:blip r:embed="rId10" cstate="print"/>
          <a:stretch>
            <a:fillRect/>
          </a:stretch>
        </p:blipFill>
        <p:spPr>
          <a:xfrm>
            <a:off x="2089150" y="501650"/>
            <a:ext cx="4965700" cy="5854700"/>
          </a:xfrm>
          <a:prstGeom prst="rect">
            <a:avLst/>
          </a:prstGeom>
        </p:spPr>
      </p:pic>
      <p:pic>
        <p:nvPicPr>
          <p:cNvPr id="7" name="Picture 6" descr="LARGE-Amira-rotate75.jpg"/>
          <p:cNvPicPr>
            <a:picLocks noChangeAspect="1"/>
          </p:cNvPicPr>
          <p:nvPr/>
        </p:nvPicPr>
        <p:blipFill>
          <a:blip r:embed="rId11" cstate="print"/>
          <a:stretch>
            <a:fillRect/>
          </a:stretch>
        </p:blipFill>
        <p:spPr>
          <a:xfrm>
            <a:off x="2089150" y="501650"/>
            <a:ext cx="4965700" cy="5854700"/>
          </a:xfrm>
          <a:prstGeom prst="rect">
            <a:avLst/>
          </a:prstGeom>
        </p:spPr>
      </p:pic>
      <p:pic>
        <p:nvPicPr>
          <p:cNvPr id="8" name="Picture 7" descr="LARGE-Amira-rotate90.jpg"/>
          <p:cNvPicPr>
            <a:picLocks noChangeAspect="1"/>
          </p:cNvPicPr>
          <p:nvPr/>
        </p:nvPicPr>
        <p:blipFill>
          <a:blip r:embed="rId12" cstate="print"/>
          <a:stretch>
            <a:fillRect/>
          </a:stretch>
        </p:blipFill>
        <p:spPr>
          <a:xfrm>
            <a:off x="2089150" y="501650"/>
            <a:ext cx="4965700" cy="5854700"/>
          </a:xfrm>
          <a:prstGeom prst="rect">
            <a:avLst/>
          </a:prstGeom>
        </p:spPr>
      </p:pic>
      <p:grpSp>
        <p:nvGrpSpPr>
          <p:cNvPr id="9" name="Group 17"/>
          <p:cNvGrpSpPr/>
          <p:nvPr/>
        </p:nvGrpSpPr>
        <p:grpSpPr>
          <a:xfrm rot="19808681">
            <a:off x="1975744" y="2364467"/>
            <a:ext cx="1060432" cy="338554"/>
            <a:chOff x="1880208" y="2287502"/>
            <a:chExt cx="1060432" cy="338554"/>
          </a:xfrm>
        </p:grpSpPr>
        <p:cxnSp>
          <p:nvCxnSpPr>
            <p:cNvPr id="10" name="Straight Arrow Connector 9"/>
            <p:cNvCxnSpPr/>
            <p:nvPr/>
          </p:nvCxnSpPr>
          <p:spPr>
            <a:xfrm>
              <a:off x="2392000" y="2458420"/>
              <a:ext cx="54864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80208" y="2287502"/>
              <a:ext cx="685800" cy="338554"/>
            </a:xfrm>
            <a:prstGeom prst="rect">
              <a:avLst/>
            </a:prstGeom>
            <a:noFill/>
          </p:spPr>
          <p:txBody>
            <a:bodyPr wrap="square" rtlCol="0">
              <a:spAutoFit/>
            </a:bodyPr>
            <a:lstStyle/>
            <a:p>
              <a:pPr algn="ctr"/>
              <a:r>
                <a:rPr lang="en-US" sz="1600" dirty="0"/>
                <a:t>3 Å</a:t>
              </a:r>
            </a:p>
          </p:txBody>
        </p:sp>
      </p:grpSp>
      <p:sp>
        <p:nvSpPr>
          <p:cNvPr id="12" name="TextBox 11"/>
          <p:cNvSpPr txBox="1"/>
          <p:nvPr/>
        </p:nvSpPr>
        <p:spPr>
          <a:xfrm>
            <a:off x="7383440" y="6519536"/>
            <a:ext cx="1828800" cy="365760"/>
          </a:xfrm>
          <a:prstGeom prst="rect">
            <a:avLst/>
          </a:prstGeom>
          <a:noFill/>
        </p:spPr>
        <p:txBody>
          <a:bodyPr wrap="square" rtlCol="0">
            <a:spAutoFit/>
          </a:bodyPr>
          <a:lstStyle/>
          <a:p>
            <a:r>
              <a:rPr lang="en-US" dirty="0">
                <a:hlinkClick r:id="rId13" action="ppaction://hlinksldjump"/>
              </a:rPr>
              <a:t>Table of Contents</a:t>
            </a:r>
            <a:endParaRPr lang="en-US" dirty="0"/>
          </a:p>
        </p:txBody>
      </p:sp>
      <p:pic>
        <p:nvPicPr>
          <p:cNvPr id="13" name="Slide 14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4" cstate="print"/>
          <a:stretch>
            <a:fillRect/>
          </a:stretch>
        </p:blipFill>
        <p:spPr>
          <a:xfrm>
            <a:off x="0" y="6541325"/>
            <a:ext cx="304800" cy="304800"/>
          </a:xfrm>
          <a:prstGeom prst="rect">
            <a:avLst/>
          </a:prstGeom>
        </p:spPr>
      </p:pic>
    </p:spTree>
    <p:custDataLst>
      <p:tags r:id="rId1"/>
    </p:custDataLst>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nodeType="afterEffect">
                                  <p:stCondLst>
                                    <p:cond delay="3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nodeType="afterEffect">
                                  <p:stCondLst>
                                    <p:cond delay="3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nodeType="afterEffect">
                                  <p:stCondLst>
                                    <p:cond delay="3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nodeType="afterEffect">
                                  <p:stCondLst>
                                    <p:cond delay="3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1500"/>
                            </p:stCondLst>
                            <p:childTnLst>
                              <p:par>
                                <p:cTn id="23" presetID="1" presetClass="mediacall" presetSubtype="0" fill="hold" nodeType="afterEffect">
                                  <p:stCondLst>
                                    <p:cond delay="0"/>
                                  </p:stCondLst>
                                  <p:childTnLst>
                                    <p:cmd type="call" cmd="playFrom(0.0)">
                                      <p:cBhvr>
                                        <p:cTn id="24" dur="1" fill="hold"/>
                                        <p:tgtEl>
                                          <p:spTgt spid="13"/>
                                        </p:tgtEl>
                                      </p:cBhvr>
                                    </p:cmd>
                                  </p:childTnLst>
                                </p:cTn>
                              </p:par>
                            </p:childTnLst>
                          </p:cTn>
                        </p:par>
                        <p:par>
                          <p:cTn id="25" fill="hold">
                            <p:stCondLst>
                              <p:cond delay="1500"/>
                            </p:stCondLst>
                            <p:childTnLst>
                              <p:par>
                                <p:cTn id="26" presetID="2" presetClass="entr" presetSubtype="8" fill="hold" nodeType="afterEffect">
                                  <p:stCondLst>
                                    <p:cond delay="40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0-#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30"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rotate0.jpg"/>
          <p:cNvPicPr>
            <a:picLocks noChangeAspect="1"/>
          </p:cNvPicPr>
          <p:nvPr/>
        </p:nvPicPr>
        <p:blipFill>
          <a:blip r:embed="rId6" cstate="print"/>
          <a:stretch>
            <a:fillRect/>
          </a:stretch>
        </p:blipFill>
        <p:spPr>
          <a:xfrm>
            <a:off x="2089150" y="501650"/>
            <a:ext cx="4965700" cy="5854700"/>
          </a:xfrm>
          <a:prstGeom prst="rect">
            <a:avLst/>
          </a:prstGeom>
        </p:spPr>
      </p:pic>
      <p:grpSp>
        <p:nvGrpSpPr>
          <p:cNvPr id="7" name="Group 6"/>
          <p:cNvGrpSpPr/>
          <p:nvPr/>
        </p:nvGrpSpPr>
        <p:grpSpPr>
          <a:xfrm>
            <a:off x="3039128" y="2071048"/>
            <a:ext cx="1438248" cy="214952"/>
            <a:chOff x="3039128" y="2071048"/>
            <a:chExt cx="1438248" cy="214952"/>
          </a:xfrm>
        </p:grpSpPr>
        <p:sp>
          <p:nvSpPr>
            <p:cNvPr id="3" name="6-Point Star 2"/>
            <p:cNvSpPr/>
            <p:nvPr/>
          </p:nvSpPr>
          <p:spPr>
            <a:xfrm>
              <a:off x="3039128" y="2103120"/>
              <a:ext cx="182880" cy="18288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6-Point Star 3"/>
            <p:cNvSpPr/>
            <p:nvPr/>
          </p:nvSpPr>
          <p:spPr>
            <a:xfrm>
              <a:off x="4294496" y="2071048"/>
              <a:ext cx="182880" cy="18288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378656" y="2290776"/>
            <a:ext cx="185152" cy="1048376"/>
            <a:chOff x="4378656" y="2290776"/>
            <a:chExt cx="185152" cy="1048376"/>
          </a:xfrm>
        </p:grpSpPr>
        <p:sp>
          <p:nvSpPr>
            <p:cNvPr id="5" name="6-Point Star 4"/>
            <p:cNvSpPr/>
            <p:nvPr/>
          </p:nvSpPr>
          <p:spPr>
            <a:xfrm>
              <a:off x="4378656" y="2290776"/>
              <a:ext cx="182880" cy="18288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6-Point Star 5"/>
            <p:cNvSpPr/>
            <p:nvPr/>
          </p:nvSpPr>
          <p:spPr>
            <a:xfrm>
              <a:off x="4380928" y="3156272"/>
              <a:ext cx="182880" cy="18288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14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41325"/>
            <a:ext cx="304800" cy="304800"/>
          </a:xfrm>
          <a:prstGeom prst="rect">
            <a:avLst/>
          </a:prstGeom>
        </p:spPr>
      </p:pic>
    </p:spTree>
    <p:custDataLst>
      <p:tags r:id="rId1"/>
    </p:custDataLst>
  </p:cSld>
  <p:clrMapOvr>
    <a:masterClrMapping/>
  </p:clrMapOvr>
  <p:transition advClick="0" advTm="99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8" fill="hold" nodeType="afterEffect">
                                  <p:stCondLst>
                                    <p:cond delay="35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35500"/>
                            </p:stCondLst>
                            <p:childTnLst>
                              <p:par>
                                <p:cTn id="13" presetID="1" presetClass="exit" presetSubtype="0" fill="hold" nodeType="afterEffect">
                                  <p:stCondLst>
                                    <p:cond delay="8000"/>
                                  </p:stCondLst>
                                  <p:childTnLst>
                                    <p:set>
                                      <p:cBhvr>
                                        <p:cTn id="14" dur="1" fill="hold">
                                          <p:stCondLst>
                                            <p:cond delay="0"/>
                                          </p:stCondLst>
                                        </p:cTn>
                                        <p:tgtEl>
                                          <p:spTgt spid="7"/>
                                        </p:tgtEl>
                                        <p:attrNameLst>
                                          <p:attrName>style.visibility</p:attrName>
                                        </p:attrNameLst>
                                      </p:cBhvr>
                                      <p:to>
                                        <p:strVal val="hidden"/>
                                      </p:to>
                                    </p:set>
                                  </p:childTnLst>
                                </p:cTn>
                              </p:par>
                              <p:par>
                                <p:cTn id="15" presetID="2" presetClass="entr" presetSubtype="2" fill="hold" nodeType="withEffect">
                                  <p:stCondLst>
                                    <p:cond delay="9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45000"/>
                            </p:stCondLst>
                            <p:childTnLst>
                              <p:par>
                                <p:cTn id="20" presetID="1" presetClass="exit" presetSubtype="0" fill="hold" nodeType="afterEffect">
                                  <p:stCondLst>
                                    <p:cond delay="1000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22"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4321" name="Rectangle 1"/>
          <p:cNvSpPr>
            <a:spLocks noChangeArrowheads="1"/>
          </p:cNvSpPr>
          <p:nvPr/>
        </p:nvSpPr>
        <p:spPr bwMode="auto">
          <a:xfrm>
            <a:off x="563113" y="914400"/>
            <a:ext cx="7997702" cy="2954655"/>
          </a:xfrm>
          <a:prstGeom prst="rect">
            <a:avLst/>
          </a:prstGeom>
          <a:ln w="3175">
            <a:headEnd/>
            <a:tailEnd/>
          </a:ln>
        </p:spPr>
        <p:style>
          <a:lnRef idx="2">
            <a:schemeClr val="dk1"/>
          </a:lnRef>
          <a:fillRef idx="1">
            <a:schemeClr val="lt1"/>
          </a:fillRef>
          <a:effectRef idx="0">
            <a:schemeClr val="dk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sng" strike="noStrike" cap="none" normalizeH="0" baseline="0" dirty="0">
                <a:ln>
                  <a:noFill/>
                </a:ln>
                <a:solidFill>
                  <a:schemeClr val="tx1"/>
                </a:solidFill>
                <a:effectLst/>
                <a:latin typeface="Arial" pitchFamily="34" charset="0"/>
                <a:ea typeface="Times New Roman" pitchFamily="18" charset="0"/>
                <a:cs typeface="Arial" pitchFamily="34" charset="0"/>
              </a:rPr>
              <a:t>Percentage of DNA phosphate groups bound by Lys/</a:t>
            </a:r>
            <a:r>
              <a:rPr kumimoji="0" lang="en-US" b="1" i="0" u="sng" strike="noStrike" cap="none" normalizeH="0" baseline="0" dirty="0" err="1">
                <a:ln>
                  <a:noFill/>
                </a:ln>
                <a:solidFill>
                  <a:schemeClr val="tx1"/>
                </a:solidFill>
                <a:effectLst/>
                <a:latin typeface="Arial" pitchFamily="34" charset="0"/>
                <a:ea typeface="Times New Roman" pitchFamily="18" charset="0"/>
                <a:cs typeface="Arial" pitchFamily="34" charset="0"/>
              </a:rPr>
              <a:t>Arg</a:t>
            </a:r>
            <a:r>
              <a:rPr kumimoji="0" lang="en-US" b="1" i="0" u="sng" strike="noStrike" cap="none" normalizeH="0" baseline="0" dirty="0">
                <a:ln>
                  <a:noFill/>
                </a:ln>
                <a:solidFill>
                  <a:schemeClr val="tx1"/>
                </a:solidFill>
                <a:effectLst/>
                <a:latin typeface="Arial" pitchFamily="34" charset="0"/>
                <a:ea typeface="Times New Roman" pitchFamily="18" charset="0"/>
                <a:cs typeface="Arial" pitchFamily="34" charset="0"/>
              </a:rPr>
              <a:t> residues</a:t>
            </a:r>
            <a:endParaRPr kumimoji="0" lang="en-US" b="1"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b="1" dirty="0">
              <a:latin typeface="Courier New" pitchFamily="49"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DNA</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none" strike="noStrike" cap="none" normalizeH="0" baseline="0" dirty="0" err="1">
                <a:ln>
                  <a:noFill/>
                </a:ln>
                <a:solidFill>
                  <a:schemeClr val="tx1"/>
                </a:solidFill>
                <a:effectLst/>
                <a:latin typeface="Courier New" pitchFamily="49" charset="0"/>
                <a:ea typeface="Times New Roman" pitchFamily="18" charset="0"/>
                <a:cs typeface="Courier New" pitchFamily="49" charset="0"/>
              </a:rPr>
              <a:t>Phos</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Total </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Basic  % </a:t>
            </a:r>
            <a:r>
              <a:rPr kumimoji="0" lang="en-US" b="1" i="0" u="none" strike="noStrike" cap="none" normalizeH="0" baseline="0" dirty="0" err="1">
                <a:ln>
                  <a:noFill/>
                </a:ln>
                <a:solidFill>
                  <a:schemeClr val="tx1"/>
                </a:solidFill>
                <a:effectLst/>
                <a:latin typeface="Courier New" pitchFamily="49" charset="0"/>
                <a:ea typeface="Times New Roman" pitchFamily="18" charset="0"/>
                <a:cs typeface="Courier New" pitchFamily="49" charset="0"/>
              </a:rPr>
              <a:t>Phos</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a:t>
            </a:r>
            <a:endParaRPr kumimoji="0" lang="en-US" b="0" i="0" u="none" strike="noStrike" cap="none" normalizeH="0" baseline="0" dirty="0">
              <a:ln>
                <a:noFill/>
              </a:ln>
              <a:solidFill>
                <a:schemeClr val="tx1"/>
              </a:solidFill>
              <a:effectLst/>
              <a:latin typeface="Courier New" pitchFamily="49"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Structure</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err="1">
                <a:ln>
                  <a:noFill/>
                </a:ln>
                <a:solidFill>
                  <a:schemeClr val="tx1"/>
                </a:solidFill>
                <a:effectLst/>
                <a:latin typeface="Courier New" pitchFamily="49" charset="0"/>
                <a:ea typeface="Times New Roman" pitchFamily="18" charset="0"/>
                <a:cs typeface="Courier New" pitchFamily="49" charset="0"/>
              </a:rPr>
              <a:t>bp</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Groups</a:t>
            </a:r>
            <a:r>
              <a:rPr kumimoji="0" lang="en-US" b="1" i="0" u="none" strike="noStrike" cap="none" normalizeH="0" baseline="30000" dirty="0">
                <a:ln>
                  <a:noFill/>
                </a:ln>
                <a:solidFill>
                  <a:schemeClr val="tx1"/>
                </a:solidFill>
                <a:effectLst/>
                <a:latin typeface="Courier New" pitchFamily="49" charset="0"/>
                <a:ea typeface="Times New Roman" pitchFamily="18" charset="0"/>
                <a:cs typeface="Courier New" pitchFamily="49" charset="0"/>
              </a:rPr>
              <a:t>1</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err="1">
                <a:ln>
                  <a:noFill/>
                </a:ln>
                <a:solidFill>
                  <a:schemeClr val="tx1"/>
                </a:solidFill>
                <a:effectLst/>
                <a:latin typeface="Courier New" pitchFamily="49" charset="0"/>
                <a:ea typeface="Times New Roman" pitchFamily="18" charset="0"/>
                <a:cs typeface="Courier New" pitchFamily="49" charset="0"/>
              </a:rPr>
              <a:t>aa's</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aa's</a:t>
            </a:r>
            <a:r>
              <a:rPr kumimoji="0" lang="en-US" b="1" i="0" u="none" strike="noStrike" cap="none" normalizeH="0" baseline="30000" dirty="0">
                <a:ln>
                  <a:noFill/>
                </a:ln>
                <a:solidFill>
                  <a:schemeClr val="tx1"/>
                </a:solidFill>
                <a:effectLst/>
                <a:latin typeface="Courier New" pitchFamily="49" charset="0"/>
                <a:ea typeface="Times New Roman" pitchFamily="18" charset="0"/>
                <a:cs typeface="Courier New" pitchFamily="49" charset="0"/>
              </a:rPr>
              <a:t>2</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bound</a:t>
            </a:r>
            <a:endParaRPr kumimoji="0" lang="en-US" b="0" i="0" u="none" strike="noStrike" cap="none" normalizeH="0" baseline="0" dirty="0">
              <a:ln>
                <a:noFill/>
              </a:ln>
              <a:solidFill>
                <a:schemeClr val="tx1"/>
              </a:solidFill>
              <a:effectLst/>
              <a:latin typeface="Courier New" pitchFamily="49"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rgbClr val="352DDF"/>
                </a:solidFill>
                <a:effectLst/>
                <a:latin typeface="Courier New" pitchFamily="49" charset="0"/>
                <a:ea typeface="Times New Roman" pitchFamily="18" charset="0"/>
                <a:cs typeface="Courier New" pitchFamily="49" charset="0"/>
              </a:rPr>
              <a:t>Superhelical ramp</a:t>
            </a:r>
            <a:r>
              <a:rPr kumimoji="0" lang="en-US" b="1" i="0" u="none" strike="noStrike" cap="none" normalizeH="0" baseline="30000" dirty="0">
                <a:ln>
                  <a:noFill/>
                </a:ln>
                <a:solidFill>
                  <a:srgbClr val="352DDF"/>
                </a:solidFill>
                <a:effectLst/>
                <a:latin typeface="Courier New" pitchFamily="49" charset="0"/>
                <a:ea typeface="Times New Roman" pitchFamily="18" charset="0"/>
                <a:cs typeface="Courier New" pitchFamily="49" charset="0"/>
              </a:rPr>
              <a:t>3</a:t>
            </a:r>
            <a:r>
              <a:rPr kumimoji="0" lang="en-US" b="1" i="0" u="none" strike="noStrike" cap="none" normalizeH="0" baseline="0" dirty="0">
                <a:ln>
                  <a:noFill/>
                </a:ln>
                <a:solidFill>
                  <a:srgbClr val="352DDF"/>
                </a:solidFill>
                <a:effectLst/>
                <a:latin typeface="Courier New" pitchFamily="49" charset="0"/>
                <a:ea typeface="Times New Roman" pitchFamily="18" charset="0"/>
                <a:cs typeface="Courier New" pitchFamily="49" charset="0"/>
              </a:rPr>
              <a:t>    146    292     212    60      21%</a:t>
            </a:r>
            <a:endParaRPr kumimoji="0" lang="en-US" b="1" i="0" u="none" strike="noStrike" cap="none" normalizeH="0" baseline="0" dirty="0">
              <a:ln>
                <a:noFill/>
              </a:ln>
              <a:solidFill>
                <a:srgbClr val="352DDF"/>
              </a:solidFill>
              <a:effectLst/>
              <a:latin typeface="Courier New" pitchFamily="49"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rgbClr val="352DDF"/>
                </a:solidFill>
                <a:effectLst/>
                <a:latin typeface="Courier New" pitchFamily="49" charset="0"/>
                <a:ea typeface="Times New Roman" pitchFamily="18" charset="0"/>
                <a:cs typeface="Courier New" pitchFamily="49" charset="0"/>
              </a:rPr>
              <a:t>N-termini, octamer</a:t>
            </a:r>
            <a:r>
              <a:rPr kumimoji="0" lang="en-US" b="1" i="0" u="none" strike="noStrike" cap="none" normalizeH="0" baseline="30000" dirty="0">
                <a:ln>
                  <a:noFill/>
                </a:ln>
                <a:solidFill>
                  <a:srgbClr val="352DDF"/>
                </a:solidFill>
                <a:effectLst/>
                <a:latin typeface="Courier New" pitchFamily="49" charset="0"/>
                <a:ea typeface="Times New Roman" pitchFamily="18" charset="0"/>
                <a:cs typeface="Courier New" pitchFamily="49" charset="0"/>
              </a:rPr>
              <a:t>4</a:t>
            </a:r>
            <a:r>
              <a:rPr kumimoji="0" lang="en-US" b="1" i="0" u="none" strike="noStrike" cap="none" normalizeH="0" baseline="0" dirty="0">
                <a:ln>
                  <a:noFill/>
                </a:ln>
                <a:solidFill>
                  <a:srgbClr val="352DDF"/>
                </a:solidFill>
                <a:effectLst/>
                <a:latin typeface="Courier New" pitchFamily="49" charset="0"/>
                <a:ea typeface="Times New Roman" pitchFamily="18" charset="0"/>
                <a:cs typeface="Courier New" pitchFamily="49" charset="0"/>
              </a:rPr>
              <a:t>   124    248     202    80      32%</a:t>
            </a:r>
            <a:endParaRPr kumimoji="0" lang="en-US" b="1" i="0" u="none" strike="noStrike" cap="none" normalizeH="0" baseline="0" dirty="0">
              <a:ln>
                <a:noFill/>
              </a:ln>
              <a:solidFill>
                <a:srgbClr val="352DDF"/>
              </a:solidFill>
              <a:effectLst/>
              <a:latin typeface="Courier New" pitchFamily="49"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1.  This is merely [</a:t>
            </a:r>
            <a:r>
              <a:rPr kumimoji="0" lang="en-US" sz="12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bp</a:t>
            </a: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x  2.</a:t>
            </a:r>
            <a:endParaRPr kumimoji="0" 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2.  Arg and Lys only; His not counted.</a:t>
            </a:r>
            <a:endParaRPr kumimoji="0" 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3.  The path of the [Helix I]+[</a:t>
            </a: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sym typeface="Symbol" pitchFamily="18" charset="2"/>
              </a:rPr>
              <a:t></a:t>
            </a: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-strand 1]+[</a:t>
            </a: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sym typeface="Symbol" pitchFamily="18" charset="2"/>
              </a:rPr>
              <a:t></a:t>
            </a: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-strand 2] regions contributed by the 8 histone subunits.</a:t>
            </a:r>
            <a:endPar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sym typeface="Symbol" pitchFamily="18" charset="2"/>
              </a:rPr>
              <a:t>4.  The sum of the contributions of the 8 octamer N-termini, proximal to Helix I.</a:t>
            </a:r>
          </a:p>
        </p:txBody>
      </p:sp>
      <p:sp>
        <p:nvSpPr>
          <p:cNvPr id="8" name="TextBox 7"/>
          <p:cNvSpPr txBox="1"/>
          <p:nvPr/>
        </p:nvSpPr>
        <p:spPr>
          <a:xfrm>
            <a:off x="685800" y="4743271"/>
            <a:ext cx="7924800" cy="1200329"/>
          </a:xfrm>
          <a:prstGeom prst="rect">
            <a:avLst/>
          </a:prstGeom>
          <a:noFill/>
        </p:spPr>
        <p:txBody>
          <a:bodyPr wrap="square" rtlCol="0">
            <a:spAutoFit/>
          </a:bodyPr>
          <a:lstStyle/>
          <a:p>
            <a:r>
              <a:rPr lang="en-US" dirty="0"/>
              <a:t>Conclusions:  The N-termini, collectively, have  far more basic residues than the superhelical groove, and they bind a substantially greater percentage of DNA phosphate groups.  Furthermore, the quality of the binding (with respect to length of the salt bridges) is far superior in the N-termini (data to be presented later).</a:t>
            </a:r>
          </a:p>
        </p:txBody>
      </p:sp>
      <p:cxnSp>
        <p:nvCxnSpPr>
          <p:cNvPr id="11" name="Straight Arrow Connector 10"/>
          <p:cNvCxnSpPr/>
          <p:nvPr/>
        </p:nvCxnSpPr>
        <p:spPr>
          <a:xfrm rot="5400000" flipH="1" flipV="1">
            <a:off x="3515360" y="2720340"/>
            <a:ext cx="640080" cy="0"/>
          </a:xfrm>
          <a:prstGeom prst="straightConnector1">
            <a:avLst/>
          </a:prstGeom>
          <a:ln w="76200">
            <a:solidFill>
              <a:srgbClr val="FD09C9"/>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7" name="Slide 1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62552" y="6566848"/>
            <a:ext cx="304800" cy="304800"/>
          </a:xfrm>
          <a:prstGeom prst="rect">
            <a:avLst/>
          </a:prstGeom>
        </p:spPr>
      </p:pic>
    </p:spTree>
    <p:custDataLst>
      <p:tags r:id="rId1"/>
    </p:custDataLst>
  </p:cSld>
  <p:clrMapOvr>
    <a:masterClrMapping/>
  </p:clrMapOvr>
  <p:transition advClick="0" advTm="9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8" fill="hold" nodeType="afterEffect">
                                  <p:stCondLst>
                                    <p:cond delay="300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par>
                          <p:cTn id="12" fill="hold">
                            <p:stCondLst>
                              <p:cond delay="30500"/>
                            </p:stCondLst>
                            <p:childTnLst>
                              <p:par>
                                <p:cTn id="13" presetID="63" presetClass="path" presetSubtype="0" accel="50000" decel="50000" fill="hold" nodeType="afterEffect">
                                  <p:stCondLst>
                                    <p:cond delay="4000"/>
                                  </p:stCondLst>
                                  <p:childTnLst>
                                    <p:animMotion origin="layout" path="M -4.44444E-6 7.40741E-7 L 0.10556 0.00324 " pathEditMode="relative" rAng="0" ptsTypes="AA">
                                      <p:cBhvr>
                                        <p:cTn id="14" dur="1000" fill="hold"/>
                                        <p:tgtEl>
                                          <p:spTgt spid="11"/>
                                        </p:tgtEl>
                                        <p:attrNameLst>
                                          <p:attrName>ppt_x</p:attrName>
                                          <p:attrName>ppt_y</p:attrName>
                                        </p:attrNameLst>
                                      </p:cBhvr>
                                      <p:rCtr x="53" y="2"/>
                                    </p:animMotion>
                                  </p:childTnLst>
                                </p:cTn>
                              </p:par>
                            </p:childTnLst>
                          </p:cTn>
                        </p:par>
                        <p:par>
                          <p:cTn id="15" fill="hold">
                            <p:stCondLst>
                              <p:cond delay="35500"/>
                            </p:stCondLst>
                            <p:childTnLst>
                              <p:par>
                                <p:cTn id="16" presetID="63" presetClass="path" presetSubtype="0" accel="50000" decel="50000" fill="hold" nodeType="afterEffect">
                                  <p:stCondLst>
                                    <p:cond delay="11000"/>
                                  </p:stCondLst>
                                  <p:childTnLst>
                                    <p:animMotion origin="layout" path="M 0.10556 0.00324 L 0.32223 0.00324 " pathEditMode="relative" rAng="0" ptsTypes="AA">
                                      <p:cBhvr>
                                        <p:cTn id="17" dur="1000" fill="hold"/>
                                        <p:tgtEl>
                                          <p:spTgt spid="11"/>
                                        </p:tgtEl>
                                        <p:attrNameLst>
                                          <p:attrName>ppt_x</p:attrName>
                                          <p:attrName>ppt_y</p:attrName>
                                        </p:attrNameLst>
                                      </p:cBhvr>
                                      <p:rCtr x="108" y="0"/>
                                    </p:animMotion>
                                  </p:childTnLst>
                                </p:cTn>
                              </p:par>
                            </p:childTnLst>
                          </p:cTn>
                        </p:par>
                        <p:par>
                          <p:cTn id="18" fill="hold">
                            <p:stCondLst>
                              <p:cond delay="47500"/>
                            </p:stCondLst>
                            <p:childTnLst>
                              <p:par>
                                <p:cTn id="19" presetID="63" presetClass="path" presetSubtype="0" accel="50000" decel="50000" fill="hold" nodeType="afterEffect">
                                  <p:stCondLst>
                                    <p:cond delay="32000"/>
                                  </p:stCondLst>
                                  <p:childTnLst>
                                    <p:animMotion origin="layout" path="M 0.32223 0.00324 L 0.43889 0.00324 " pathEditMode="relative" rAng="0" ptsTypes="AA">
                                      <p:cBhvr>
                                        <p:cTn id="20" dur="1000" fill="hold"/>
                                        <p:tgtEl>
                                          <p:spTgt spid="11"/>
                                        </p:tgtEl>
                                        <p:attrNameLst>
                                          <p:attrName>ppt_x</p:attrName>
                                          <p:attrName>ppt_y</p:attrName>
                                        </p:attrNameLst>
                                      </p:cBhvr>
                                      <p:rCtr x="58"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2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fontScale="90000"/>
          </a:bodyPr>
          <a:lstStyle/>
          <a:p>
            <a:r>
              <a:rPr lang="en-US" dirty="0">
                <a:latin typeface="Times New Roman" pitchFamily="18" charset="0"/>
                <a:cs typeface="Times New Roman" pitchFamily="18" charset="0"/>
              </a:rPr>
              <a:t>Determination of the rotational state of protein and DNA in the new model</a:t>
            </a:r>
          </a:p>
        </p:txBody>
      </p:sp>
      <p:sp>
        <p:nvSpPr>
          <p:cNvPr id="3" name="TextBox 2"/>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
        <p:nvSpPr>
          <p:cNvPr id="5" name="Title 1"/>
          <p:cNvSpPr txBox="1">
            <a:spLocks/>
          </p:cNvSpPr>
          <p:nvPr/>
        </p:nvSpPr>
        <p:spPr>
          <a:xfrm>
            <a:off x="457200" y="3048000"/>
            <a:ext cx="8229600"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I.  Models which can [probably]</a:t>
            </a:r>
            <a:r>
              <a:rPr kumimoji="0" lang="en-US" sz="4400" b="0" i="0" u="none" strike="noStrike" kern="1200" cap="none" spc="0" normalizeH="0" noProof="0" dirty="0">
                <a:ln>
                  <a:noFill/>
                </a:ln>
                <a:solidFill>
                  <a:schemeClr val="tx1"/>
                </a:solidFill>
                <a:effectLst/>
                <a:uLnTx/>
                <a:uFillTx/>
                <a:latin typeface="Times New Roman" pitchFamily="18" charset="0"/>
                <a:ea typeface="+mj-ea"/>
                <a:cs typeface="Times New Roman" pitchFamily="18" charset="0"/>
              </a:rPr>
              <a:t> be excluded</a:t>
            </a:r>
            <a:endPar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ustDataLst>
      <p:tags r:id="rId1"/>
    </p:custDataLst>
  </p:cSld>
  <p:clrMapOvr>
    <a:masterClrMapping/>
  </p:clrMapOvr>
  <p:transition advClick="0" advTm="6000"/>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rotate0.jpg"/>
          <p:cNvPicPr>
            <a:picLocks noChangeAspect="1"/>
          </p:cNvPicPr>
          <p:nvPr/>
        </p:nvPicPr>
        <p:blipFill>
          <a:blip r:embed="rId6" cstate="print"/>
          <a:stretch>
            <a:fillRect/>
          </a:stretch>
        </p:blipFill>
        <p:spPr>
          <a:xfrm>
            <a:off x="2089150" y="501650"/>
            <a:ext cx="4965700" cy="5854700"/>
          </a:xfrm>
          <a:prstGeom prst="rect">
            <a:avLst/>
          </a:prstGeom>
        </p:spPr>
      </p:pic>
      <p:grpSp>
        <p:nvGrpSpPr>
          <p:cNvPr id="6" name="Group 5"/>
          <p:cNvGrpSpPr/>
          <p:nvPr/>
        </p:nvGrpSpPr>
        <p:grpSpPr>
          <a:xfrm>
            <a:off x="-3505200" y="-381000"/>
            <a:ext cx="3505200" cy="7620000"/>
            <a:chOff x="-3505200" y="-381000"/>
            <a:chExt cx="3505200" cy="7620000"/>
          </a:xfrm>
        </p:grpSpPr>
        <p:sp>
          <p:nvSpPr>
            <p:cNvPr id="3" name="Oval 2"/>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sp>
        <p:nvSpPr>
          <p:cNvPr id="7" name="TextBox 6"/>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9" name="Slide 15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8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63" presetClass="path" presetSubtype="0" accel="50000" decel="50000" fill="hold" nodeType="afterEffect">
                                  <p:stCondLst>
                                    <p:cond delay="4000"/>
                                  </p:stCondLst>
                                  <p:childTnLst>
                                    <p:animMotion origin="layout" path="M 0 0  L 0.25 0  E" pathEditMode="relative" ptsTypes="">
                                      <p:cBhvr>
                                        <p:cTn id="9"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10"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rotate0.jpg"/>
          <p:cNvPicPr>
            <a:picLocks noChangeAspect="1"/>
          </p:cNvPicPr>
          <p:nvPr/>
        </p:nvPicPr>
        <p:blipFill>
          <a:blip r:embed="rId6" cstate="print"/>
          <a:stretch>
            <a:fillRect/>
          </a:stretch>
        </p:blipFill>
        <p:spPr>
          <a:xfrm>
            <a:off x="2089150" y="501650"/>
            <a:ext cx="4965700" cy="5854700"/>
          </a:xfrm>
          <a:prstGeom prst="rect">
            <a:avLst/>
          </a:prstGeom>
        </p:spPr>
      </p:pic>
      <p:grpSp>
        <p:nvGrpSpPr>
          <p:cNvPr id="4" name="Group 5"/>
          <p:cNvGrpSpPr/>
          <p:nvPr/>
        </p:nvGrpSpPr>
        <p:grpSpPr>
          <a:xfrm>
            <a:off x="-1219200" y="-381000"/>
            <a:ext cx="3505200" cy="7620000"/>
            <a:chOff x="-3505200" y="-381000"/>
            <a:chExt cx="3505200" cy="7620000"/>
          </a:xfrm>
        </p:grpSpPr>
        <p:sp>
          <p:nvSpPr>
            <p:cNvPr id="3" name="Oval 2"/>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grpSp>
        <p:nvGrpSpPr>
          <p:cNvPr id="9" name="Group 8"/>
          <p:cNvGrpSpPr/>
          <p:nvPr/>
        </p:nvGrpSpPr>
        <p:grpSpPr>
          <a:xfrm>
            <a:off x="2133283" y="2819400"/>
            <a:ext cx="1325880" cy="2400392"/>
            <a:chOff x="2133283" y="2819400"/>
            <a:chExt cx="1325880" cy="2400392"/>
          </a:xfrm>
        </p:grpSpPr>
        <p:cxnSp>
          <p:nvCxnSpPr>
            <p:cNvPr id="7" name="Straight Arrow Connector 6"/>
            <p:cNvCxnSpPr/>
            <p:nvPr/>
          </p:nvCxnSpPr>
          <p:spPr>
            <a:xfrm flipV="1">
              <a:off x="2286000" y="2819400"/>
              <a:ext cx="106680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900000" flipV="1">
              <a:off x="2133283" y="5067392"/>
              <a:ext cx="132588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8"/>
          <p:cNvGrpSpPr/>
          <p:nvPr/>
        </p:nvGrpSpPr>
        <p:grpSpPr>
          <a:xfrm rot="-300000" flipH="1">
            <a:off x="4195274" y="2872612"/>
            <a:ext cx="1325880" cy="2400392"/>
            <a:chOff x="2133283" y="2819400"/>
            <a:chExt cx="1325880" cy="2400392"/>
          </a:xfrm>
        </p:grpSpPr>
        <p:cxnSp>
          <p:nvCxnSpPr>
            <p:cNvPr id="11" name="Straight Arrow Connector 10"/>
            <p:cNvCxnSpPr/>
            <p:nvPr/>
          </p:nvCxnSpPr>
          <p:spPr>
            <a:xfrm flipV="1">
              <a:off x="2286000" y="2819400"/>
              <a:ext cx="106680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900000" flipV="1">
              <a:off x="2133283" y="5067392"/>
              <a:ext cx="132588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4" name="Slide 15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7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2" presetClass="entr" presetSubtype="8" fill="hold" nodeType="afterEffect">
                                  <p:stCondLst>
                                    <p:cond delay="170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par>
                          <p:cTn id="12" fill="hold">
                            <p:stCondLst>
                              <p:cond delay="17500"/>
                            </p:stCondLst>
                            <p:childTnLst>
                              <p:par>
                                <p:cTn id="13" presetID="2" presetClass="entr" presetSubtype="2" fill="hold" nodeType="afterEffect">
                                  <p:stCondLst>
                                    <p:cond delay="38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rotate0.jpg"/>
          <p:cNvPicPr>
            <a:picLocks noChangeAspect="1"/>
          </p:cNvPicPr>
          <p:nvPr/>
        </p:nvPicPr>
        <p:blipFill>
          <a:blip r:embed="rId6" cstate="print"/>
          <a:stretch>
            <a:fillRect/>
          </a:stretch>
        </p:blipFill>
        <p:spPr>
          <a:xfrm>
            <a:off x="2089150" y="501650"/>
            <a:ext cx="4965700" cy="5854700"/>
          </a:xfrm>
          <a:prstGeom prst="rect">
            <a:avLst/>
          </a:prstGeom>
        </p:spPr>
      </p:pic>
      <p:grpSp>
        <p:nvGrpSpPr>
          <p:cNvPr id="4" name="Group 5"/>
          <p:cNvGrpSpPr/>
          <p:nvPr/>
        </p:nvGrpSpPr>
        <p:grpSpPr>
          <a:xfrm>
            <a:off x="-1219200" y="-381000"/>
            <a:ext cx="3505200" cy="7620000"/>
            <a:chOff x="-3505200" y="-381000"/>
            <a:chExt cx="3505200" cy="7620000"/>
          </a:xfrm>
        </p:grpSpPr>
        <p:sp>
          <p:nvSpPr>
            <p:cNvPr id="3" name="Oval 2"/>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grpSp>
        <p:nvGrpSpPr>
          <p:cNvPr id="6" name="Group 8"/>
          <p:cNvGrpSpPr/>
          <p:nvPr/>
        </p:nvGrpSpPr>
        <p:grpSpPr>
          <a:xfrm>
            <a:off x="2133283" y="2819400"/>
            <a:ext cx="1325880" cy="2400392"/>
            <a:chOff x="2133283" y="2819400"/>
            <a:chExt cx="1325880" cy="2400392"/>
          </a:xfrm>
        </p:grpSpPr>
        <p:cxnSp>
          <p:nvCxnSpPr>
            <p:cNvPr id="7" name="Straight Arrow Connector 6"/>
            <p:cNvCxnSpPr/>
            <p:nvPr/>
          </p:nvCxnSpPr>
          <p:spPr>
            <a:xfrm flipV="1">
              <a:off x="2286000" y="2819400"/>
              <a:ext cx="106680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900000" flipV="1">
              <a:off x="2133283" y="5067392"/>
              <a:ext cx="132588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4495800" y="914400"/>
            <a:ext cx="1977104" cy="4862240"/>
            <a:chOff x="4495800" y="914400"/>
            <a:chExt cx="1977104" cy="4862240"/>
          </a:xfrm>
          <a:solidFill>
            <a:schemeClr val="bg1"/>
          </a:solidFill>
        </p:grpSpPr>
        <p:sp>
          <p:nvSpPr>
            <p:cNvPr id="14" name="Rectangle 13"/>
            <p:cNvSpPr/>
            <p:nvPr/>
          </p:nvSpPr>
          <p:spPr>
            <a:xfrm>
              <a:off x="4648200" y="914400"/>
              <a:ext cx="1463040" cy="1280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41544" y="3290248"/>
              <a:ext cx="1463040" cy="1280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95800" y="2204112"/>
              <a:ext cx="1920240" cy="1188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52664" y="4587920"/>
              <a:ext cx="1920240" cy="1188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300000" flipH="1">
            <a:off x="4195274" y="2872612"/>
            <a:ext cx="1325880" cy="2400392"/>
            <a:chOff x="2133283" y="2819400"/>
            <a:chExt cx="1325880" cy="2400392"/>
          </a:xfrm>
        </p:grpSpPr>
        <p:cxnSp>
          <p:nvCxnSpPr>
            <p:cNvPr id="11" name="Straight Arrow Connector 10"/>
            <p:cNvCxnSpPr/>
            <p:nvPr/>
          </p:nvCxnSpPr>
          <p:spPr>
            <a:xfrm flipV="1">
              <a:off x="2286000" y="2819400"/>
              <a:ext cx="106680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900000" flipV="1">
              <a:off x="2133283" y="5067392"/>
              <a:ext cx="132588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5269520" y="-381000"/>
            <a:ext cx="3505200" cy="7620000"/>
            <a:chOff x="5269520" y="-381000"/>
            <a:chExt cx="3505200" cy="7620000"/>
          </a:xfrm>
        </p:grpSpPr>
        <p:sp>
          <p:nvSpPr>
            <p:cNvPr id="19" name="Oval 18"/>
            <p:cNvSpPr/>
            <p:nvPr/>
          </p:nvSpPr>
          <p:spPr>
            <a:xfrm>
              <a:off x="526952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715000" y="1600200"/>
              <a:ext cx="304800" cy="3970318"/>
            </a:xfrm>
            <a:prstGeom prst="rect">
              <a:avLst/>
            </a:prstGeom>
            <a:noFill/>
          </p:spPr>
          <p:txBody>
            <a:bodyPr wrap="square" rtlCol="0">
              <a:spAutoFit/>
            </a:bodyPr>
            <a:lstStyle/>
            <a:p>
              <a:r>
                <a:rPr lang="en-US" sz="3600" dirty="0"/>
                <a:t>OCTAMER</a:t>
              </a:r>
            </a:p>
          </p:txBody>
        </p:sp>
      </p:grpSp>
      <p:pic>
        <p:nvPicPr>
          <p:cNvPr id="22" name="Slide 15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8825552" y="6539552"/>
            <a:ext cx="304800" cy="304800"/>
          </a:xfrm>
          <a:prstGeom prst="rect">
            <a:avLst/>
          </a:prstGeom>
        </p:spPr>
      </p:pic>
    </p:spTree>
    <p:custDataLst>
      <p:tags r:id="rId1"/>
    </p:custDataLst>
  </p:cSld>
  <p:clrMapOvr>
    <a:masterClrMapping/>
  </p:clrMapOvr>
  <p:transition advClick="0" advTm="4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146" numSld="999">
                <p:cTn id="12"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rotate0.jpg"/>
          <p:cNvPicPr>
            <a:picLocks noChangeAspect="1"/>
          </p:cNvPicPr>
          <p:nvPr/>
        </p:nvPicPr>
        <p:blipFill>
          <a:blip r:embed="rId6" cstate="print"/>
          <a:srcRect t="29176"/>
          <a:stretch>
            <a:fillRect/>
          </a:stretch>
        </p:blipFill>
        <p:spPr>
          <a:xfrm>
            <a:off x="2089150" y="2209800"/>
            <a:ext cx="4965700" cy="4146550"/>
          </a:xfrm>
          <a:prstGeom prst="rect">
            <a:avLst/>
          </a:prstGeom>
        </p:spPr>
      </p:pic>
      <p:grpSp>
        <p:nvGrpSpPr>
          <p:cNvPr id="4" name="Group 5"/>
          <p:cNvGrpSpPr/>
          <p:nvPr/>
        </p:nvGrpSpPr>
        <p:grpSpPr>
          <a:xfrm>
            <a:off x="-1219200" y="-381000"/>
            <a:ext cx="3505200" cy="7620000"/>
            <a:chOff x="-3505200" y="-381000"/>
            <a:chExt cx="3505200" cy="7620000"/>
          </a:xfrm>
        </p:grpSpPr>
        <p:sp>
          <p:nvSpPr>
            <p:cNvPr id="3" name="Oval 2"/>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grpSp>
        <p:nvGrpSpPr>
          <p:cNvPr id="6" name="Group 8"/>
          <p:cNvGrpSpPr/>
          <p:nvPr/>
        </p:nvGrpSpPr>
        <p:grpSpPr>
          <a:xfrm>
            <a:off x="2133283" y="2819400"/>
            <a:ext cx="1325880" cy="2400392"/>
            <a:chOff x="2133283" y="2819400"/>
            <a:chExt cx="1325880" cy="2400392"/>
          </a:xfrm>
        </p:grpSpPr>
        <p:cxnSp>
          <p:nvCxnSpPr>
            <p:cNvPr id="7" name="Straight Arrow Connector 6"/>
            <p:cNvCxnSpPr/>
            <p:nvPr/>
          </p:nvCxnSpPr>
          <p:spPr>
            <a:xfrm flipV="1">
              <a:off x="2286000" y="2819400"/>
              <a:ext cx="106680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900000" flipV="1">
              <a:off x="2133283" y="5067392"/>
              <a:ext cx="132588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12"/>
          <p:cNvGrpSpPr/>
          <p:nvPr/>
        </p:nvGrpSpPr>
        <p:grpSpPr>
          <a:xfrm>
            <a:off x="4495800" y="914400"/>
            <a:ext cx="1977104" cy="4862240"/>
            <a:chOff x="4495800" y="914400"/>
            <a:chExt cx="1977104" cy="4862240"/>
          </a:xfrm>
          <a:solidFill>
            <a:schemeClr val="bg1"/>
          </a:solidFill>
        </p:grpSpPr>
        <p:sp>
          <p:nvSpPr>
            <p:cNvPr id="14" name="Rectangle 13"/>
            <p:cNvSpPr/>
            <p:nvPr/>
          </p:nvSpPr>
          <p:spPr>
            <a:xfrm>
              <a:off x="4648200" y="914400"/>
              <a:ext cx="1463040" cy="1280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41544" y="3290248"/>
              <a:ext cx="1463040" cy="1280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95800" y="2204112"/>
              <a:ext cx="1920240" cy="1188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52664" y="4587920"/>
              <a:ext cx="1920240" cy="1188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8"/>
          <p:cNvGrpSpPr/>
          <p:nvPr/>
        </p:nvGrpSpPr>
        <p:grpSpPr>
          <a:xfrm rot="-300000" flipH="1">
            <a:off x="4195274" y="2872612"/>
            <a:ext cx="1325880" cy="2400392"/>
            <a:chOff x="2133283" y="2819400"/>
            <a:chExt cx="1325880" cy="2400392"/>
          </a:xfrm>
        </p:grpSpPr>
        <p:cxnSp>
          <p:nvCxnSpPr>
            <p:cNvPr id="11" name="Straight Arrow Connector 10"/>
            <p:cNvCxnSpPr/>
            <p:nvPr/>
          </p:nvCxnSpPr>
          <p:spPr>
            <a:xfrm flipV="1">
              <a:off x="2286000" y="2819400"/>
              <a:ext cx="106680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900000" flipV="1">
              <a:off x="2133283" y="5067392"/>
              <a:ext cx="132588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20"/>
          <p:cNvGrpSpPr/>
          <p:nvPr/>
        </p:nvGrpSpPr>
        <p:grpSpPr>
          <a:xfrm>
            <a:off x="5269520" y="-381000"/>
            <a:ext cx="3505200" cy="7620000"/>
            <a:chOff x="5269520" y="-381000"/>
            <a:chExt cx="3505200" cy="7620000"/>
          </a:xfrm>
        </p:grpSpPr>
        <p:sp>
          <p:nvSpPr>
            <p:cNvPr id="19" name="Oval 18"/>
            <p:cNvSpPr/>
            <p:nvPr/>
          </p:nvSpPr>
          <p:spPr>
            <a:xfrm>
              <a:off x="526952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715000" y="1600200"/>
              <a:ext cx="304800" cy="3970318"/>
            </a:xfrm>
            <a:prstGeom prst="rect">
              <a:avLst/>
            </a:prstGeom>
            <a:noFill/>
          </p:spPr>
          <p:txBody>
            <a:bodyPr wrap="square" rtlCol="0">
              <a:spAutoFit/>
            </a:bodyPr>
            <a:lstStyle/>
            <a:p>
              <a:r>
                <a:rPr lang="en-US" sz="3600" dirty="0"/>
                <a:t>OCTAMER</a:t>
              </a:r>
            </a:p>
          </p:txBody>
        </p:sp>
      </p:grpSp>
      <p:grpSp>
        <p:nvGrpSpPr>
          <p:cNvPr id="29" name="Group 28"/>
          <p:cNvGrpSpPr/>
          <p:nvPr/>
        </p:nvGrpSpPr>
        <p:grpSpPr>
          <a:xfrm>
            <a:off x="2963840" y="3317544"/>
            <a:ext cx="340056" cy="1390952"/>
            <a:chOff x="2963840" y="3317544"/>
            <a:chExt cx="340056" cy="1390952"/>
          </a:xfrm>
        </p:grpSpPr>
        <p:sp>
          <p:nvSpPr>
            <p:cNvPr id="23" name="6-Point Star 22"/>
            <p:cNvSpPr/>
            <p:nvPr/>
          </p:nvSpPr>
          <p:spPr>
            <a:xfrm>
              <a:off x="2963840" y="3317544"/>
              <a:ext cx="228600" cy="2286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6-Point Star 23"/>
            <p:cNvSpPr/>
            <p:nvPr/>
          </p:nvSpPr>
          <p:spPr>
            <a:xfrm>
              <a:off x="3075296" y="4479896"/>
              <a:ext cx="228600" cy="2286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329752" y="3325504"/>
            <a:ext cx="255896" cy="1385248"/>
            <a:chOff x="4329752" y="3325504"/>
            <a:chExt cx="255896" cy="1385248"/>
          </a:xfrm>
        </p:grpSpPr>
        <p:sp>
          <p:nvSpPr>
            <p:cNvPr id="25" name="6-Point Star 24"/>
            <p:cNvSpPr/>
            <p:nvPr/>
          </p:nvSpPr>
          <p:spPr>
            <a:xfrm>
              <a:off x="4329752" y="3325504"/>
              <a:ext cx="228600" cy="2286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6-Point Star 25"/>
            <p:cNvSpPr/>
            <p:nvPr/>
          </p:nvSpPr>
          <p:spPr>
            <a:xfrm>
              <a:off x="4357048" y="4482152"/>
              <a:ext cx="228600" cy="2286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3366448" y="3469944"/>
            <a:ext cx="762000" cy="461665"/>
          </a:xfrm>
          <a:prstGeom prst="rect">
            <a:avLst/>
          </a:prstGeom>
          <a:noFill/>
        </p:spPr>
        <p:txBody>
          <a:bodyPr wrap="square" rtlCol="0">
            <a:spAutoFit/>
          </a:bodyPr>
          <a:lstStyle/>
          <a:p>
            <a:pPr algn="ctr"/>
            <a:r>
              <a:rPr lang="en-US" sz="2400" b="1" dirty="0"/>
              <a:t>A--T</a:t>
            </a:r>
          </a:p>
        </p:txBody>
      </p:sp>
      <p:sp>
        <p:nvSpPr>
          <p:cNvPr id="28" name="TextBox 27"/>
          <p:cNvSpPr txBox="1"/>
          <p:nvPr/>
        </p:nvSpPr>
        <p:spPr>
          <a:xfrm>
            <a:off x="3491552" y="4133008"/>
            <a:ext cx="762000" cy="461665"/>
          </a:xfrm>
          <a:prstGeom prst="rect">
            <a:avLst/>
          </a:prstGeom>
          <a:noFill/>
        </p:spPr>
        <p:txBody>
          <a:bodyPr wrap="square" rtlCol="0">
            <a:spAutoFit/>
          </a:bodyPr>
          <a:lstStyle/>
          <a:p>
            <a:pPr algn="ctr"/>
            <a:r>
              <a:rPr lang="en-US" sz="2400" b="1" dirty="0"/>
              <a:t>G--C</a:t>
            </a:r>
          </a:p>
        </p:txBody>
      </p:sp>
      <p:pic>
        <p:nvPicPr>
          <p:cNvPr id="31" name="Slide 15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8825552" y="0"/>
            <a:ext cx="304800" cy="304800"/>
          </a:xfrm>
          <a:prstGeom prst="rect">
            <a:avLst/>
          </a:prstGeom>
        </p:spPr>
      </p:pic>
    </p:spTree>
    <p:custDataLst>
      <p:tags r:id="rId1"/>
    </p:custDataLst>
  </p:cSld>
  <p:clrMapOvr>
    <a:masterClrMapping/>
  </p:clrMapOvr>
  <p:transition advClick="0" advTm="9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par>
                          <p:cTn id="7" fill="hold">
                            <p:stCondLst>
                              <p:cond delay="0"/>
                            </p:stCondLst>
                            <p:childTnLst>
                              <p:par>
                                <p:cTn id="8" presetID="2" presetClass="entr" presetSubtype="8" fill="hold" grpId="0" nodeType="afterEffect">
                                  <p:stCondLst>
                                    <p:cond delay="2300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0-#ppt_w/2"/>
                                          </p:val>
                                        </p:tav>
                                        <p:tav tm="100000">
                                          <p:val>
                                            <p:strVal val="#ppt_x"/>
                                          </p:val>
                                        </p:tav>
                                      </p:tavLst>
                                    </p:anim>
                                    <p:anim calcmode="lin" valueType="num">
                                      <p:cBhvr additive="base">
                                        <p:cTn id="11" dur="500" fill="hold"/>
                                        <p:tgtEl>
                                          <p:spTgt spid="27"/>
                                        </p:tgtEl>
                                        <p:attrNameLst>
                                          <p:attrName>ppt_y</p:attrName>
                                        </p:attrNameLst>
                                      </p:cBhvr>
                                      <p:tavLst>
                                        <p:tav tm="0">
                                          <p:val>
                                            <p:strVal val="#ppt_y"/>
                                          </p:val>
                                        </p:tav>
                                        <p:tav tm="100000">
                                          <p:val>
                                            <p:strVal val="#ppt_y"/>
                                          </p:val>
                                        </p:tav>
                                      </p:tavLst>
                                    </p:anim>
                                  </p:childTnLst>
                                </p:cTn>
                              </p:par>
                            </p:childTnLst>
                          </p:cTn>
                        </p:par>
                        <p:par>
                          <p:cTn id="12" fill="hold">
                            <p:stCondLst>
                              <p:cond delay="23500"/>
                            </p:stCondLst>
                            <p:childTnLst>
                              <p:par>
                                <p:cTn id="13" presetID="2" presetClass="entr" presetSubtype="2" fill="hold" grpId="0" nodeType="afterEffect">
                                  <p:stCondLst>
                                    <p:cond delay="20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26000"/>
                            </p:stCondLst>
                            <p:childTnLst>
                              <p:par>
                                <p:cTn id="18" presetID="2" presetClass="entr" presetSubtype="8" fill="hold" nodeType="afterEffect">
                                  <p:stCondLst>
                                    <p:cond delay="1500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0-#ppt_w/2"/>
                                          </p:val>
                                        </p:tav>
                                        <p:tav tm="100000">
                                          <p:val>
                                            <p:strVal val="#ppt_x"/>
                                          </p:val>
                                        </p:tav>
                                      </p:tavLst>
                                    </p:anim>
                                    <p:anim calcmode="lin" valueType="num">
                                      <p:cBhvr additive="base">
                                        <p:cTn id="21" dur="500" fill="hold"/>
                                        <p:tgtEl>
                                          <p:spTgt spid="29"/>
                                        </p:tgtEl>
                                        <p:attrNameLst>
                                          <p:attrName>ppt_y</p:attrName>
                                        </p:attrNameLst>
                                      </p:cBhvr>
                                      <p:tavLst>
                                        <p:tav tm="0">
                                          <p:val>
                                            <p:strVal val="#ppt_y"/>
                                          </p:val>
                                        </p:tav>
                                        <p:tav tm="100000">
                                          <p:val>
                                            <p:strVal val="#ppt_y"/>
                                          </p:val>
                                        </p:tav>
                                      </p:tavLst>
                                    </p:anim>
                                  </p:childTnLst>
                                </p:cTn>
                              </p:par>
                            </p:childTnLst>
                          </p:cTn>
                        </p:par>
                        <p:par>
                          <p:cTn id="22" fill="hold">
                            <p:stCondLst>
                              <p:cond delay="41500"/>
                            </p:stCondLst>
                            <p:childTnLst>
                              <p:par>
                                <p:cTn id="23" presetID="2" presetClass="entr" presetSubtype="2" fill="hold" nodeType="afterEffect">
                                  <p:stCondLst>
                                    <p:cond delay="900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1+#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6585" numSld="999">
                <p:cTn id="27" fill="hold" display="0">
                  <p:stCondLst>
                    <p:cond delay="indefinite"/>
                  </p:stCondLst>
                  <p:endCondLst>
                    <p:cond evt="onPrev" delay="0">
                      <p:tgtEl>
                        <p:sldTgt/>
                      </p:tgtEl>
                    </p:cond>
                    <p:cond evt="onStopAudio" delay="0">
                      <p:tgtEl>
                        <p:sldTgt/>
                      </p:tgtEl>
                    </p:cond>
                  </p:endCondLst>
                </p:cTn>
                <p:tgtEl>
                  <p:spTgt spid="31"/>
                </p:tgtEl>
              </p:cMediaNode>
            </p:audio>
          </p:childTnLst>
        </p:cTn>
      </p:par>
    </p:tnLst>
    <p:bldLst>
      <p:bldP spid="27" grpId="0"/>
      <p:bldP spid="2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LARGE-Amira-split-LEFT.jpg"/>
          <p:cNvPicPr>
            <a:picLocks noChangeAspect="1"/>
          </p:cNvPicPr>
          <p:nvPr/>
        </p:nvPicPr>
        <p:blipFill>
          <a:blip r:embed="rId6" cstate="print">
            <a:clrChange>
              <a:clrFrom>
                <a:srgbClr val="FFFFFF"/>
              </a:clrFrom>
              <a:clrTo>
                <a:srgbClr val="FFFFFF">
                  <a:alpha val="0"/>
                </a:srgbClr>
              </a:clrTo>
            </a:clrChange>
          </a:blip>
          <a:stretch>
            <a:fillRect/>
          </a:stretch>
        </p:blipFill>
        <p:spPr>
          <a:xfrm>
            <a:off x="-1234966" y="-394186"/>
            <a:ext cx="5056632" cy="7665894"/>
          </a:xfrm>
          <a:prstGeom prst="rect">
            <a:avLst/>
          </a:prstGeom>
        </p:spPr>
      </p:pic>
      <p:pic>
        <p:nvPicPr>
          <p:cNvPr id="4" name="Picture 3" descr="LARGE-Amira-split-RIGHT.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718034" y="-403997"/>
            <a:ext cx="5074920" cy="7664750"/>
          </a:xfrm>
          <a:prstGeom prst="rect">
            <a:avLst/>
          </a:prstGeom>
        </p:spPr>
      </p:pic>
      <p:pic>
        <p:nvPicPr>
          <p:cNvPr id="5" name="Slide 15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825552" y="0"/>
            <a:ext cx="304800" cy="304800"/>
          </a:xfrm>
          <a:prstGeom prst="rect">
            <a:avLst/>
          </a:prstGeom>
        </p:spPr>
      </p:pic>
    </p:spTree>
    <p:custDataLst>
      <p:tags r:id="rId1"/>
    </p:custDataLst>
  </p:cSld>
  <p:clrMapOvr>
    <a:masterClrMapping/>
  </p:clrMapOvr>
  <p:transition advClick="0" advTm="1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2.22222E-6 0 L 0.20764 0 " pathEditMode="relative" rAng="0" ptsTypes="AA">
                                      <p:cBhvr>
                                        <p:cTn id="6" dur="2000" fill="hold"/>
                                        <p:tgtEl>
                                          <p:spTgt spid="4"/>
                                        </p:tgtEl>
                                        <p:attrNameLst>
                                          <p:attrName>ppt_x</p:attrName>
                                          <p:attrName>ppt_y</p:attrName>
                                        </p:attrNameLst>
                                      </p:cBhvr>
                                      <p:rCtr x="104" y="0"/>
                                    </p:animMotion>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numSld="999">
                <p:cTn id="10"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rotate0.jpg"/>
          <p:cNvPicPr>
            <a:picLocks noChangeAspect="1"/>
          </p:cNvPicPr>
          <p:nvPr/>
        </p:nvPicPr>
        <p:blipFill>
          <a:blip r:embed="rId6" cstate="print"/>
          <a:stretch>
            <a:fillRect/>
          </a:stretch>
        </p:blipFill>
        <p:spPr>
          <a:xfrm>
            <a:off x="2089150" y="501650"/>
            <a:ext cx="4965700" cy="5854700"/>
          </a:xfrm>
          <a:prstGeom prst="rect">
            <a:avLst/>
          </a:prstGeom>
        </p:spPr>
      </p:pic>
      <p:grpSp>
        <p:nvGrpSpPr>
          <p:cNvPr id="4" name="Group 5"/>
          <p:cNvGrpSpPr/>
          <p:nvPr/>
        </p:nvGrpSpPr>
        <p:grpSpPr>
          <a:xfrm>
            <a:off x="-1219200" y="-381000"/>
            <a:ext cx="3505200" cy="7620000"/>
            <a:chOff x="-3505200" y="-381000"/>
            <a:chExt cx="3505200" cy="7620000"/>
          </a:xfrm>
        </p:grpSpPr>
        <p:sp>
          <p:nvSpPr>
            <p:cNvPr id="3" name="Oval 2"/>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grpSp>
        <p:nvGrpSpPr>
          <p:cNvPr id="6" name="Group 8"/>
          <p:cNvGrpSpPr/>
          <p:nvPr/>
        </p:nvGrpSpPr>
        <p:grpSpPr>
          <a:xfrm>
            <a:off x="2133283" y="2819400"/>
            <a:ext cx="1325880" cy="2400392"/>
            <a:chOff x="2133283" y="2819400"/>
            <a:chExt cx="1325880" cy="2400392"/>
          </a:xfrm>
        </p:grpSpPr>
        <p:cxnSp>
          <p:nvCxnSpPr>
            <p:cNvPr id="7" name="Straight Arrow Connector 6"/>
            <p:cNvCxnSpPr/>
            <p:nvPr/>
          </p:nvCxnSpPr>
          <p:spPr>
            <a:xfrm flipV="1">
              <a:off x="2286000" y="2819400"/>
              <a:ext cx="106680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900000" flipV="1">
              <a:off x="2133283" y="5067392"/>
              <a:ext cx="132588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12"/>
          <p:cNvGrpSpPr/>
          <p:nvPr/>
        </p:nvGrpSpPr>
        <p:grpSpPr>
          <a:xfrm>
            <a:off x="4495800" y="914400"/>
            <a:ext cx="1977104" cy="4862240"/>
            <a:chOff x="4495800" y="914400"/>
            <a:chExt cx="1977104" cy="4862240"/>
          </a:xfrm>
          <a:solidFill>
            <a:schemeClr val="bg1"/>
          </a:solidFill>
        </p:grpSpPr>
        <p:sp>
          <p:nvSpPr>
            <p:cNvPr id="14" name="Rectangle 13"/>
            <p:cNvSpPr/>
            <p:nvPr/>
          </p:nvSpPr>
          <p:spPr>
            <a:xfrm>
              <a:off x="4648200" y="914400"/>
              <a:ext cx="1463040" cy="1280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41544" y="3290248"/>
              <a:ext cx="1463040" cy="1280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95800" y="2204112"/>
              <a:ext cx="1920240" cy="1188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52664" y="4587920"/>
              <a:ext cx="1920240" cy="1188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8"/>
          <p:cNvGrpSpPr/>
          <p:nvPr/>
        </p:nvGrpSpPr>
        <p:grpSpPr>
          <a:xfrm rot="-300000" flipH="1">
            <a:off x="4195274" y="2872612"/>
            <a:ext cx="1325880" cy="2400392"/>
            <a:chOff x="2133283" y="2819400"/>
            <a:chExt cx="1325880" cy="2400392"/>
          </a:xfrm>
        </p:grpSpPr>
        <p:cxnSp>
          <p:nvCxnSpPr>
            <p:cNvPr id="11" name="Straight Arrow Connector 10"/>
            <p:cNvCxnSpPr/>
            <p:nvPr/>
          </p:nvCxnSpPr>
          <p:spPr>
            <a:xfrm flipV="1">
              <a:off x="2286000" y="2819400"/>
              <a:ext cx="106680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900000" flipV="1">
              <a:off x="2133283" y="5067392"/>
              <a:ext cx="132588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20"/>
          <p:cNvGrpSpPr/>
          <p:nvPr/>
        </p:nvGrpSpPr>
        <p:grpSpPr>
          <a:xfrm>
            <a:off x="5269520" y="-381000"/>
            <a:ext cx="3505200" cy="7620000"/>
            <a:chOff x="5269520" y="-381000"/>
            <a:chExt cx="3505200" cy="7620000"/>
          </a:xfrm>
        </p:grpSpPr>
        <p:sp>
          <p:nvSpPr>
            <p:cNvPr id="19" name="Oval 18"/>
            <p:cNvSpPr/>
            <p:nvPr/>
          </p:nvSpPr>
          <p:spPr>
            <a:xfrm>
              <a:off x="526952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715000" y="1600200"/>
              <a:ext cx="304800" cy="3970318"/>
            </a:xfrm>
            <a:prstGeom prst="rect">
              <a:avLst/>
            </a:prstGeom>
            <a:noFill/>
          </p:spPr>
          <p:txBody>
            <a:bodyPr wrap="square" rtlCol="0">
              <a:spAutoFit/>
            </a:bodyPr>
            <a:lstStyle/>
            <a:p>
              <a:r>
                <a:rPr lang="en-US" sz="3600" dirty="0"/>
                <a:t>OCTAMER</a:t>
              </a:r>
            </a:p>
          </p:txBody>
        </p:sp>
      </p:grpSp>
      <p:sp>
        <p:nvSpPr>
          <p:cNvPr id="21" name="Rectangle 20"/>
          <p:cNvSpPr/>
          <p:nvPr/>
        </p:nvSpPr>
        <p:spPr>
          <a:xfrm>
            <a:off x="2590800" y="1006366"/>
            <a:ext cx="22098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Slide 15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8825552" y="0"/>
            <a:ext cx="304800" cy="304800"/>
          </a:xfrm>
          <a:prstGeom prst="rect">
            <a:avLst/>
          </a:prstGeom>
        </p:spPr>
      </p:pic>
    </p:spTree>
    <p:custDataLst>
      <p:tags r:id="rId1"/>
    </p:custDataLst>
  </p:cSld>
  <p:clrMapOvr>
    <a:masterClrMapping/>
  </p:clrMapOvr>
  <p:transition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219200" y="-381000"/>
            <a:ext cx="3505200" cy="7620000"/>
            <a:chOff x="-3505200" y="-381000"/>
            <a:chExt cx="3505200" cy="7620000"/>
          </a:xfrm>
        </p:grpSpPr>
        <p:sp>
          <p:nvSpPr>
            <p:cNvPr id="3" name="Oval 2"/>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grpSp>
        <p:nvGrpSpPr>
          <p:cNvPr id="4" name="Group 8"/>
          <p:cNvGrpSpPr/>
          <p:nvPr/>
        </p:nvGrpSpPr>
        <p:grpSpPr>
          <a:xfrm>
            <a:off x="2133283" y="2819400"/>
            <a:ext cx="1325880" cy="2400392"/>
            <a:chOff x="2133283" y="2819400"/>
            <a:chExt cx="1325880" cy="2400392"/>
          </a:xfrm>
        </p:grpSpPr>
        <p:cxnSp>
          <p:nvCxnSpPr>
            <p:cNvPr id="7" name="Straight Arrow Connector 6"/>
            <p:cNvCxnSpPr/>
            <p:nvPr/>
          </p:nvCxnSpPr>
          <p:spPr>
            <a:xfrm flipV="1">
              <a:off x="2286000" y="2819400"/>
              <a:ext cx="106680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900000" flipV="1">
              <a:off x="2133283" y="5067392"/>
              <a:ext cx="132588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12"/>
          <p:cNvGrpSpPr/>
          <p:nvPr/>
        </p:nvGrpSpPr>
        <p:grpSpPr>
          <a:xfrm>
            <a:off x="4495800" y="914400"/>
            <a:ext cx="1977104" cy="4862240"/>
            <a:chOff x="4495800" y="914400"/>
            <a:chExt cx="1977104" cy="4862240"/>
          </a:xfrm>
          <a:solidFill>
            <a:schemeClr val="bg1"/>
          </a:solidFill>
        </p:grpSpPr>
        <p:sp>
          <p:nvSpPr>
            <p:cNvPr id="14" name="Rectangle 13"/>
            <p:cNvSpPr/>
            <p:nvPr/>
          </p:nvSpPr>
          <p:spPr>
            <a:xfrm>
              <a:off x="4648200" y="914400"/>
              <a:ext cx="1463040" cy="1280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41544" y="3290248"/>
              <a:ext cx="1463040" cy="1280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95800" y="2204112"/>
              <a:ext cx="1920240" cy="1188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52664" y="4587920"/>
              <a:ext cx="1920240" cy="1188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300000" flipH="1">
            <a:off x="4195274" y="2872612"/>
            <a:ext cx="1325880" cy="2400392"/>
            <a:chOff x="2133283" y="2819400"/>
            <a:chExt cx="1325880" cy="2400392"/>
          </a:xfrm>
        </p:grpSpPr>
        <p:cxnSp>
          <p:nvCxnSpPr>
            <p:cNvPr id="11" name="Straight Arrow Connector 10"/>
            <p:cNvCxnSpPr/>
            <p:nvPr/>
          </p:nvCxnSpPr>
          <p:spPr>
            <a:xfrm flipV="1">
              <a:off x="2286000" y="2819400"/>
              <a:ext cx="106680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900000" flipV="1">
              <a:off x="2133283" y="5067392"/>
              <a:ext cx="132588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20"/>
          <p:cNvGrpSpPr/>
          <p:nvPr/>
        </p:nvGrpSpPr>
        <p:grpSpPr>
          <a:xfrm>
            <a:off x="5269520" y="-381000"/>
            <a:ext cx="3505200" cy="7620000"/>
            <a:chOff x="5269520" y="-381000"/>
            <a:chExt cx="3505200" cy="7620000"/>
          </a:xfrm>
        </p:grpSpPr>
        <p:sp>
          <p:nvSpPr>
            <p:cNvPr id="19" name="Oval 18"/>
            <p:cNvSpPr/>
            <p:nvPr/>
          </p:nvSpPr>
          <p:spPr>
            <a:xfrm>
              <a:off x="526952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715000" y="1600200"/>
              <a:ext cx="304800" cy="3970318"/>
            </a:xfrm>
            <a:prstGeom prst="rect">
              <a:avLst/>
            </a:prstGeom>
            <a:noFill/>
          </p:spPr>
          <p:txBody>
            <a:bodyPr wrap="square" rtlCol="0">
              <a:spAutoFit/>
            </a:bodyPr>
            <a:lstStyle/>
            <a:p>
              <a:r>
                <a:rPr lang="en-US" sz="3600" dirty="0"/>
                <a:t>OCTAMER</a:t>
              </a:r>
            </a:p>
          </p:txBody>
        </p:sp>
      </p:grpSp>
      <p:pic>
        <p:nvPicPr>
          <p:cNvPr id="23" name="Picture 22" descr="LARGE-Amira-rotate-BOTT PART.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680648" y="4585648"/>
            <a:ext cx="2222500" cy="1473200"/>
          </a:xfrm>
          <a:prstGeom prst="rect">
            <a:avLst/>
          </a:prstGeom>
        </p:spPr>
      </p:pic>
      <p:pic>
        <p:nvPicPr>
          <p:cNvPr id="24" name="Picture 23" descr="LARGE-Amira-rotate-MID PART.jpg"/>
          <p:cNvPicPr>
            <a:picLocks noChangeAspect="1"/>
          </p:cNvPicPr>
          <p:nvPr/>
        </p:nvPicPr>
        <p:blipFill>
          <a:blip r:embed="rId7" cstate="print">
            <a:clrChange>
              <a:clrFrom>
                <a:srgbClr val="FEFFF3"/>
              </a:clrFrom>
              <a:clrTo>
                <a:srgbClr val="FEFFF3">
                  <a:alpha val="0"/>
                </a:srgbClr>
              </a:clrTo>
            </a:clrChange>
          </a:blip>
          <a:stretch>
            <a:fillRect/>
          </a:stretch>
        </p:blipFill>
        <p:spPr>
          <a:xfrm>
            <a:off x="2680648" y="3480748"/>
            <a:ext cx="2222500" cy="1104900"/>
          </a:xfrm>
          <a:prstGeom prst="rect">
            <a:avLst/>
          </a:prstGeom>
        </p:spPr>
      </p:pic>
      <p:pic>
        <p:nvPicPr>
          <p:cNvPr id="25" name="Picture 24" descr="LARGE-Amira-rotate-TOP PART.jpg"/>
          <p:cNvPicPr>
            <a:picLocks noChangeAspect="1"/>
          </p:cNvPicPr>
          <p:nvPr/>
        </p:nvPicPr>
        <p:blipFill>
          <a:blip r:embed="rId8" cstate="print">
            <a:clrChange>
              <a:clrFrom>
                <a:srgbClr val="FFFFFF"/>
              </a:clrFrom>
              <a:clrTo>
                <a:srgbClr val="FFFFFF">
                  <a:alpha val="0"/>
                </a:srgbClr>
              </a:clrTo>
            </a:clrChange>
          </a:blip>
          <a:stretch>
            <a:fillRect/>
          </a:stretch>
        </p:blipFill>
        <p:spPr>
          <a:xfrm>
            <a:off x="2669272" y="2022144"/>
            <a:ext cx="2222500" cy="1460500"/>
          </a:xfrm>
          <a:prstGeom prst="rect">
            <a:avLst/>
          </a:prstGeom>
        </p:spPr>
      </p:pic>
      <p:pic>
        <p:nvPicPr>
          <p:cNvPr id="22" name="Slide 15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8819864" y="0"/>
            <a:ext cx="304800" cy="304800"/>
          </a:xfrm>
          <a:prstGeom prst="rect">
            <a:avLst/>
          </a:prstGeom>
        </p:spPr>
      </p:pic>
    </p:spTree>
    <p:custDataLst>
      <p:tags r:id="rId1"/>
    </p:custDataLst>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64" presetClass="path" presetSubtype="0" accel="50000" decel="50000" fill="hold" nodeType="afterEffect">
                                  <p:stCondLst>
                                    <p:cond delay="3000"/>
                                  </p:stCondLst>
                                  <p:childTnLst>
                                    <p:animMotion origin="layout" path="M 1.94444E-6 -0.00277 L 1.94444E-6 -0.11522 " pathEditMode="relative" rAng="0" ptsTypes="AA">
                                      <p:cBhvr>
                                        <p:cTn id="9" dur="2000" fill="hold"/>
                                        <p:tgtEl>
                                          <p:spTgt spid="25"/>
                                        </p:tgtEl>
                                        <p:attrNameLst>
                                          <p:attrName>ppt_x</p:attrName>
                                          <p:attrName>ppt_y</p:attrName>
                                        </p:attrNameLst>
                                      </p:cBhvr>
                                      <p:rCtr x="0" y="-56"/>
                                    </p:animMotion>
                                  </p:childTnLst>
                                </p:cTn>
                              </p:par>
                            </p:childTnLst>
                          </p:cTn>
                        </p:par>
                        <p:par>
                          <p:cTn id="10" fill="hold">
                            <p:stCondLst>
                              <p:cond delay="5000"/>
                            </p:stCondLst>
                            <p:childTnLst>
                              <p:par>
                                <p:cTn id="11" presetID="8" presetClass="emph" presetSubtype="0" fill="hold" nodeType="afterEffect">
                                  <p:stCondLst>
                                    <p:cond delay="4000"/>
                                  </p:stCondLst>
                                  <p:childTnLst>
                                    <p:animRot by="5400000">
                                      <p:cBhvr>
                                        <p:cTn id="12" dur="2000" fill="hold"/>
                                        <p:tgtEl>
                                          <p:spTgt spid="24"/>
                                        </p:tgtEl>
                                        <p:attrNameLst>
                                          <p:attrName>r</p:attrName>
                                        </p:attrNameLst>
                                      </p:cBhvr>
                                    </p:animRot>
                                  </p:childTnLst>
                                </p:cTn>
                              </p:par>
                            </p:childTnLst>
                          </p:cTn>
                        </p:par>
                        <p:par>
                          <p:cTn id="13" fill="hold">
                            <p:stCondLst>
                              <p:cond delay="11000"/>
                            </p:stCondLst>
                            <p:childTnLst>
                              <p:par>
                                <p:cTn id="14" presetID="64" presetClass="path" presetSubtype="0" accel="50000" decel="50000" fill="hold" nodeType="afterEffect">
                                  <p:stCondLst>
                                    <p:cond delay="0"/>
                                  </p:stCondLst>
                                  <p:childTnLst>
                                    <p:animMotion origin="layout" path="M 3.05556E-6 -4.44444E-6 L 3.05556E-6 -0.05486 " pathEditMode="relative" rAng="0" ptsTypes="AA">
                                      <p:cBhvr>
                                        <p:cTn id="15" dur="2000" fill="hold"/>
                                        <p:tgtEl>
                                          <p:spTgt spid="24"/>
                                        </p:tgtEl>
                                        <p:attrNameLst>
                                          <p:attrName>ppt_x</p:attrName>
                                          <p:attrName>ppt_y</p:attrName>
                                        </p:attrNameLst>
                                      </p:cBhvr>
                                      <p:rCtr x="0" y="-28"/>
                                    </p:animMotion>
                                  </p:childTnLst>
                                </p:cTn>
                              </p:par>
                            </p:childTnLst>
                          </p:cTn>
                        </p:par>
                      </p:childTnLst>
                    </p:cTn>
                  </p:par>
                </p:childTnLst>
              </p:cTn>
              <p:prevCondLst>
                <p:cond evt="onPrev" delay="0">
                  <p:tgtEl>
                    <p:sldTgt/>
                  </p:tgtEl>
                </p:cond>
              </p:prevCondLst>
              <p:nextCondLst>
                <p:cond evt="onNext" delay="0">
                  <p:tgtEl>
                    <p:sldTgt/>
                  </p:tgtEl>
                </p:cond>
              </p:nextCondLst>
            </p:seq>
            <p:audio>
              <p:cMediaNode vol="89024" numSld="999">
                <p:cTn id="16"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p:nvPr/>
        </p:nvGrpSpPr>
        <p:grpSpPr>
          <a:xfrm>
            <a:off x="-1219200" y="-381000"/>
            <a:ext cx="3505200" cy="7620000"/>
            <a:chOff x="-3505200" y="-381000"/>
            <a:chExt cx="3505200" cy="7620000"/>
          </a:xfrm>
        </p:grpSpPr>
        <p:sp>
          <p:nvSpPr>
            <p:cNvPr id="3" name="Oval 2"/>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cxnSp>
        <p:nvCxnSpPr>
          <p:cNvPr id="7" name="Straight Arrow Connector 6"/>
          <p:cNvCxnSpPr/>
          <p:nvPr/>
        </p:nvCxnSpPr>
        <p:spPr>
          <a:xfrm flipV="1">
            <a:off x="2209800" y="2057400"/>
            <a:ext cx="106680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900000" flipV="1">
            <a:off x="2133283" y="5067392"/>
            <a:ext cx="132588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12"/>
          <p:cNvGrpSpPr/>
          <p:nvPr/>
        </p:nvGrpSpPr>
        <p:grpSpPr>
          <a:xfrm>
            <a:off x="4495800" y="914400"/>
            <a:ext cx="1977104" cy="4862240"/>
            <a:chOff x="4495800" y="914400"/>
            <a:chExt cx="1977104" cy="4862240"/>
          </a:xfrm>
          <a:solidFill>
            <a:schemeClr val="bg1"/>
          </a:solidFill>
        </p:grpSpPr>
        <p:sp>
          <p:nvSpPr>
            <p:cNvPr id="14" name="Rectangle 13"/>
            <p:cNvSpPr/>
            <p:nvPr/>
          </p:nvSpPr>
          <p:spPr>
            <a:xfrm>
              <a:off x="4648200" y="914400"/>
              <a:ext cx="1463040" cy="1280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41544" y="3290248"/>
              <a:ext cx="1463040" cy="1280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95800" y="2204112"/>
              <a:ext cx="1920240" cy="1188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52664" y="4587920"/>
              <a:ext cx="1920240" cy="1188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flipH="1" flipV="1">
            <a:off x="4191000" y="2147248"/>
            <a:ext cx="1188720" cy="135622"/>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20400000" flipH="1" flipV="1">
            <a:off x="4293237" y="5116327"/>
            <a:ext cx="1325880" cy="152400"/>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20"/>
          <p:cNvGrpSpPr/>
          <p:nvPr/>
        </p:nvGrpSpPr>
        <p:grpSpPr>
          <a:xfrm>
            <a:off x="5269520" y="-381000"/>
            <a:ext cx="3505200" cy="7620000"/>
            <a:chOff x="5269520" y="-381000"/>
            <a:chExt cx="3505200" cy="7620000"/>
          </a:xfrm>
        </p:grpSpPr>
        <p:sp>
          <p:nvSpPr>
            <p:cNvPr id="19" name="Oval 18"/>
            <p:cNvSpPr/>
            <p:nvPr/>
          </p:nvSpPr>
          <p:spPr>
            <a:xfrm>
              <a:off x="526952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715000" y="1600200"/>
              <a:ext cx="304800" cy="3970318"/>
            </a:xfrm>
            <a:prstGeom prst="rect">
              <a:avLst/>
            </a:prstGeom>
            <a:noFill/>
          </p:spPr>
          <p:txBody>
            <a:bodyPr wrap="square" rtlCol="0">
              <a:spAutoFit/>
            </a:bodyPr>
            <a:lstStyle/>
            <a:p>
              <a:r>
                <a:rPr lang="en-US" sz="3600" dirty="0"/>
                <a:t>OCTAMER</a:t>
              </a:r>
            </a:p>
          </p:txBody>
        </p:sp>
      </p:grpSp>
      <p:pic>
        <p:nvPicPr>
          <p:cNvPr id="23" name="Picture 22" descr="LARGE-Amira-rotate-BOTT PART.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680648" y="4585648"/>
            <a:ext cx="2222500" cy="1473200"/>
          </a:xfrm>
          <a:prstGeom prst="rect">
            <a:avLst/>
          </a:prstGeom>
        </p:spPr>
      </p:pic>
      <p:pic>
        <p:nvPicPr>
          <p:cNvPr id="24" name="Picture 23" descr="LARGE-Amira-rotate-MID PART.jpg"/>
          <p:cNvPicPr>
            <a:picLocks noChangeAspect="1"/>
          </p:cNvPicPr>
          <p:nvPr/>
        </p:nvPicPr>
        <p:blipFill>
          <a:blip r:embed="rId7" cstate="print">
            <a:clrChange>
              <a:clrFrom>
                <a:srgbClr val="FEFFF3"/>
              </a:clrFrom>
              <a:clrTo>
                <a:srgbClr val="FEFFF3">
                  <a:alpha val="0"/>
                </a:srgbClr>
              </a:clrTo>
            </a:clrChange>
          </a:blip>
          <a:stretch>
            <a:fillRect/>
          </a:stretch>
        </p:blipFill>
        <p:spPr>
          <a:xfrm rot="5400000">
            <a:off x="2680648" y="3101644"/>
            <a:ext cx="2222500" cy="1104900"/>
          </a:xfrm>
          <a:prstGeom prst="rect">
            <a:avLst/>
          </a:prstGeom>
        </p:spPr>
      </p:pic>
      <p:pic>
        <p:nvPicPr>
          <p:cNvPr id="25" name="Picture 24" descr="LARGE-Amira-rotate-TOP PART.jpg"/>
          <p:cNvPicPr>
            <a:picLocks noChangeAspect="1"/>
          </p:cNvPicPr>
          <p:nvPr/>
        </p:nvPicPr>
        <p:blipFill>
          <a:blip r:embed="rId8" cstate="print">
            <a:clrChange>
              <a:clrFrom>
                <a:srgbClr val="FFFFFF"/>
              </a:clrFrom>
              <a:clrTo>
                <a:srgbClr val="FFFFFF">
                  <a:alpha val="0"/>
                </a:srgbClr>
              </a:clrTo>
            </a:clrChange>
          </a:blip>
          <a:stretch>
            <a:fillRect/>
          </a:stretch>
        </p:blipFill>
        <p:spPr>
          <a:xfrm>
            <a:off x="2669272" y="1227160"/>
            <a:ext cx="2222500" cy="1460500"/>
          </a:xfrm>
          <a:prstGeom prst="rect">
            <a:avLst/>
          </a:prstGeom>
        </p:spPr>
      </p:pic>
      <p:pic>
        <p:nvPicPr>
          <p:cNvPr id="21" name="Slide 15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8825552" y="0"/>
            <a:ext cx="304800" cy="304800"/>
          </a:xfrm>
          <a:prstGeom prst="rect">
            <a:avLst/>
          </a:prstGeom>
        </p:spPr>
      </p:pic>
    </p:spTree>
    <p:custDataLst>
      <p:tags r:id="rId1"/>
    </p:custDataLst>
  </p:cSld>
  <p:clrMapOvr>
    <a:masterClrMapping/>
  </p:clrMapOvr>
  <p:transition advClick="0" advTm="31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5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9024">
                <p:cTn id="7"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LARGE-Amira-split2-LEFT.jpg"/>
          <p:cNvPicPr>
            <a:picLocks noChangeAspect="1"/>
          </p:cNvPicPr>
          <p:nvPr/>
        </p:nvPicPr>
        <p:blipFill>
          <a:blip r:embed="rId6" cstate="print">
            <a:clrChange>
              <a:clrFrom>
                <a:srgbClr val="FFFFFF"/>
              </a:clrFrom>
              <a:clrTo>
                <a:srgbClr val="FFFFFF">
                  <a:alpha val="0"/>
                </a:srgbClr>
              </a:clrTo>
            </a:clrChange>
          </a:blip>
          <a:stretch>
            <a:fillRect/>
          </a:stretch>
        </p:blipFill>
        <p:spPr>
          <a:xfrm>
            <a:off x="-1234440" y="-389212"/>
            <a:ext cx="5349240" cy="7662168"/>
          </a:xfrm>
          <a:prstGeom prst="rect">
            <a:avLst/>
          </a:prstGeom>
        </p:spPr>
      </p:pic>
      <p:pic>
        <p:nvPicPr>
          <p:cNvPr id="22" name="Picture 21" descr="LARGE-Amira-split2-RIGHT.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438525" y="-390510"/>
            <a:ext cx="5349240" cy="7648560"/>
          </a:xfrm>
          <a:prstGeom prst="rect">
            <a:avLst/>
          </a:prstGeom>
        </p:spPr>
      </p:pic>
      <p:grpSp>
        <p:nvGrpSpPr>
          <p:cNvPr id="25" name="Group 24"/>
          <p:cNvGrpSpPr/>
          <p:nvPr/>
        </p:nvGrpSpPr>
        <p:grpSpPr>
          <a:xfrm>
            <a:off x="4061635" y="1981200"/>
            <a:ext cx="1005840" cy="1524000"/>
            <a:chOff x="4104167" y="1981200"/>
            <a:chExt cx="1005840" cy="1524000"/>
          </a:xfrm>
        </p:grpSpPr>
        <p:sp>
          <p:nvSpPr>
            <p:cNvPr id="4" name="TextBox 3"/>
            <p:cNvSpPr txBox="1"/>
            <p:nvPr/>
          </p:nvSpPr>
          <p:spPr>
            <a:xfrm>
              <a:off x="4104167" y="1981200"/>
              <a:ext cx="1005840" cy="1015663"/>
            </a:xfrm>
            <a:prstGeom prst="rect">
              <a:avLst/>
            </a:prstGeom>
            <a:noFill/>
            <a:ln w="28575">
              <a:solidFill>
                <a:schemeClr val="accent1"/>
              </a:solidFill>
            </a:ln>
          </p:spPr>
          <p:txBody>
            <a:bodyPr wrap="square" rtlCol="0">
              <a:spAutoFit/>
            </a:bodyPr>
            <a:lstStyle/>
            <a:p>
              <a:r>
                <a:rPr lang="en-US" sz="1200" dirty="0"/>
                <a:t>Non-intercalation leaves bases stacked at 6.8 Å.</a:t>
              </a:r>
            </a:p>
          </p:txBody>
        </p:sp>
        <p:cxnSp>
          <p:nvCxnSpPr>
            <p:cNvPr id="15" name="Straight Arrow Connector 14"/>
            <p:cNvCxnSpPr>
              <a:stCxn id="4" idx="2"/>
            </p:cNvCxnSpPr>
            <p:nvPr/>
          </p:nvCxnSpPr>
          <p:spPr>
            <a:xfrm flipH="1">
              <a:off x="4104167" y="2996862"/>
              <a:ext cx="411480" cy="5029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611707" y="3003699"/>
              <a:ext cx="417493" cy="50150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8" name="Slide 15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825552" y="0"/>
            <a:ext cx="304800" cy="304800"/>
          </a:xfrm>
          <a:prstGeom prst="rect">
            <a:avLst/>
          </a:prstGeom>
        </p:spPr>
      </p:pic>
    </p:spTree>
    <p:custDataLst>
      <p:tags r:id="rId1"/>
    </p:custDataLst>
  </p:cSld>
  <p:clrMapOvr>
    <a:masterClrMapping/>
  </p:clrMapOvr>
  <p:transition advClick="0" advTm="4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61111E-6 -4.44444E-6 L 0.16475 -4.44444E-6 " pathEditMode="relative" rAng="0" ptsTypes="AA">
                                      <p:cBhvr>
                                        <p:cTn id="6" dur="2000" fill="hold"/>
                                        <p:tgtEl>
                                          <p:spTgt spid="22"/>
                                        </p:tgtEl>
                                        <p:attrNameLst>
                                          <p:attrName>ppt_x</p:attrName>
                                          <p:attrName>ppt_y</p:attrName>
                                        </p:attrNameLst>
                                      </p:cBhvr>
                                      <p:rCtr x="82" y="0"/>
                                    </p:animMotion>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par>
                          <p:cTn id="10" fill="hold">
                            <p:stCondLst>
                              <p:cond delay="2000"/>
                            </p:stCondLst>
                            <p:childTnLst>
                              <p:par>
                                <p:cTn id="11" presetID="2" presetClass="entr" presetSubtype="1" fill="hold" nodeType="afterEffect">
                                  <p:stCondLst>
                                    <p:cond delay="1100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15"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4321" name="Rectangle 1"/>
          <p:cNvSpPr>
            <a:spLocks noChangeArrowheads="1"/>
          </p:cNvSpPr>
          <p:nvPr/>
        </p:nvSpPr>
        <p:spPr bwMode="auto">
          <a:xfrm>
            <a:off x="563113" y="914400"/>
            <a:ext cx="7997702" cy="2954655"/>
          </a:xfrm>
          <a:prstGeom prst="rect">
            <a:avLst/>
          </a:prstGeom>
          <a:ln w="3175">
            <a:headEnd/>
            <a:tailEnd/>
          </a:ln>
        </p:spPr>
        <p:style>
          <a:lnRef idx="2">
            <a:schemeClr val="dk1"/>
          </a:lnRef>
          <a:fillRef idx="1">
            <a:schemeClr val="lt1"/>
          </a:fillRef>
          <a:effectRef idx="0">
            <a:schemeClr val="dk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sng" strike="noStrike" cap="none" normalizeH="0" baseline="0" dirty="0">
                <a:ln>
                  <a:noFill/>
                </a:ln>
                <a:solidFill>
                  <a:schemeClr val="tx1"/>
                </a:solidFill>
                <a:effectLst/>
                <a:latin typeface="Arial" pitchFamily="34" charset="0"/>
                <a:ea typeface="Times New Roman" pitchFamily="18" charset="0"/>
                <a:cs typeface="Arial" pitchFamily="34" charset="0"/>
              </a:rPr>
              <a:t>Percentage of DNA phosphate groups bound by Lys/</a:t>
            </a:r>
            <a:r>
              <a:rPr kumimoji="0" lang="en-US" b="1" i="0" u="sng" strike="noStrike" cap="none" normalizeH="0" baseline="0" dirty="0" err="1">
                <a:ln>
                  <a:noFill/>
                </a:ln>
                <a:solidFill>
                  <a:schemeClr val="tx1"/>
                </a:solidFill>
                <a:effectLst/>
                <a:latin typeface="Arial" pitchFamily="34" charset="0"/>
                <a:ea typeface="Times New Roman" pitchFamily="18" charset="0"/>
                <a:cs typeface="Arial" pitchFamily="34" charset="0"/>
              </a:rPr>
              <a:t>Arg</a:t>
            </a:r>
            <a:r>
              <a:rPr kumimoji="0" lang="en-US" b="1" i="0" u="sng" strike="noStrike" cap="none" normalizeH="0" baseline="0" dirty="0">
                <a:ln>
                  <a:noFill/>
                </a:ln>
                <a:solidFill>
                  <a:schemeClr val="tx1"/>
                </a:solidFill>
                <a:effectLst/>
                <a:latin typeface="Arial" pitchFamily="34" charset="0"/>
                <a:ea typeface="Times New Roman" pitchFamily="18" charset="0"/>
                <a:cs typeface="Arial" pitchFamily="34" charset="0"/>
              </a:rPr>
              <a:t> residues</a:t>
            </a:r>
            <a:endParaRPr kumimoji="0" lang="en-US" b="1"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b="1" dirty="0">
              <a:latin typeface="Courier New" pitchFamily="49"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DNA</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none" strike="noStrike" cap="none" normalizeH="0" baseline="0" dirty="0" err="1">
                <a:ln>
                  <a:noFill/>
                </a:ln>
                <a:solidFill>
                  <a:schemeClr val="tx1"/>
                </a:solidFill>
                <a:effectLst/>
                <a:latin typeface="Courier New" pitchFamily="49" charset="0"/>
                <a:ea typeface="Times New Roman" pitchFamily="18" charset="0"/>
                <a:cs typeface="Courier New" pitchFamily="49" charset="0"/>
              </a:rPr>
              <a:t>Phos</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Total </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Basic  % </a:t>
            </a:r>
            <a:r>
              <a:rPr kumimoji="0" lang="en-US" b="1" i="0" u="none" strike="noStrike" cap="none" normalizeH="0" baseline="0" dirty="0" err="1">
                <a:ln>
                  <a:noFill/>
                </a:ln>
                <a:solidFill>
                  <a:schemeClr val="tx1"/>
                </a:solidFill>
                <a:effectLst/>
                <a:latin typeface="Courier New" pitchFamily="49" charset="0"/>
                <a:ea typeface="Times New Roman" pitchFamily="18" charset="0"/>
                <a:cs typeface="Courier New" pitchFamily="49" charset="0"/>
              </a:rPr>
              <a:t>Phos</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a:t>
            </a:r>
            <a:endParaRPr kumimoji="0" lang="en-US" b="0" i="0" u="none" strike="noStrike" cap="none" normalizeH="0" baseline="0" dirty="0">
              <a:ln>
                <a:noFill/>
              </a:ln>
              <a:solidFill>
                <a:schemeClr val="tx1"/>
              </a:solidFill>
              <a:effectLst/>
              <a:latin typeface="Courier New" pitchFamily="49"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Structure</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err="1">
                <a:ln>
                  <a:noFill/>
                </a:ln>
                <a:solidFill>
                  <a:schemeClr val="tx1"/>
                </a:solidFill>
                <a:effectLst/>
                <a:latin typeface="Courier New" pitchFamily="49" charset="0"/>
                <a:ea typeface="Times New Roman" pitchFamily="18" charset="0"/>
                <a:cs typeface="Courier New" pitchFamily="49" charset="0"/>
              </a:rPr>
              <a:t>bp</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Groups</a:t>
            </a:r>
            <a:r>
              <a:rPr kumimoji="0" lang="en-US" b="1" i="0" u="none" strike="noStrike" cap="none" normalizeH="0" baseline="30000" dirty="0">
                <a:ln>
                  <a:noFill/>
                </a:ln>
                <a:solidFill>
                  <a:schemeClr val="tx1"/>
                </a:solidFill>
                <a:effectLst/>
                <a:latin typeface="Courier New" pitchFamily="49" charset="0"/>
                <a:ea typeface="Times New Roman" pitchFamily="18" charset="0"/>
                <a:cs typeface="Courier New" pitchFamily="49" charset="0"/>
              </a:rPr>
              <a:t>1</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err="1">
                <a:ln>
                  <a:noFill/>
                </a:ln>
                <a:solidFill>
                  <a:schemeClr val="tx1"/>
                </a:solidFill>
                <a:effectLst/>
                <a:latin typeface="Courier New" pitchFamily="49" charset="0"/>
                <a:ea typeface="Times New Roman" pitchFamily="18" charset="0"/>
                <a:cs typeface="Courier New" pitchFamily="49" charset="0"/>
              </a:rPr>
              <a:t>aa's</a:t>
            </a:r>
            <a:r>
              <a:rPr kumimoji="0" lang="en-US"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aa's</a:t>
            </a:r>
            <a:r>
              <a:rPr kumimoji="0" lang="en-US" b="1" i="0" u="none" strike="noStrike" cap="none" normalizeH="0" baseline="30000" dirty="0">
                <a:ln>
                  <a:noFill/>
                </a:ln>
                <a:solidFill>
                  <a:schemeClr val="tx1"/>
                </a:solidFill>
                <a:effectLst/>
                <a:latin typeface="Courier New" pitchFamily="49" charset="0"/>
                <a:ea typeface="Times New Roman" pitchFamily="18" charset="0"/>
                <a:cs typeface="Courier New" pitchFamily="49" charset="0"/>
              </a:rPr>
              <a:t>2</a:t>
            </a:r>
            <a:r>
              <a:rPr kumimoji="0" lang="en-US"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r>
              <a:rPr kumimoji="0" lang="en-US" b="1"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bound</a:t>
            </a:r>
            <a:endParaRPr kumimoji="0" lang="en-US" b="0" i="0" u="none" strike="noStrike" cap="none" normalizeH="0" baseline="0" dirty="0">
              <a:ln>
                <a:noFill/>
              </a:ln>
              <a:solidFill>
                <a:schemeClr val="tx1"/>
              </a:solidFill>
              <a:effectLst/>
              <a:latin typeface="Courier New" pitchFamily="49"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rgbClr val="352DDF"/>
                </a:solidFill>
                <a:effectLst/>
                <a:latin typeface="Courier New" pitchFamily="49" charset="0"/>
                <a:ea typeface="Times New Roman" pitchFamily="18" charset="0"/>
                <a:cs typeface="Courier New" pitchFamily="49" charset="0"/>
              </a:rPr>
              <a:t>Superhelical ramp</a:t>
            </a:r>
            <a:r>
              <a:rPr kumimoji="0" lang="en-US" b="1" i="0" u="none" strike="noStrike" cap="none" normalizeH="0" baseline="30000" dirty="0">
                <a:ln>
                  <a:noFill/>
                </a:ln>
                <a:solidFill>
                  <a:srgbClr val="352DDF"/>
                </a:solidFill>
                <a:effectLst/>
                <a:latin typeface="Courier New" pitchFamily="49" charset="0"/>
                <a:ea typeface="Times New Roman" pitchFamily="18" charset="0"/>
                <a:cs typeface="Courier New" pitchFamily="49" charset="0"/>
              </a:rPr>
              <a:t>3</a:t>
            </a:r>
            <a:r>
              <a:rPr kumimoji="0" lang="en-US" b="1" i="0" u="none" strike="noStrike" cap="none" normalizeH="0" baseline="0" dirty="0">
                <a:ln>
                  <a:noFill/>
                </a:ln>
                <a:solidFill>
                  <a:srgbClr val="352DDF"/>
                </a:solidFill>
                <a:effectLst/>
                <a:latin typeface="Courier New" pitchFamily="49" charset="0"/>
                <a:ea typeface="Times New Roman" pitchFamily="18" charset="0"/>
                <a:cs typeface="Courier New" pitchFamily="49" charset="0"/>
              </a:rPr>
              <a:t>    146    292     212    </a:t>
            </a:r>
            <a:r>
              <a:rPr lang="en-US" b="1" dirty="0">
                <a:solidFill>
                  <a:srgbClr val="352DDF"/>
                </a:solidFill>
                <a:latin typeface="Courier New" pitchFamily="49" charset="0"/>
                <a:ea typeface="Times New Roman" pitchFamily="18" charset="0"/>
                <a:cs typeface="Courier New" pitchFamily="49" charset="0"/>
              </a:rPr>
              <a:t>60</a:t>
            </a:r>
            <a:r>
              <a:rPr kumimoji="0" lang="en-US" b="1" i="0" u="none" strike="noStrike" cap="none" normalizeH="0" baseline="0" dirty="0">
                <a:ln>
                  <a:noFill/>
                </a:ln>
                <a:solidFill>
                  <a:srgbClr val="352DDF"/>
                </a:solidFill>
                <a:effectLst/>
                <a:latin typeface="Courier New" pitchFamily="49" charset="0"/>
                <a:ea typeface="Times New Roman" pitchFamily="18" charset="0"/>
                <a:cs typeface="Courier New" pitchFamily="49" charset="0"/>
              </a:rPr>
              <a:t>      21%</a:t>
            </a:r>
            <a:endParaRPr kumimoji="0" lang="en-US" b="1" i="0" u="none" strike="noStrike" cap="none" normalizeH="0" baseline="0" dirty="0">
              <a:ln>
                <a:noFill/>
              </a:ln>
              <a:solidFill>
                <a:srgbClr val="352DDF"/>
              </a:solidFill>
              <a:effectLst/>
              <a:latin typeface="Courier New" pitchFamily="49"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rgbClr val="352DDF"/>
                </a:solidFill>
                <a:effectLst/>
                <a:latin typeface="Courier New" pitchFamily="49" charset="0"/>
                <a:ea typeface="Times New Roman" pitchFamily="18" charset="0"/>
                <a:cs typeface="Courier New" pitchFamily="49" charset="0"/>
              </a:rPr>
              <a:t>N-termini, octamer</a:t>
            </a:r>
            <a:r>
              <a:rPr kumimoji="0" lang="en-US" b="1" i="0" u="none" strike="noStrike" cap="none" normalizeH="0" baseline="30000" dirty="0">
                <a:ln>
                  <a:noFill/>
                </a:ln>
                <a:solidFill>
                  <a:srgbClr val="352DDF"/>
                </a:solidFill>
                <a:effectLst/>
                <a:latin typeface="Courier New" pitchFamily="49" charset="0"/>
                <a:ea typeface="Times New Roman" pitchFamily="18" charset="0"/>
                <a:cs typeface="Courier New" pitchFamily="49" charset="0"/>
              </a:rPr>
              <a:t>4</a:t>
            </a:r>
            <a:r>
              <a:rPr kumimoji="0" lang="en-US" b="1" i="0" u="none" strike="noStrike" cap="none" normalizeH="0" baseline="0" dirty="0">
                <a:ln>
                  <a:noFill/>
                </a:ln>
                <a:solidFill>
                  <a:srgbClr val="352DDF"/>
                </a:solidFill>
                <a:effectLst/>
                <a:latin typeface="Courier New" pitchFamily="49" charset="0"/>
                <a:ea typeface="Times New Roman" pitchFamily="18" charset="0"/>
                <a:cs typeface="Courier New" pitchFamily="49" charset="0"/>
              </a:rPr>
              <a:t>   124    248     202    80      32%</a:t>
            </a:r>
            <a:endParaRPr kumimoji="0" lang="en-US" b="1" i="0" u="none" strike="noStrike" cap="none" normalizeH="0" baseline="0" dirty="0">
              <a:ln>
                <a:noFill/>
              </a:ln>
              <a:solidFill>
                <a:srgbClr val="352DDF"/>
              </a:solidFill>
              <a:effectLst/>
              <a:latin typeface="Courier New" pitchFamily="49"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1.  This is merely [</a:t>
            </a:r>
            <a:r>
              <a:rPr kumimoji="0" lang="en-US" sz="12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bp</a:t>
            </a: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x  2.</a:t>
            </a:r>
            <a:endParaRPr kumimoji="0" 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2.  Arg and Lys only; His not counted.</a:t>
            </a:r>
            <a:endParaRPr kumimoji="0" lang="en-US" sz="1200" b="0" i="0" u="none" strike="noStrike" cap="none" normalizeH="0" baseline="0" dirty="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3. </a:t>
            </a:r>
            <a:r>
              <a:rPr lang="en-US" sz="1200" dirty="0">
                <a:solidFill>
                  <a:schemeClr val="tx1"/>
                </a:solidFill>
                <a:latin typeface="Arial" pitchFamily="34" charset="0"/>
                <a:ea typeface="Times New Roman" pitchFamily="18" charset="0"/>
                <a:cs typeface="Arial" pitchFamily="34" charset="0"/>
              </a:rPr>
              <a:t>The path of the [Helix I]+[</a:t>
            </a:r>
            <a:r>
              <a:rPr lang="en-US" sz="1200" dirty="0">
                <a:solidFill>
                  <a:schemeClr val="tx1"/>
                </a:solidFill>
                <a:latin typeface="Arial" pitchFamily="34" charset="0"/>
                <a:ea typeface="Times New Roman" pitchFamily="18" charset="0"/>
                <a:cs typeface="Arial" pitchFamily="34" charset="0"/>
                <a:sym typeface="Symbol" pitchFamily="18" charset="2"/>
              </a:rPr>
              <a:t></a:t>
            </a:r>
            <a:r>
              <a:rPr lang="en-US" sz="1200" dirty="0">
                <a:solidFill>
                  <a:schemeClr val="tx1"/>
                </a:solidFill>
                <a:latin typeface="Arial" pitchFamily="34" charset="0"/>
                <a:ea typeface="Times New Roman" pitchFamily="18" charset="0"/>
                <a:cs typeface="Arial" pitchFamily="34" charset="0"/>
              </a:rPr>
              <a:t>-strand 1]+[</a:t>
            </a:r>
            <a:r>
              <a:rPr lang="en-US" sz="1200" dirty="0">
                <a:solidFill>
                  <a:schemeClr val="tx1"/>
                </a:solidFill>
                <a:latin typeface="Arial" pitchFamily="34" charset="0"/>
                <a:ea typeface="Times New Roman" pitchFamily="18" charset="0"/>
                <a:cs typeface="Arial" pitchFamily="34" charset="0"/>
                <a:sym typeface="Symbol" pitchFamily="18" charset="2"/>
              </a:rPr>
              <a:t></a:t>
            </a:r>
            <a:r>
              <a:rPr lang="en-US" sz="1200" dirty="0">
                <a:solidFill>
                  <a:schemeClr val="tx1"/>
                </a:solidFill>
                <a:latin typeface="Arial" pitchFamily="34" charset="0"/>
                <a:ea typeface="Times New Roman" pitchFamily="18" charset="0"/>
                <a:cs typeface="Arial" pitchFamily="34" charset="0"/>
              </a:rPr>
              <a:t>-strand 2] regions contributed by the 8 histone subunits.</a:t>
            </a:r>
            <a:endPar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sym typeface="Symbol" pitchFamily="18" charset="2"/>
              </a:rPr>
              <a:t>4.  The sum of the contributions of the 8 octamer N-termini, proximal to Helix I.</a:t>
            </a:r>
          </a:p>
        </p:txBody>
      </p:sp>
      <p:sp>
        <p:nvSpPr>
          <p:cNvPr id="8" name="TextBox 7"/>
          <p:cNvSpPr txBox="1"/>
          <p:nvPr/>
        </p:nvSpPr>
        <p:spPr>
          <a:xfrm>
            <a:off x="685800" y="4743271"/>
            <a:ext cx="7924800" cy="1200329"/>
          </a:xfrm>
          <a:prstGeom prst="rect">
            <a:avLst/>
          </a:prstGeom>
          <a:noFill/>
        </p:spPr>
        <p:txBody>
          <a:bodyPr wrap="square" rtlCol="0">
            <a:spAutoFit/>
          </a:bodyPr>
          <a:lstStyle/>
          <a:p>
            <a:r>
              <a:rPr lang="en-US" dirty="0"/>
              <a:t>Conclusions:  The N-termini, collectively, have  far more basic residues than the superhelical groove, and they bind a substantially greater percentage of DNA phosphate groups.  Furthermore, the quality of the binding (with respect to length of the salt bridges) is far superior in the N-termini (data to be presented later).</a:t>
            </a:r>
          </a:p>
        </p:txBody>
      </p:sp>
      <p:cxnSp>
        <p:nvCxnSpPr>
          <p:cNvPr id="11" name="Straight Arrow Connector 10"/>
          <p:cNvCxnSpPr/>
          <p:nvPr/>
        </p:nvCxnSpPr>
        <p:spPr>
          <a:xfrm rot="5400000" flipH="1" flipV="1">
            <a:off x="3515360" y="2994660"/>
            <a:ext cx="640080" cy="0"/>
          </a:xfrm>
          <a:prstGeom prst="straightConnector1">
            <a:avLst/>
          </a:prstGeom>
          <a:ln w="76200">
            <a:solidFill>
              <a:srgbClr val="FD09C9"/>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6" name="Slide 1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66848"/>
            <a:ext cx="304800" cy="304800"/>
          </a:xfrm>
          <a:prstGeom prst="rect">
            <a:avLst/>
          </a:prstGeom>
        </p:spPr>
      </p:pic>
    </p:spTree>
    <p:custDataLst>
      <p:tags r:id="rId1"/>
    </p:custDataLst>
  </p:cSld>
  <p:clrMapOvr>
    <a:masterClrMapping/>
  </p:clrMapOvr>
  <p:transition advClick="0" advTm="1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nodeType="afterEffect">
                                  <p:stCondLst>
                                    <p:cond delay="120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par>
                          <p:cTn id="12" fill="hold">
                            <p:stCondLst>
                              <p:cond delay="12500"/>
                            </p:stCondLst>
                            <p:childTnLst>
                              <p:par>
                                <p:cTn id="13" presetID="63" presetClass="path" presetSubtype="0" accel="50000" decel="50000" fill="hold" nodeType="afterEffect">
                                  <p:stCondLst>
                                    <p:cond delay="6000"/>
                                  </p:stCondLst>
                                  <p:childTnLst>
                                    <p:animMotion origin="layout" path="M -4.44444E-6 7.40741E-7 L 0.10556 0.00324 " pathEditMode="relative" rAng="0" ptsTypes="AA">
                                      <p:cBhvr>
                                        <p:cTn id="14" dur="1000" fill="hold"/>
                                        <p:tgtEl>
                                          <p:spTgt spid="11"/>
                                        </p:tgtEl>
                                        <p:attrNameLst>
                                          <p:attrName>ppt_x</p:attrName>
                                          <p:attrName>ppt_y</p:attrName>
                                        </p:attrNameLst>
                                      </p:cBhvr>
                                      <p:rCtr x="53" y="2"/>
                                    </p:animMotion>
                                  </p:childTnLst>
                                </p:cTn>
                              </p:par>
                            </p:childTnLst>
                          </p:cTn>
                        </p:par>
                        <p:par>
                          <p:cTn id="15" fill="hold">
                            <p:stCondLst>
                              <p:cond delay="19500"/>
                            </p:stCondLst>
                            <p:childTnLst>
                              <p:par>
                                <p:cTn id="16" presetID="63" presetClass="path" presetSubtype="0" accel="50000" decel="50000" fill="hold" nodeType="afterEffect">
                                  <p:stCondLst>
                                    <p:cond delay="12000"/>
                                  </p:stCondLst>
                                  <p:childTnLst>
                                    <p:animMotion origin="layout" path="M 0.10556 0.00324 L 0.32223 0.00324 " pathEditMode="relative" rAng="0" ptsTypes="AA">
                                      <p:cBhvr>
                                        <p:cTn id="17" dur="1000" fill="hold"/>
                                        <p:tgtEl>
                                          <p:spTgt spid="11"/>
                                        </p:tgtEl>
                                        <p:attrNameLst>
                                          <p:attrName>ppt_x</p:attrName>
                                          <p:attrName>ppt_y</p:attrName>
                                        </p:attrNameLst>
                                      </p:cBhvr>
                                      <p:rCtr x="108" y="0"/>
                                    </p:animMotion>
                                  </p:childTnLst>
                                </p:cTn>
                              </p:par>
                            </p:childTnLst>
                          </p:cTn>
                        </p:par>
                        <p:par>
                          <p:cTn id="18" fill="hold">
                            <p:stCondLst>
                              <p:cond delay="32500"/>
                            </p:stCondLst>
                            <p:childTnLst>
                              <p:par>
                                <p:cTn id="19" presetID="63" presetClass="path" presetSubtype="0" accel="50000" decel="50000" fill="hold" nodeType="afterEffect">
                                  <p:stCondLst>
                                    <p:cond delay="2000"/>
                                  </p:stCondLst>
                                  <p:childTnLst>
                                    <p:animMotion origin="layout" path="M 0.32223 0.00324 L 0.43889 0.00324 " pathEditMode="relative" rAng="0" ptsTypes="AA">
                                      <p:cBhvr>
                                        <p:cTn id="20" dur="1000" fill="hold"/>
                                        <p:tgtEl>
                                          <p:spTgt spid="11"/>
                                        </p:tgtEl>
                                        <p:attrNameLst>
                                          <p:attrName>ppt_x</p:attrName>
                                          <p:attrName>ppt_y</p:attrName>
                                        </p:attrNameLst>
                                      </p:cBhvr>
                                      <p:rCtr x="58"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4146" numSld="999">
                <p:cTn id="21"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LARGE-Amira-split2-LEFT.jpg"/>
          <p:cNvPicPr>
            <a:picLocks noChangeAspect="1"/>
          </p:cNvPicPr>
          <p:nvPr/>
        </p:nvPicPr>
        <p:blipFill>
          <a:blip r:embed="rId6" cstate="print">
            <a:clrChange>
              <a:clrFrom>
                <a:srgbClr val="FFFFFF"/>
              </a:clrFrom>
              <a:clrTo>
                <a:srgbClr val="FFFFFF">
                  <a:alpha val="0"/>
                </a:srgbClr>
              </a:clrTo>
            </a:clrChange>
          </a:blip>
          <a:stretch>
            <a:fillRect/>
          </a:stretch>
        </p:blipFill>
        <p:spPr>
          <a:xfrm>
            <a:off x="-1234440" y="-389212"/>
            <a:ext cx="5349240" cy="7662168"/>
          </a:xfrm>
          <a:prstGeom prst="rect">
            <a:avLst/>
          </a:prstGeom>
        </p:spPr>
      </p:pic>
      <p:pic>
        <p:nvPicPr>
          <p:cNvPr id="22" name="Picture 21" descr="LARGE-Amira-split2-RIGHT.jpg"/>
          <p:cNvPicPr>
            <a:picLocks noChangeAspect="1"/>
          </p:cNvPicPr>
          <p:nvPr/>
        </p:nvPicPr>
        <p:blipFill>
          <a:blip r:embed="rId7" cstate="print">
            <a:clrChange>
              <a:clrFrom>
                <a:srgbClr val="FFFFFF"/>
              </a:clrFrom>
              <a:clrTo>
                <a:srgbClr val="FFFFFF">
                  <a:alpha val="0"/>
                </a:srgbClr>
              </a:clrTo>
            </a:clrChange>
          </a:blip>
          <a:stretch>
            <a:fillRect/>
          </a:stretch>
        </p:blipFill>
        <p:spPr>
          <a:xfrm>
            <a:off x="4937760" y="-390510"/>
            <a:ext cx="5349240" cy="7648560"/>
          </a:xfrm>
          <a:prstGeom prst="rect">
            <a:avLst/>
          </a:prstGeom>
        </p:spPr>
      </p:pic>
      <p:grpSp>
        <p:nvGrpSpPr>
          <p:cNvPr id="12" name="Group 11"/>
          <p:cNvGrpSpPr/>
          <p:nvPr/>
        </p:nvGrpSpPr>
        <p:grpSpPr>
          <a:xfrm>
            <a:off x="3600452" y="3613782"/>
            <a:ext cx="381016" cy="140021"/>
            <a:chOff x="3600452" y="3613782"/>
            <a:chExt cx="381016" cy="140021"/>
          </a:xfrm>
        </p:grpSpPr>
        <p:cxnSp>
          <p:nvCxnSpPr>
            <p:cNvPr id="5" name="Straight Connector 4"/>
            <p:cNvCxnSpPr/>
            <p:nvPr/>
          </p:nvCxnSpPr>
          <p:spPr>
            <a:xfrm>
              <a:off x="3795711" y="3637597"/>
              <a:ext cx="0" cy="914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981468" y="3613782"/>
              <a:ext cx="0" cy="914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600452" y="3662363"/>
              <a:ext cx="0" cy="914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105376" y="3581400"/>
            <a:ext cx="381016" cy="140021"/>
            <a:chOff x="5105376" y="3581400"/>
            <a:chExt cx="381016" cy="140021"/>
          </a:xfrm>
        </p:grpSpPr>
        <p:cxnSp>
          <p:nvCxnSpPr>
            <p:cNvPr id="8" name="Straight Connector 7"/>
            <p:cNvCxnSpPr/>
            <p:nvPr/>
          </p:nvCxnSpPr>
          <p:spPr>
            <a:xfrm>
              <a:off x="5286346" y="3605215"/>
              <a:ext cx="0" cy="914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86392" y="3581400"/>
              <a:ext cx="0" cy="914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105376" y="3629981"/>
              <a:ext cx="0" cy="914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4157675" y="3238504"/>
            <a:ext cx="762000" cy="1015663"/>
            <a:chOff x="4157675" y="3238504"/>
            <a:chExt cx="762000" cy="1015663"/>
          </a:xfrm>
        </p:grpSpPr>
        <p:sp>
          <p:nvSpPr>
            <p:cNvPr id="13" name="Oval 12"/>
            <p:cNvSpPr/>
            <p:nvPr/>
          </p:nvSpPr>
          <p:spPr>
            <a:xfrm>
              <a:off x="4157675" y="33528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71955" y="3238504"/>
              <a:ext cx="533400" cy="1015663"/>
            </a:xfrm>
            <a:prstGeom prst="rect">
              <a:avLst/>
            </a:prstGeom>
            <a:noFill/>
          </p:spPr>
          <p:txBody>
            <a:bodyPr wrap="square" rtlCol="0">
              <a:spAutoFit/>
            </a:bodyPr>
            <a:lstStyle/>
            <a:p>
              <a:r>
                <a:rPr lang="en-US" sz="6000" dirty="0">
                  <a:solidFill>
                    <a:srgbClr val="FFFF00"/>
                  </a:solidFill>
                </a:rPr>
                <a:t>P</a:t>
              </a:r>
              <a:endParaRPr lang="en-US" dirty="0">
                <a:solidFill>
                  <a:srgbClr val="FFFF00"/>
                </a:solidFill>
              </a:endParaRPr>
            </a:p>
          </p:txBody>
        </p:sp>
      </p:grpSp>
      <p:pic>
        <p:nvPicPr>
          <p:cNvPr id="16" name="Slide 16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817592" y="0"/>
            <a:ext cx="304800" cy="304800"/>
          </a:xfrm>
          <a:prstGeom prst="rect">
            <a:avLst/>
          </a:prstGeom>
        </p:spPr>
      </p:pic>
    </p:spTree>
    <p:custDataLst>
      <p:tags r:id="rId1"/>
    </p:custDataLst>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2" presetClass="entr" presetSubtype="8" fill="hold" nodeType="afterEffect">
                                  <p:stCondLst>
                                    <p:cond delay="40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400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4500"/>
                            </p:stCondLst>
                            <p:childTnLst>
                              <p:par>
                                <p:cTn id="17" presetID="2" presetClass="entr" presetSubtype="1" fill="hold" nodeType="afterEffect">
                                  <p:stCondLst>
                                    <p:cond delay="70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21"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lt histone 1.jpg"/>
          <p:cNvPicPr>
            <a:picLocks noChangeAspect="1"/>
          </p:cNvPicPr>
          <p:nvPr/>
        </p:nvPicPr>
        <p:blipFill>
          <a:blip r:embed="rId6" cstate="print"/>
          <a:stretch>
            <a:fillRect/>
          </a:stretch>
        </p:blipFill>
        <p:spPr>
          <a:xfrm>
            <a:off x="1981200" y="1524000"/>
            <a:ext cx="5105400" cy="3827437"/>
          </a:xfrm>
          <a:prstGeom prst="rect">
            <a:avLst/>
          </a:prstGeom>
        </p:spPr>
      </p:pic>
      <p:cxnSp>
        <p:nvCxnSpPr>
          <p:cNvPr id="13" name="Straight Arrow Connector 12"/>
          <p:cNvCxnSpPr/>
          <p:nvPr/>
        </p:nvCxnSpPr>
        <p:spPr>
          <a:xfrm rot="10800000">
            <a:off x="6248400" y="4925704"/>
            <a:ext cx="1295400" cy="53340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6776112" y="1281751"/>
            <a:ext cx="1295400" cy="76200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972408" y="1959592"/>
            <a:ext cx="1295400" cy="53340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83392" y="4993944"/>
            <a:ext cx="1189632" cy="914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8" name="Slide 16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15920" y="6572536"/>
            <a:ext cx="304800" cy="304800"/>
          </a:xfrm>
          <a:prstGeom prst="rect">
            <a:avLst/>
          </a:prstGeom>
        </p:spPr>
      </p:pic>
    </p:spTree>
    <p:custDataLst>
      <p:tags r:id="rId1"/>
    </p:custDataLst>
  </p:cSld>
  <p:clrMapOvr>
    <a:masterClrMapping/>
  </p:clrMapOvr>
  <p:transition advClick="0" advTm="9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8" fill="hold" nodeType="afterEffect">
                                  <p:stCondLst>
                                    <p:cond delay="5500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550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1+#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550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2" presetClass="entr" presetSubtype="4" fill="hold" nodeType="withEffect">
                                  <p:stCondLst>
                                    <p:cond delay="5500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24"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4" name="Straight Arrow Connector 23"/>
          <p:cNvCxnSpPr/>
          <p:nvPr/>
        </p:nvCxnSpPr>
        <p:spPr>
          <a:xfrm rot="10800000" flipV="1">
            <a:off x="5791200" y="1066800"/>
            <a:ext cx="1143000" cy="110774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34"/>
          <p:cNvGrpSpPr/>
          <p:nvPr/>
        </p:nvGrpSpPr>
        <p:grpSpPr>
          <a:xfrm>
            <a:off x="519753" y="3399432"/>
            <a:ext cx="8090847" cy="646331"/>
            <a:chOff x="519753" y="3399432"/>
            <a:chExt cx="8090847" cy="646331"/>
          </a:xfrm>
        </p:grpSpPr>
        <p:sp>
          <p:nvSpPr>
            <p:cNvPr id="31" name="TextBox 30"/>
            <p:cNvSpPr txBox="1"/>
            <p:nvPr/>
          </p:nvSpPr>
          <p:spPr>
            <a:xfrm>
              <a:off x="3837296" y="3399432"/>
              <a:ext cx="1447800" cy="646331"/>
            </a:xfrm>
            <a:prstGeom prst="rect">
              <a:avLst/>
            </a:prstGeom>
            <a:noFill/>
          </p:spPr>
          <p:txBody>
            <a:bodyPr wrap="square" rtlCol="0">
              <a:spAutoFit/>
            </a:bodyPr>
            <a:lstStyle/>
            <a:p>
              <a:pPr algn="ctr"/>
              <a:r>
                <a:rPr lang="en-US" sz="3600" dirty="0">
                  <a:solidFill>
                    <a:srgbClr val="FFFF00"/>
                  </a:solidFill>
                </a:rPr>
                <a:t>30 nm</a:t>
              </a:r>
            </a:p>
          </p:txBody>
        </p:sp>
        <p:cxnSp>
          <p:nvCxnSpPr>
            <p:cNvPr id="33" name="Straight Arrow Connector 32"/>
            <p:cNvCxnSpPr/>
            <p:nvPr/>
          </p:nvCxnSpPr>
          <p:spPr>
            <a:xfrm>
              <a:off x="5486400" y="3722598"/>
              <a:ext cx="3124200" cy="1120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0800000">
              <a:off x="519753" y="3720152"/>
              <a:ext cx="3124200" cy="1120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53"/>
          <p:cNvGrpSpPr/>
          <p:nvPr/>
        </p:nvGrpSpPr>
        <p:grpSpPr>
          <a:xfrm>
            <a:off x="95536" y="762000"/>
            <a:ext cx="3554104" cy="5826456"/>
            <a:chOff x="95536" y="762000"/>
            <a:chExt cx="3554104" cy="5826456"/>
          </a:xfrm>
        </p:grpSpPr>
        <p:cxnSp>
          <p:nvCxnSpPr>
            <p:cNvPr id="37" name="Straight Arrow Connector 36"/>
            <p:cNvCxnSpPr/>
            <p:nvPr/>
          </p:nvCxnSpPr>
          <p:spPr>
            <a:xfrm>
              <a:off x="2362200" y="762000"/>
              <a:ext cx="381000" cy="1524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5536" y="2743200"/>
              <a:ext cx="381000" cy="1524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flipH="1" flipV="1">
              <a:off x="792140" y="4743164"/>
              <a:ext cx="3048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flipH="1" flipV="1">
              <a:off x="3382940" y="6321756"/>
              <a:ext cx="3048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54"/>
          <p:cNvGrpSpPr/>
          <p:nvPr/>
        </p:nvGrpSpPr>
        <p:grpSpPr>
          <a:xfrm>
            <a:off x="5848064" y="416255"/>
            <a:ext cx="3233384" cy="6039137"/>
            <a:chOff x="5848064" y="416255"/>
            <a:chExt cx="3233384" cy="6039137"/>
          </a:xfrm>
        </p:grpSpPr>
        <p:cxnSp>
          <p:nvCxnSpPr>
            <p:cNvPr id="45" name="Straight Arrow Connector 44"/>
            <p:cNvCxnSpPr/>
            <p:nvPr/>
          </p:nvCxnSpPr>
          <p:spPr>
            <a:xfrm rot="10800000">
              <a:off x="5848064" y="6226792"/>
              <a:ext cx="3048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0800000">
              <a:off x="8153400" y="4316104"/>
              <a:ext cx="3048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8548048" y="2084696"/>
              <a:ext cx="5334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0800000" flipV="1">
              <a:off x="6060744" y="416255"/>
              <a:ext cx="5334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pic>
        <p:nvPicPr>
          <p:cNvPr id="21" name="Picture 20" descr="alt histone 1-TOP.jpg"/>
          <p:cNvPicPr>
            <a:picLocks noChangeAspect="1"/>
          </p:cNvPicPr>
          <p:nvPr/>
        </p:nvPicPr>
        <p:blipFill>
          <a:blip r:embed="rId6" cstate="print">
            <a:clrChange>
              <a:clrFrom>
                <a:srgbClr val="000000"/>
              </a:clrFrom>
              <a:clrTo>
                <a:srgbClr val="000000">
                  <a:alpha val="0"/>
                </a:srgbClr>
              </a:clrTo>
            </a:clrChange>
          </a:blip>
          <a:stretch>
            <a:fillRect/>
          </a:stretch>
        </p:blipFill>
        <p:spPr>
          <a:xfrm>
            <a:off x="2816216" y="367353"/>
            <a:ext cx="3337560" cy="2452180"/>
          </a:xfrm>
          <a:prstGeom prst="rect">
            <a:avLst/>
          </a:prstGeom>
        </p:spPr>
      </p:pic>
      <p:pic>
        <p:nvPicPr>
          <p:cNvPr id="18" name="Picture 17" descr="alt histone 1-RIGHT.jpg"/>
          <p:cNvPicPr>
            <a:picLocks noChangeAspect="1"/>
          </p:cNvPicPr>
          <p:nvPr/>
        </p:nvPicPr>
        <p:blipFill>
          <a:blip r:embed="rId7" cstate="print">
            <a:clrChange>
              <a:clrFrom>
                <a:srgbClr val="000000"/>
              </a:clrFrom>
              <a:clrTo>
                <a:srgbClr val="000000">
                  <a:alpha val="0"/>
                </a:srgbClr>
              </a:clrTo>
            </a:clrChange>
          </a:blip>
          <a:stretch>
            <a:fillRect/>
          </a:stretch>
        </p:blipFill>
        <p:spPr>
          <a:xfrm>
            <a:off x="5325800" y="1983826"/>
            <a:ext cx="3335400" cy="2450592"/>
          </a:xfrm>
          <a:prstGeom prst="rect">
            <a:avLst/>
          </a:prstGeom>
        </p:spPr>
      </p:pic>
      <p:pic>
        <p:nvPicPr>
          <p:cNvPr id="19" name="Picture 18" descr="alt histone 1-LEFT.jpg"/>
          <p:cNvPicPr>
            <a:picLocks noChangeAspect="1"/>
          </p:cNvPicPr>
          <p:nvPr/>
        </p:nvPicPr>
        <p:blipFill>
          <a:blip r:embed="rId8" cstate="print">
            <a:clrChange>
              <a:clrFrom>
                <a:srgbClr val="000000"/>
              </a:clrFrom>
              <a:clrTo>
                <a:srgbClr val="000000">
                  <a:alpha val="0"/>
                </a:srgbClr>
              </a:clrTo>
            </a:clrChange>
          </a:blip>
          <a:stretch>
            <a:fillRect/>
          </a:stretch>
        </p:blipFill>
        <p:spPr>
          <a:xfrm>
            <a:off x="477648" y="2308769"/>
            <a:ext cx="3335400" cy="2450592"/>
          </a:xfrm>
          <a:prstGeom prst="rect">
            <a:avLst/>
          </a:prstGeom>
        </p:spPr>
      </p:pic>
      <p:pic>
        <p:nvPicPr>
          <p:cNvPr id="20" name="Picture 19" descr="alt histone 1-BOTTOM.jpg"/>
          <p:cNvPicPr>
            <a:picLocks noChangeAspect="1"/>
          </p:cNvPicPr>
          <p:nvPr/>
        </p:nvPicPr>
        <p:blipFill>
          <a:blip r:embed="rId9" cstate="print">
            <a:clrChange>
              <a:clrFrom>
                <a:srgbClr val="000000"/>
              </a:clrFrom>
              <a:clrTo>
                <a:srgbClr val="000000">
                  <a:alpha val="0"/>
                </a:srgbClr>
              </a:clrTo>
            </a:clrChange>
          </a:blip>
          <a:stretch>
            <a:fillRect/>
          </a:stretch>
        </p:blipFill>
        <p:spPr>
          <a:xfrm>
            <a:off x="2973662" y="3813491"/>
            <a:ext cx="3335400" cy="2450592"/>
          </a:xfrm>
          <a:prstGeom prst="rect">
            <a:avLst/>
          </a:prstGeom>
        </p:spPr>
      </p:pic>
      <p:sp>
        <p:nvSpPr>
          <p:cNvPr id="36" name="TextBox 35"/>
          <p:cNvSpPr txBox="1"/>
          <p:nvPr/>
        </p:nvSpPr>
        <p:spPr>
          <a:xfrm>
            <a:off x="7383440" y="6519536"/>
            <a:ext cx="1828800" cy="365760"/>
          </a:xfrm>
          <a:prstGeom prst="rect">
            <a:avLst/>
          </a:prstGeom>
          <a:noFill/>
        </p:spPr>
        <p:txBody>
          <a:bodyPr wrap="square" rtlCol="0">
            <a:spAutoFit/>
          </a:bodyPr>
          <a:lstStyle/>
          <a:p>
            <a:r>
              <a:rPr lang="en-US" dirty="0">
                <a:hlinkClick r:id="rId10" action="ppaction://hlinksldjump"/>
              </a:rPr>
              <a:t>Table of Contents</a:t>
            </a:r>
            <a:endParaRPr lang="en-US" dirty="0"/>
          </a:p>
        </p:txBody>
      </p:sp>
      <p:pic>
        <p:nvPicPr>
          <p:cNvPr id="50" name="Slide 16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1" cstate="print"/>
          <a:stretch>
            <a:fillRect/>
          </a:stretch>
        </p:blipFill>
        <p:spPr>
          <a:xfrm>
            <a:off x="7960" y="6580496"/>
            <a:ext cx="304800" cy="304800"/>
          </a:xfrm>
          <a:prstGeom prst="rect">
            <a:avLst/>
          </a:prstGeom>
        </p:spPr>
      </p:pic>
    </p:spTree>
    <p:custDataLst>
      <p:tags r:id="rId1"/>
    </p:custDataLst>
  </p:cSld>
  <p:clrMapOvr>
    <a:masterClrMapping/>
  </p:clrMapOvr>
  <p:transition advClick="0" advTm="60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par>
                                <p:cTn id="7" presetID="2" presetClass="entr" presetSubtype="2" fill="hold" nodeType="withEffect">
                                  <p:stCondLst>
                                    <p:cond delay="3000"/>
                                  </p:stCondLst>
                                  <p:childTnLst>
                                    <p:set>
                                      <p:cBhvr>
                                        <p:cTn id="8" dur="1" fill="hold">
                                          <p:stCondLst>
                                            <p:cond delay="0"/>
                                          </p:stCondLst>
                                        </p:cTn>
                                        <p:tgtEl>
                                          <p:spTgt spid="24"/>
                                        </p:tgtEl>
                                        <p:attrNameLst>
                                          <p:attrName>style.visibility</p:attrName>
                                        </p:attrNameLst>
                                      </p:cBhvr>
                                      <p:to>
                                        <p:strVal val="visible"/>
                                      </p:to>
                                    </p:set>
                                    <p:anim calcmode="lin" valueType="num">
                                      <p:cBhvr additive="base">
                                        <p:cTn id="9" dur="500" fill="hold"/>
                                        <p:tgtEl>
                                          <p:spTgt spid="24"/>
                                        </p:tgtEl>
                                        <p:attrNameLst>
                                          <p:attrName>ppt_x</p:attrName>
                                        </p:attrNameLst>
                                      </p:cBhvr>
                                      <p:tavLst>
                                        <p:tav tm="0">
                                          <p:val>
                                            <p:strVal val="1+#ppt_w/2"/>
                                          </p:val>
                                        </p:tav>
                                        <p:tav tm="100000">
                                          <p:val>
                                            <p:strVal val="#ppt_x"/>
                                          </p:val>
                                        </p:tav>
                                      </p:tavLst>
                                    </p:anim>
                                    <p:anim calcmode="lin" valueType="num">
                                      <p:cBhvr additive="base">
                                        <p:cTn id="10" dur="500" fill="hold"/>
                                        <p:tgtEl>
                                          <p:spTgt spid="24"/>
                                        </p:tgtEl>
                                        <p:attrNameLst>
                                          <p:attrName>ppt_y</p:attrName>
                                        </p:attrNameLst>
                                      </p:cBhvr>
                                      <p:tavLst>
                                        <p:tav tm="0">
                                          <p:val>
                                            <p:strVal val="#ppt_y"/>
                                          </p:val>
                                        </p:tav>
                                        <p:tav tm="100000">
                                          <p:val>
                                            <p:strVal val="#ppt_y"/>
                                          </p:val>
                                        </p:tav>
                                      </p:tavLst>
                                    </p:anim>
                                  </p:childTnLst>
                                </p:cTn>
                              </p:par>
                            </p:childTnLst>
                          </p:cTn>
                        </p:par>
                        <p:par>
                          <p:cTn id="11" fill="hold">
                            <p:stCondLst>
                              <p:cond delay="3500"/>
                            </p:stCondLst>
                            <p:childTnLst>
                              <p:par>
                                <p:cTn id="12" presetID="2" presetClass="entr" presetSubtype="2" fill="hold" nodeType="afterEffect">
                                  <p:stCondLst>
                                    <p:cond delay="300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3000" fill="hold"/>
                                        <p:tgtEl>
                                          <p:spTgt spid="18"/>
                                        </p:tgtEl>
                                        <p:attrNameLst>
                                          <p:attrName>ppt_x</p:attrName>
                                        </p:attrNameLst>
                                      </p:cBhvr>
                                      <p:tavLst>
                                        <p:tav tm="0">
                                          <p:val>
                                            <p:strVal val="1+#ppt_w/2"/>
                                          </p:val>
                                        </p:tav>
                                        <p:tav tm="100000">
                                          <p:val>
                                            <p:strVal val="#ppt_x"/>
                                          </p:val>
                                        </p:tav>
                                      </p:tavLst>
                                    </p:anim>
                                    <p:anim calcmode="lin" valueType="num">
                                      <p:cBhvr additive="base">
                                        <p:cTn id="15" dur="30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9500"/>
                            </p:stCondLst>
                            <p:childTnLst>
                              <p:par>
                                <p:cTn id="17" presetID="1" presetClass="exit" presetSubtype="0" fill="hold" nodeType="afterEffect">
                                  <p:stCondLst>
                                    <p:cond delay="3000"/>
                                  </p:stCondLst>
                                  <p:childTnLst>
                                    <p:set>
                                      <p:cBhvr>
                                        <p:cTn id="18" dur="1" fill="hold">
                                          <p:stCondLst>
                                            <p:cond delay="0"/>
                                          </p:stCondLst>
                                        </p:cTn>
                                        <p:tgtEl>
                                          <p:spTgt spid="24"/>
                                        </p:tgtEl>
                                        <p:attrNameLst>
                                          <p:attrName>style.visibility</p:attrName>
                                        </p:attrNameLst>
                                      </p:cBhvr>
                                      <p:to>
                                        <p:strVal val="hidden"/>
                                      </p:to>
                                    </p:set>
                                  </p:childTnLst>
                                </p:cTn>
                              </p:par>
                            </p:childTnLst>
                          </p:cTn>
                        </p:par>
                        <p:par>
                          <p:cTn id="19" fill="hold">
                            <p:stCondLst>
                              <p:cond delay="12500"/>
                            </p:stCondLst>
                            <p:childTnLst>
                              <p:par>
                                <p:cTn id="20" presetID="2" presetClass="entr" presetSubtype="8" fill="hold" nodeType="afterEffect">
                                  <p:stCondLst>
                                    <p:cond delay="1000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0-#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par>
                                <p:cTn id="24" presetID="2" presetClass="entr" presetSubtype="4" fill="hold" nodeType="withEffect">
                                  <p:stCondLst>
                                    <p:cond delay="100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par>
                          <p:cTn id="28" fill="hold">
                            <p:stCondLst>
                              <p:cond delay="23000"/>
                            </p:stCondLst>
                            <p:childTnLst>
                              <p:par>
                                <p:cTn id="29" presetID="2" presetClass="entr" presetSubtype="4" fill="hold" nodeType="afterEffect">
                                  <p:stCondLst>
                                    <p:cond delay="700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par>
                          <p:cTn id="33" fill="hold">
                            <p:stCondLst>
                              <p:cond delay="30500"/>
                            </p:stCondLst>
                            <p:childTnLst>
                              <p:par>
                                <p:cTn id="34" presetID="1" presetClass="exit" presetSubtype="0" fill="hold" nodeType="afterEffect">
                                  <p:stCondLst>
                                    <p:cond delay="9000"/>
                                  </p:stCondLst>
                                  <p:childTnLst>
                                    <p:set>
                                      <p:cBhvr>
                                        <p:cTn id="35" dur="1" fill="hold">
                                          <p:stCondLst>
                                            <p:cond delay="0"/>
                                          </p:stCondLst>
                                        </p:cTn>
                                        <p:tgtEl>
                                          <p:spTgt spid="2"/>
                                        </p:tgtEl>
                                        <p:attrNameLst>
                                          <p:attrName>style.visibility</p:attrName>
                                        </p:attrNameLst>
                                      </p:cBhvr>
                                      <p:to>
                                        <p:strVal val="hidden"/>
                                      </p:to>
                                    </p:set>
                                  </p:childTnLst>
                                </p:cTn>
                              </p:par>
                              <p:par>
                                <p:cTn id="36" presetID="2" presetClass="entr" presetSubtype="8" fill="hold" nodeType="withEffect">
                                  <p:stCondLst>
                                    <p:cond delay="1000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1000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1+#ppt_w/2"/>
                                          </p:val>
                                        </p:tav>
                                        <p:tav tm="100000">
                                          <p:val>
                                            <p:strVal val="#ppt_x"/>
                                          </p:val>
                                        </p:tav>
                                      </p:tavLst>
                                    </p:anim>
                                    <p:anim calcmode="lin" valueType="num">
                                      <p:cBhvr additive="base">
                                        <p:cTn id="4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44" fill="hold" display="0">
                  <p:stCondLst>
                    <p:cond delay="indefinite"/>
                  </p:stCondLst>
                  <p:endCondLst>
                    <p:cond evt="onPrev" delay="0">
                      <p:tgtEl>
                        <p:sldTgt/>
                      </p:tgtEl>
                    </p:cond>
                    <p:cond evt="onStopAudio" delay="0">
                      <p:tgtEl>
                        <p:sldTgt/>
                      </p:tgtEl>
                    </p:cond>
                  </p:endCondLst>
                </p:cTn>
                <p:tgtEl>
                  <p:spTgt spid="50"/>
                </p:tgtEl>
              </p:cMediaNode>
            </p:audi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30-nm-reject-EXTENDED.jpg"/>
          <p:cNvPicPr>
            <a:picLocks noChangeAspect="1"/>
          </p:cNvPicPr>
          <p:nvPr/>
        </p:nvPicPr>
        <p:blipFill>
          <a:blip r:embed="rId6" cstate="print"/>
          <a:stretch>
            <a:fillRect/>
          </a:stretch>
        </p:blipFill>
        <p:spPr>
          <a:xfrm>
            <a:off x="457200" y="0"/>
            <a:ext cx="8229600" cy="685800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6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15920" y="6580496"/>
            <a:ext cx="304800" cy="304800"/>
          </a:xfrm>
          <a:prstGeom prst="rect">
            <a:avLst/>
          </a:prstGeom>
        </p:spPr>
      </p:pic>
    </p:spTree>
    <p:custDataLst>
      <p:tags r:id="rId1"/>
    </p:custDataLst>
  </p:cSld>
  <p:clrMapOvr>
    <a:masterClrMapping/>
  </p:clrMapOvr>
  <p:transition advClick="0" advTm="5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61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6FCA6">
            <a:alpha val="6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0"/>
            <a:ext cx="8229600" cy="1143000"/>
          </a:xfrm>
        </p:spPr>
        <p:txBody>
          <a:bodyPr>
            <a:normAutofit fontScale="90000"/>
          </a:bodyPr>
          <a:lstStyle/>
          <a:p>
            <a:r>
              <a:rPr lang="en-US" dirty="0"/>
              <a:t>2.  A likely model for N-terminal structure</a:t>
            </a:r>
          </a:p>
        </p:txBody>
      </p:sp>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
        <p:nvSpPr>
          <p:cNvPr id="4" name="Title 1"/>
          <p:cNvSpPr txBox="1">
            <a:spLocks/>
          </p:cNvSpPr>
          <p:nvPr/>
        </p:nvSpPr>
        <p:spPr>
          <a:xfrm>
            <a:off x="457200" y="1143000"/>
            <a:ext cx="8229600"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Determination of the rotational state of protein and DNA in the new model</a:t>
            </a:r>
          </a:p>
        </p:txBody>
      </p:sp>
    </p:spTree>
    <p:custDataLst>
      <p:tags r:id="rId1"/>
    </p:custDataLst>
  </p:cSld>
  <p:clrMapOvr>
    <a:masterClrMapping/>
  </p:clrMapOvr>
  <p:transition advClick="0" advTm="5000"/>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rotate0.jpg"/>
          <p:cNvPicPr>
            <a:picLocks noChangeAspect="1"/>
          </p:cNvPicPr>
          <p:nvPr/>
        </p:nvPicPr>
        <p:blipFill>
          <a:blip r:embed="rId6" cstate="print"/>
          <a:stretch>
            <a:fillRect/>
          </a:stretch>
        </p:blipFill>
        <p:spPr>
          <a:xfrm>
            <a:off x="2089150" y="501650"/>
            <a:ext cx="4965700" cy="5854700"/>
          </a:xfrm>
          <a:prstGeom prst="rect">
            <a:avLst/>
          </a:prstGeom>
        </p:spPr>
      </p:pic>
      <p:pic>
        <p:nvPicPr>
          <p:cNvPr id="3" name="Picture 2" descr="LARGE-Amira-rotate15.jpg"/>
          <p:cNvPicPr>
            <a:picLocks noChangeAspect="1"/>
          </p:cNvPicPr>
          <p:nvPr/>
        </p:nvPicPr>
        <p:blipFill>
          <a:blip r:embed="rId7" cstate="print"/>
          <a:stretch>
            <a:fillRect/>
          </a:stretch>
        </p:blipFill>
        <p:spPr>
          <a:xfrm>
            <a:off x="2089150" y="501650"/>
            <a:ext cx="4965700" cy="5854700"/>
          </a:xfrm>
          <a:prstGeom prst="rect">
            <a:avLst/>
          </a:prstGeom>
        </p:spPr>
      </p:pic>
      <p:pic>
        <p:nvPicPr>
          <p:cNvPr id="4" name="Picture 3" descr="LARGE-Amira-rotate30.jpg"/>
          <p:cNvPicPr>
            <a:picLocks noChangeAspect="1"/>
          </p:cNvPicPr>
          <p:nvPr/>
        </p:nvPicPr>
        <p:blipFill>
          <a:blip r:embed="rId8" cstate="print"/>
          <a:stretch>
            <a:fillRect/>
          </a:stretch>
        </p:blipFill>
        <p:spPr>
          <a:xfrm>
            <a:off x="2089150" y="501650"/>
            <a:ext cx="4965700" cy="5854700"/>
          </a:xfrm>
          <a:prstGeom prst="rect">
            <a:avLst/>
          </a:prstGeom>
        </p:spPr>
      </p:pic>
      <p:pic>
        <p:nvPicPr>
          <p:cNvPr id="5" name="Picture 4" descr="LARGE-Amira-rotate45.jpg"/>
          <p:cNvPicPr>
            <a:picLocks noChangeAspect="1"/>
          </p:cNvPicPr>
          <p:nvPr/>
        </p:nvPicPr>
        <p:blipFill>
          <a:blip r:embed="rId9" cstate="print"/>
          <a:stretch>
            <a:fillRect/>
          </a:stretch>
        </p:blipFill>
        <p:spPr>
          <a:xfrm>
            <a:off x="2089150" y="501650"/>
            <a:ext cx="4965700" cy="5854700"/>
          </a:xfrm>
          <a:prstGeom prst="rect">
            <a:avLst/>
          </a:prstGeom>
        </p:spPr>
      </p:pic>
      <p:pic>
        <p:nvPicPr>
          <p:cNvPr id="6" name="Picture 5" descr="LARGE-Amira-rotate60.jpg"/>
          <p:cNvPicPr>
            <a:picLocks noChangeAspect="1"/>
          </p:cNvPicPr>
          <p:nvPr/>
        </p:nvPicPr>
        <p:blipFill>
          <a:blip r:embed="rId10" cstate="print"/>
          <a:stretch>
            <a:fillRect/>
          </a:stretch>
        </p:blipFill>
        <p:spPr>
          <a:xfrm>
            <a:off x="2089150" y="501650"/>
            <a:ext cx="4965700" cy="5854700"/>
          </a:xfrm>
          <a:prstGeom prst="rect">
            <a:avLst/>
          </a:prstGeom>
        </p:spPr>
      </p:pic>
      <p:pic>
        <p:nvPicPr>
          <p:cNvPr id="7" name="Picture 6" descr="LARGE-Amira-rotate75.jpg"/>
          <p:cNvPicPr>
            <a:picLocks noChangeAspect="1"/>
          </p:cNvPicPr>
          <p:nvPr/>
        </p:nvPicPr>
        <p:blipFill>
          <a:blip r:embed="rId11" cstate="print"/>
          <a:stretch>
            <a:fillRect/>
          </a:stretch>
        </p:blipFill>
        <p:spPr>
          <a:xfrm>
            <a:off x="2089150" y="501650"/>
            <a:ext cx="4965700" cy="5854700"/>
          </a:xfrm>
          <a:prstGeom prst="rect">
            <a:avLst/>
          </a:prstGeom>
        </p:spPr>
      </p:pic>
      <p:pic>
        <p:nvPicPr>
          <p:cNvPr id="8" name="Picture 7" descr="LARGE-Amira-rotate90.jpg"/>
          <p:cNvPicPr>
            <a:picLocks noChangeAspect="1"/>
          </p:cNvPicPr>
          <p:nvPr/>
        </p:nvPicPr>
        <p:blipFill>
          <a:blip r:embed="rId12" cstate="print"/>
          <a:stretch>
            <a:fillRect/>
          </a:stretch>
        </p:blipFill>
        <p:spPr>
          <a:xfrm>
            <a:off x="2089150" y="501650"/>
            <a:ext cx="4965700" cy="5854700"/>
          </a:xfrm>
          <a:prstGeom prst="rect">
            <a:avLst/>
          </a:prstGeom>
        </p:spPr>
      </p:pic>
      <p:sp>
        <p:nvSpPr>
          <p:cNvPr id="9" name="TextBox 8"/>
          <p:cNvSpPr txBox="1"/>
          <p:nvPr/>
        </p:nvSpPr>
        <p:spPr>
          <a:xfrm>
            <a:off x="7383440" y="6519536"/>
            <a:ext cx="1828800" cy="365760"/>
          </a:xfrm>
          <a:prstGeom prst="rect">
            <a:avLst/>
          </a:prstGeom>
          <a:noFill/>
        </p:spPr>
        <p:txBody>
          <a:bodyPr wrap="square" rtlCol="0">
            <a:spAutoFit/>
          </a:bodyPr>
          <a:lstStyle/>
          <a:p>
            <a:r>
              <a:rPr lang="en-US" dirty="0">
                <a:hlinkClick r:id="rId13" action="ppaction://hlinksldjump"/>
              </a:rPr>
              <a:t>Table of Contents</a:t>
            </a:r>
            <a:endParaRPr lang="en-US" dirty="0"/>
          </a:p>
        </p:txBody>
      </p:sp>
      <p:pic>
        <p:nvPicPr>
          <p:cNvPr id="10" name="Slide 16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4" cstate="print"/>
          <a:stretch>
            <a:fillRect/>
          </a:stretch>
        </p:blipFill>
        <p:spPr>
          <a:xfrm>
            <a:off x="0" y="6539552"/>
            <a:ext cx="304800" cy="304800"/>
          </a:xfrm>
          <a:prstGeom prst="rect">
            <a:avLst/>
          </a:prstGeom>
        </p:spPr>
      </p:pic>
    </p:spTree>
    <p:custDataLst>
      <p:tags r:id="rId1"/>
    </p:custDataLst>
  </p:cSld>
  <p:clrMapOvr>
    <a:masterClrMapping/>
  </p:clrMapOvr>
  <p:transition advClick="0" advTm="5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entr" presetSubtype="0" fill="hold" nodeType="afterEffect">
                                  <p:stCondLst>
                                    <p:cond delay="53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3000"/>
                            </p:stCondLst>
                            <p:childTnLst>
                              <p:par>
                                <p:cTn id="11" presetID="1" presetClass="entr" presetSubtype="0" fill="hold" nodeType="afterEffect">
                                  <p:stCondLst>
                                    <p:cond delay="3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3300"/>
                            </p:stCondLst>
                            <p:childTnLst>
                              <p:par>
                                <p:cTn id="14" presetID="1" presetClass="entr" presetSubtype="0" fill="hold" nodeType="afterEffect">
                                  <p:stCondLst>
                                    <p:cond delay="3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53600"/>
                            </p:stCondLst>
                            <p:childTnLst>
                              <p:par>
                                <p:cTn id="17" presetID="1" presetClass="entr" presetSubtype="0" fill="hold" nodeType="afterEffect">
                                  <p:stCondLst>
                                    <p:cond delay="3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53900"/>
                            </p:stCondLst>
                            <p:childTnLst>
                              <p:par>
                                <p:cTn id="20" presetID="1" presetClass="entr" presetSubtype="0" fill="hold" nodeType="afterEffect">
                                  <p:stCondLst>
                                    <p:cond delay="3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54200"/>
                            </p:stCondLst>
                            <p:childTnLst>
                              <p:par>
                                <p:cTn id="23" presetID="1" presetClass="entr" presetSubtype="0" fill="hold" nodeType="afterEffect">
                                  <p:stCondLst>
                                    <p:cond delay="30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25"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90-move0.jpg"/>
          <p:cNvPicPr>
            <a:picLocks noChangeAspect="1"/>
          </p:cNvPicPr>
          <p:nvPr/>
        </p:nvPicPr>
        <p:blipFill>
          <a:blip r:embed="rId6" cstate="print"/>
          <a:stretch>
            <a:fillRect/>
          </a:stretch>
        </p:blipFill>
        <p:spPr>
          <a:xfrm>
            <a:off x="2089150" y="501650"/>
            <a:ext cx="4965700" cy="5854700"/>
          </a:xfrm>
          <a:prstGeom prst="rect">
            <a:avLst/>
          </a:prstGeom>
        </p:spPr>
      </p:pic>
      <p:grpSp>
        <p:nvGrpSpPr>
          <p:cNvPr id="5" name="Group 4"/>
          <p:cNvGrpSpPr/>
          <p:nvPr/>
        </p:nvGrpSpPr>
        <p:grpSpPr>
          <a:xfrm>
            <a:off x="3352800" y="1371600"/>
            <a:ext cx="2057400" cy="4038600"/>
            <a:chOff x="2667000" y="2057400"/>
            <a:chExt cx="2057400" cy="4038600"/>
          </a:xfrm>
          <a:solidFill>
            <a:schemeClr val="bg1"/>
          </a:solidFill>
        </p:grpSpPr>
        <p:sp>
          <p:nvSpPr>
            <p:cNvPr id="3" name="Rectangle 2"/>
            <p:cNvSpPr/>
            <p:nvPr/>
          </p:nvSpPr>
          <p:spPr>
            <a:xfrm>
              <a:off x="2667000" y="20574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0" y="53340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5"/>
          <p:cNvGrpSpPr/>
          <p:nvPr/>
        </p:nvGrpSpPr>
        <p:grpSpPr>
          <a:xfrm>
            <a:off x="-3505200" y="-381000"/>
            <a:ext cx="3505200" cy="7620000"/>
            <a:chOff x="-3505200" y="-381000"/>
            <a:chExt cx="3505200" cy="7620000"/>
          </a:xfrm>
        </p:grpSpPr>
        <p:sp>
          <p:nvSpPr>
            <p:cNvPr id="11" name="Oval 10"/>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grpSp>
        <p:nvGrpSpPr>
          <p:cNvPr id="22" name="Group 21"/>
          <p:cNvGrpSpPr/>
          <p:nvPr/>
        </p:nvGrpSpPr>
        <p:grpSpPr>
          <a:xfrm>
            <a:off x="2125392" y="2127740"/>
            <a:ext cx="2468880" cy="2749060"/>
            <a:chOff x="2125392" y="2127740"/>
            <a:chExt cx="2468880" cy="2749060"/>
          </a:xfrm>
        </p:grpSpPr>
        <p:cxnSp>
          <p:nvCxnSpPr>
            <p:cNvPr id="18" name="Straight Connector 17"/>
            <p:cNvCxnSpPr/>
            <p:nvPr/>
          </p:nvCxnSpPr>
          <p:spPr>
            <a:xfrm>
              <a:off x="2132428" y="2127740"/>
              <a:ext cx="2377440" cy="2286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125392" y="4419600"/>
              <a:ext cx="2468880" cy="4572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4" name="Slide 16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960" y="6539552"/>
            <a:ext cx="304800" cy="304800"/>
          </a:xfrm>
          <a:prstGeom prst="rect">
            <a:avLst/>
          </a:prstGeom>
        </p:spPr>
      </p:pic>
    </p:spTree>
    <p:custDataLst>
      <p:tags r:id="rId1"/>
    </p:custDataLst>
  </p:cSld>
  <p:clrMapOvr>
    <a:masterClrMapping/>
  </p:clrMapOvr>
  <p:transition advClick="0" advTm="5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56" presetClass="path" presetSubtype="0" accel="50000" decel="50000" fill="hold" nodeType="afterEffect">
                                  <p:stCondLst>
                                    <p:cond delay="1000"/>
                                  </p:stCondLst>
                                  <p:childTnLst>
                                    <p:animMotion origin="layout" path="M 0 2.53469E-6 L 0.09167 -0.09991 " pathEditMode="relative" rAng="0" ptsTypes="AA">
                                      <p:cBhvr>
                                        <p:cTn id="9" dur="2000" fill="hold"/>
                                        <p:tgtEl>
                                          <p:spTgt spid="2"/>
                                        </p:tgtEl>
                                        <p:attrNameLst>
                                          <p:attrName>ppt_x</p:attrName>
                                          <p:attrName>ppt_y</p:attrName>
                                        </p:attrNameLst>
                                      </p:cBhvr>
                                      <p:rCtr x="4600" y="-5000"/>
                                    </p:animMotion>
                                  </p:childTnLst>
                                </p:cTn>
                              </p:par>
                            </p:childTnLst>
                          </p:cTn>
                        </p:par>
                        <p:par>
                          <p:cTn id="10" fill="hold">
                            <p:stCondLst>
                              <p:cond delay="3000"/>
                            </p:stCondLst>
                            <p:childTnLst>
                              <p:par>
                                <p:cTn id="11" presetID="9" presetClass="entr" presetSubtype="0"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par>
                          <p:cTn id="14" fill="hold">
                            <p:stCondLst>
                              <p:cond delay="4500"/>
                            </p:stCondLst>
                            <p:childTnLst>
                              <p:par>
                                <p:cTn id="15" presetID="63" presetClass="path" presetSubtype="0" accel="50000" decel="50000" fill="hold" nodeType="afterEffect">
                                  <p:stCondLst>
                                    <p:cond delay="12000"/>
                                  </p:stCondLst>
                                  <p:childTnLst>
                                    <p:animMotion origin="layout" path="M 0 0  L 0.25 0  E" pathEditMode="relative" ptsTypes="">
                                      <p:cBhvr>
                                        <p:cTn id="16" dur="2000" fill="hold"/>
                                        <p:tgtEl>
                                          <p:spTgt spid="10"/>
                                        </p:tgtEl>
                                        <p:attrNameLst>
                                          <p:attrName>ppt_x</p:attrName>
                                          <p:attrName>ppt_y</p:attrName>
                                        </p:attrNameLst>
                                      </p:cBhvr>
                                    </p:animMotion>
                                  </p:childTnLst>
                                </p:cTn>
                              </p:par>
                            </p:childTnLst>
                          </p:cTn>
                        </p:par>
                        <p:par>
                          <p:cTn id="17" fill="hold">
                            <p:stCondLst>
                              <p:cond delay="18500"/>
                            </p:stCondLst>
                            <p:childTnLst>
                              <p:par>
                                <p:cTn id="18" presetID="2" presetClass="entr" presetSubtype="8" fill="hold" nodeType="afterEffect">
                                  <p:stCondLst>
                                    <p:cond delay="300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0-#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22"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90-move0.jpg"/>
          <p:cNvPicPr>
            <a:picLocks noChangeAspect="1"/>
          </p:cNvPicPr>
          <p:nvPr/>
        </p:nvPicPr>
        <p:blipFill>
          <a:blip r:embed="rId6" cstate="print"/>
          <a:stretch>
            <a:fillRect/>
          </a:stretch>
        </p:blipFill>
        <p:spPr>
          <a:xfrm>
            <a:off x="2922896" y="-180644"/>
            <a:ext cx="4965700" cy="5854700"/>
          </a:xfrm>
          <a:prstGeom prst="rect">
            <a:avLst/>
          </a:prstGeom>
        </p:spPr>
      </p:pic>
      <p:grpSp>
        <p:nvGrpSpPr>
          <p:cNvPr id="5" name="Group 4"/>
          <p:cNvGrpSpPr/>
          <p:nvPr/>
        </p:nvGrpSpPr>
        <p:grpSpPr>
          <a:xfrm>
            <a:off x="3352800" y="1371600"/>
            <a:ext cx="2057400" cy="4038600"/>
            <a:chOff x="2667000" y="2057400"/>
            <a:chExt cx="2057400" cy="4038600"/>
          </a:xfrm>
          <a:solidFill>
            <a:schemeClr val="bg1"/>
          </a:solidFill>
        </p:grpSpPr>
        <p:sp>
          <p:nvSpPr>
            <p:cNvPr id="3" name="Rectangle 2"/>
            <p:cNvSpPr/>
            <p:nvPr/>
          </p:nvSpPr>
          <p:spPr>
            <a:xfrm>
              <a:off x="2667000" y="20574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0" y="53340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169392" y="2694296"/>
            <a:ext cx="838200" cy="1321902"/>
            <a:chOff x="3393744" y="3367242"/>
            <a:chExt cx="838200" cy="1321902"/>
          </a:xfrm>
        </p:grpSpPr>
        <p:cxnSp>
          <p:nvCxnSpPr>
            <p:cNvPr id="7" name="Straight Arrow Connector 6"/>
            <p:cNvCxnSpPr/>
            <p:nvPr/>
          </p:nvCxnSpPr>
          <p:spPr>
            <a:xfrm rot="5400000" flipH="1" flipV="1">
              <a:off x="3543300" y="3633148"/>
              <a:ext cx="533400" cy="158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flipV="1">
              <a:off x="3544094" y="4421650"/>
              <a:ext cx="533400" cy="158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393744" y="3856924"/>
              <a:ext cx="838200" cy="369332"/>
            </a:xfrm>
            <a:prstGeom prst="rect">
              <a:avLst/>
            </a:prstGeom>
            <a:solidFill>
              <a:schemeClr val="bg1"/>
            </a:solidFill>
            <a:ln>
              <a:solidFill>
                <a:srgbClr val="FFC000"/>
              </a:solidFill>
            </a:ln>
          </p:spPr>
          <p:txBody>
            <a:bodyPr wrap="square" rtlCol="0">
              <a:spAutoFit/>
            </a:bodyPr>
            <a:lstStyle/>
            <a:p>
              <a:pPr algn="ctr"/>
              <a:r>
                <a:rPr lang="en-US" b="1" dirty="0">
                  <a:solidFill>
                    <a:srgbClr val="FFC000"/>
                  </a:solidFill>
                </a:rPr>
                <a:t>~15 Å</a:t>
              </a:r>
            </a:p>
          </p:txBody>
        </p:sp>
      </p:grpSp>
      <p:grpSp>
        <p:nvGrpSpPr>
          <p:cNvPr id="10" name="Group 5"/>
          <p:cNvGrpSpPr/>
          <p:nvPr/>
        </p:nvGrpSpPr>
        <p:grpSpPr>
          <a:xfrm>
            <a:off x="-1219200" y="-381000"/>
            <a:ext cx="3505200" cy="7620000"/>
            <a:chOff x="-3505200" y="-381000"/>
            <a:chExt cx="3505200" cy="7620000"/>
          </a:xfrm>
        </p:grpSpPr>
        <p:sp>
          <p:nvSpPr>
            <p:cNvPr id="11" name="Oval 10"/>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grpSp>
        <p:nvGrpSpPr>
          <p:cNvPr id="13" name="Group 21"/>
          <p:cNvGrpSpPr/>
          <p:nvPr/>
        </p:nvGrpSpPr>
        <p:grpSpPr>
          <a:xfrm>
            <a:off x="2125392" y="2127740"/>
            <a:ext cx="2468880" cy="2749060"/>
            <a:chOff x="2125392" y="2127740"/>
            <a:chExt cx="2468880" cy="2749060"/>
          </a:xfrm>
        </p:grpSpPr>
        <p:cxnSp>
          <p:nvCxnSpPr>
            <p:cNvPr id="18" name="Straight Connector 17"/>
            <p:cNvCxnSpPr/>
            <p:nvPr/>
          </p:nvCxnSpPr>
          <p:spPr>
            <a:xfrm>
              <a:off x="2132428" y="2127740"/>
              <a:ext cx="2377440" cy="2286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125392" y="4419600"/>
              <a:ext cx="2468880" cy="4572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7" name="Slide 16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929048" y="0"/>
            <a:ext cx="304800" cy="304800"/>
          </a:xfrm>
          <a:prstGeom prst="rect">
            <a:avLst/>
          </a:prstGeom>
        </p:spPr>
      </p:pic>
    </p:spTree>
    <p:custDataLst>
      <p:tags r:id="rId1"/>
    </p:custDataLst>
  </p:cSld>
  <p:clrMapOvr>
    <a:masterClrMapping/>
  </p:clrMapOvr>
  <p:transition advClick="0" advTm="1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2" presetClass="entr" presetSubtype="8" fill="hold" nodeType="afterEffect">
                                  <p:stCondLst>
                                    <p:cond delay="330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0-#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childTnLst>
                          </p:cTn>
                        </p:par>
                        <p:par>
                          <p:cTn id="12" fill="hold">
                            <p:stCondLst>
                              <p:cond delay="34000"/>
                            </p:stCondLst>
                            <p:childTnLst>
                              <p:par>
                                <p:cTn id="13" presetID="1" presetClass="exit" presetSubtype="0" fill="hold" nodeType="afterEffect">
                                  <p:stCondLst>
                                    <p:cond delay="800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2927" numSld="999">
                <p:cTn id="15"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52800" y="1371600"/>
            <a:ext cx="2057400" cy="4038600"/>
            <a:chOff x="2667000" y="2057400"/>
            <a:chExt cx="2057400" cy="4038600"/>
          </a:xfrm>
          <a:solidFill>
            <a:schemeClr val="bg1"/>
          </a:solidFill>
        </p:grpSpPr>
        <p:sp>
          <p:nvSpPr>
            <p:cNvPr id="3" name="Rectangle 2"/>
            <p:cNvSpPr/>
            <p:nvPr/>
          </p:nvSpPr>
          <p:spPr>
            <a:xfrm>
              <a:off x="2667000" y="20574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0" y="53340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5"/>
          <p:cNvGrpSpPr/>
          <p:nvPr/>
        </p:nvGrpSpPr>
        <p:grpSpPr>
          <a:xfrm>
            <a:off x="-1219200" y="-381000"/>
            <a:ext cx="3505200" cy="7620000"/>
            <a:chOff x="-3505200" y="-381000"/>
            <a:chExt cx="3505200" cy="7620000"/>
          </a:xfrm>
        </p:grpSpPr>
        <p:sp>
          <p:nvSpPr>
            <p:cNvPr id="11" name="Oval 10"/>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pic>
        <p:nvPicPr>
          <p:cNvPr id="16" name="Picture 15" descr="LARGE-Amira-xtra-beta-upper.jpg"/>
          <p:cNvPicPr>
            <a:picLocks noChangeAspect="1"/>
          </p:cNvPicPr>
          <p:nvPr/>
        </p:nvPicPr>
        <p:blipFill>
          <a:blip r:embed="rId4" cstate="print">
            <a:clrChange>
              <a:clrFrom>
                <a:srgbClr val="FFFFFF"/>
              </a:clrFrom>
              <a:clrTo>
                <a:srgbClr val="FFFFFF">
                  <a:alpha val="0"/>
                </a:srgbClr>
              </a:clrTo>
            </a:clrChange>
          </a:blip>
          <a:stretch>
            <a:fillRect/>
          </a:stretch>
        </p:blipFill>
        <p:spPr>
          <a:xfrm>
            <a:off x="4083710" y="3933778"/>
            <a:ext cx="1207008" cy="633185"/>
          </a:xfrm>
          <a:prstGeom prst="rect">
            <a:avLst/>
          </a:prstGeom>
        </p:spPr>
      </p:pic>
      <p:pic>
        <p:nvPicPr>
          <p:cNvPr id="17" name="Picture 16" descr="LARGE-Amira-xtra-beta-lower.jpg"/>
          <p:cNvPicPr>
            <a:picLocks/>
          </p:cNvPicPr>
          <p:nvPr/>
        </p:nvPicPr>
        <p:blipFill>
          <a:blip r:embed="rId5" cstate="print">
            <a:clrChange>
              <a:clrFrom>
                <a:srgbClr val="FFFFFF"/>
              </a:clrFrom>
              <a:clrTo>
                <a:srgbClr val="FFFFFF">
                  <a:alpha val="0"/>
                </a:srgbClr>
              </a:clrTo>
            </a:clrChange>
          </a:blip>
          <a:stretch>
            <a:fillRect/>
          </a:stretch>
        </p:blipFill>
        <p:spPr>
          <a:xfrm>
            <a:off x="4002025" y="2285999"/>
            <a:ext cx="1143000" cy="504018"/>
          </a:xfrm>
          <a:prstGeom prst="rect">
            <a:avLst/>
          </a:prstGeom>
        </p:spPr>
      </p:pic>
      <p:pic>
        <p:nvPicPr>
          <p:cNvPr id="20" name="Picture 19" descr="LARGE-Amira-rotate-MID PART.jpg"/>
          <p:cNvPicPr>
            <a:picLocks noChangeAspect="1"/>
          </p:cNvPicPr>
          <p:nvPr/>
        </p:nvPicPr>
        <p:blipFill>
          <a:blip r:embed="rId6" cstate="print">
            <a:clrChange>
              <a:clrFrom>
                <a:srgbClr val="FEFEFE"/>
              </a:clrFrom>
              <a:clrTo>
                <a:srgbClr val="FEFEFE">
                  <a:alpha val="0"/>
                </a:srgbClr>
              </a:clrTo>
            </a:clrChange>
          </a:blip>
          <a:stretch>
            <a:fillRect/>
          </a:stretch>
        </p:blipFill>
        <p:spPr>
          <a:xfrm>
            <a:off x="3507130" y="2790140"/>
            <a:ext cx="2222500" cy="1104900"/>
          </a:xfrm>
          <a:prstGeom prst="rect">
            <a:avLst/>
          </a:prstGeom>
        </p:spPr>
      </p:pic>
      <p:sp>
        <p:nvSpPr>
          <p:cNvPr id="13" name="TextBox 1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1000"/>
                                  </p:stCondLst>
                                  <p:childTnLst>
                                    <p:animMotion origin="layout" path="M -3.61111E-6 -0.00185 L -3.61111E-6 -0.06065 " pathEditMode="relative" rAng="0" ptsTypes="AA">
                                      <p:cBhvr>
                                        <p:cTn id="6" dur="1000" fill="hold"/>
                                        <p:tgtEl>
                                          <p:spTgt spid="17"/>
                                        </p:tgtEl>
                                        <p:attrNameLst>
                                          <p:attrName>ppt_x</p:attrName>
                                          <p:attrName>ppt_y</p:attrName>
                                        </p:attrNameLst>
                                      </p:cBhvr>
                                      <p:rCtr x="0" y="-29"/>
                                    </p:animMotion>
                                  </p:childTnLst>
                                </p:cTn>
                              </p:par>
                              <p:par>
                                <p:cTn id="7" presetID="42" presetClass="path" presetSubtype="0" accel="50000" decel="50000" fill="hold" nodeType="withEffect">
                                  <p:stCondLst>
                                    <p:cond delay="1000"/>
                                  </p:stCondLst>
                                  <p:childTnLst>
                                    <p:animMotion origin="layout" path="M -1.11022E-16 -0.00093 L -1.11022E-16 0.05717 " pathEditMode="relative" rAng="0" ptsTypes="AA">
                                      <p:cBhvr>
                                        <p:cTn id="8" dur="1000" fill="hold"/>
                                        <p:tgtEl>
                                          <p:spTgt spid="16"/>
                                        </p:tgtEl>
                                        <p:attrNameLst>
                                          <p:attrName>ppt_x</p:attrName>
                                          <p:attrName>ppt_y</p:attrName>
                                        </p:attrNameLst>
                                      </p:cBhvr>
                                      <p:rCtr x="0" y="29"/>
                                    </p:animMotion>
                                  </p:childTnLst>
                                </p:cTn>
                              </p:par>
                            </p:childTnLst>
                          </p:cTn>
                        </p:par>
                        <p:par>
                          <p:cTn id="9" fill="hold">
                            <p:stCondLst>
                              <p:cond delay="2000"/>
                            </p:stCondLst>
                            <p:childTnLst>
                              <p:par>
                                <p:cTn id="10" presetID="8" presetClass="emph" presetSubtype="0" fill="hold" nodeType="afterEffect">
                                  <p:stCondLst>
                                    <p:cond delay="1000"/>
                                  </p:stCondLst>
                                  <p:childTnLst>
                                    <p:animRot by="5400000">
                                      <p:cBhvr>
                                        <p:cTn id="11" dur="1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3352800" y="1371600"/>
            <a:ext cx="2057400" cy="4038600"/>
            <a:chOff x="2667000" y="2057400"/>
            <a:chExt cx="2057400" cy="4038600"/>
          </a:xfrm>
          <a:solidFill>
            <a:schemeClr val="bg1"/>
          </a:solidFill>
        </p:grpSpPr>
        <p:sp>
          <p:nvSpPr>
            <p:cNvPr id="3" name="Rectangle 2"/>
            <p:cNvSpPr/>
            <p:nvPr/>
          </p:nvSpPr>
          <p:spPr>
            <a:xfrm>
              <a:off x="2667000" y="20574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0" y="53340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p:cNvCxnSpPr/>
          <p:nvPr/>
        </p:nvCxnSpPr>
        <p:spPr>
          <a:xfrm>
            <a:off x="2057400" y="1752600"/>
            <a:ext cx="2468880" cy="2286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057400" y="4800600"/>
            <a:ext cx="2560320" cy="4572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 name="Group 5"/>
          <p:cNvGrpSpPr/>
          <p:nvPr/>
        </p:nvGrpSpPr>
        <p:grpSpPr>
          <a:xfrm>
            <a:off x="-1219200" y="-381000"/>
            <a:ext cx="3505200" cy="7620000"/>
            <a:chOff x="-3505200" y="-381000"/>
            <a:chExt cx="3505200" cy="7620000"/>
          </a:xfrm>
        </p:grpSpPr>
        <p:sp>
          <p:nvSpPr>
            <p:cNvPr id="11" name="Oval 10"/>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pic>
        <p:nvPicPr>
          <p:cNvPr id="16" name="Picture 15" descr="LARGE-Amira-xtra-beta-upper.jpg"/>
          <p:cNvPicPr>
            <a:picLocks noChangeAspect="1"/>
          </p:cNvPicPr>
          <p:nvPr/>
        </p:nvPicPr>
        <p:blipFill>
          <a:blip r:embed="rId6" cstate="print">
            <a:clrChange>
              <a:clrFrom>
                <a:srgbClr val="FFFFFF"/>
              </a:clrFrom>
              <a:clrTo>
                <a:srgbClr val="FFFFFF">
                  <a:alpha val="0"/>
                </a:srgbClr>
              </a:clrTo>
            </a:clrChange>
          </a:blip>
          <a:stretch>
            <a:fillRect/>
          </a:stretch>
        </p:blipFill>
        <p:spPr>
          <a:xfrm>
            <a:off x="4083710" y="4314555"/>
            <a:ext cx="1207008" cy="633185"/>
          </a:xfrm>
          <a:prstGeom prst="rect">
            <a:avLst/>
          </a:prstGeom>
        </p:spPr>
      </p:pic>
      <p:pic>
        <p:nvPicPr>
          <p:cNvPr id="17" name="Picture 16" descr="LARGE-Amira-xtra-beta-lower.jpg"/>
          <p:cNvPicPr>
            <a:picLocks/>
          </p:cNvPicPr>
          <p:nvPr/>
        </p:nvPicPr>
        <p:blipFill>
          <a:blip r:embed="rId7" cstate="print">
            <a:clrChange>
              <a:clrFrom>
                <a:srgbClr val="FFFFFF"/>
              </a:clrFrom>
              <a:clrTo>
                <a:srgbClr val="FFFFFF">
                  <a:alpha val="0"/>
                </a:srgbClr>
              </a:clrTo>
            </a:clrChange>
          </a:blip>
          <a:stretch>
            <a:fillRect/>
          </a:stretch>
        </p:blipFill>
        <p:spPr>
          <a:xfrm>
            <a:off x="4002025" y="1862962"/>
            <a:ext cx="1143000" cy="504018"/>
          </a:xfrm>
          <a:prstGeom prst="rect">
            <a:avLst/>
          </a:prstGeom>
        </p:spPr>
      </p:pic>
      <p:pic>
        <p:nvPicPr>
          <p:cNvPr id="20" name="Picture 19" descr="LARGE-Amira-rotate-MID PART.jpg"/>
          <p:cNvPicPr>
            <a:picLocks noChangeAspect="1"/>
          </p:cNvPicPr>
          <p:nvPr/>
        </p:nvPicPr>
        <p:blipFill>
          <a:blip r:embed="rId8" cstate="print">
            <a:clrChange>
              <a:clrFrom>
                <a:srgbClr val="FEFEFE"/>
              </a:clrFrom>
              <a:clrTo>
                <a:srgbClr val="FEFEFE">
                  <a:alpha val="0"/>
                </a:srgbClr>
              </a:clrTo>
            </a:clrChange>
          </a:blip>
          <a:stretch>
            <a:fillRect/>
          </a:stretch>
        </p:blipFill>
        <p:spPr>
          <a:xfrm rot="5400000">
            <a:off x="3507130" y="2790140"/>
            <a:ext cx="2222500" cy="1104900"/>
          </a:xfrm>
          <a:prstGeom prst="rect">
            <a:avLst/>
          </a:prstGeom>
        </p:spPr>
      </p:pic>
      <p:grpSp>
        <p:nvGrpSpPr>
          <p:cNvPr id="13" name="Group 12"/>
          <p:cNvGrpSpPr/>
          <p:nvPr/>
        </p:nvGrpSpPr>
        <p:grpSpPr>
          <a:xfrm>
            <a:off x="4169392" y="2355850"/>
            <a:ext cx="838200" cy="2011680"/>
            <a:chOff x="3393744" y="3367242"/>
            <a:chExt cx="838200" cy="1321902"/>
          </a:xfrm>
        </p:grpSpPr>
        <p:cxnSp>
          <p:nvCxnSpPr>
            <p:cNvPr id="14" name="Straight Arrow Connector 13"/>
            <p:cNvCxnSpPr/>
            <p:nvPr/>
          </p:nvCxnSpPr>
          <p:spPr>
            <a:xfrm rot="5400000" flipH="1" flipV="1">
              <a:off x="3543300" y="3633148"/>
              <a:ext cx="533400" cy="158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flipV="1">
              <a:off x="3544094" y="4421650"/>
              <a:ext cx="533400" cy="158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93744" y="3856924"/>
              <a:ext cx="838200" cy="242693"/>
            </a:xfrm>
            <a:prstGeom prst="rect">
              <a:avLst/>
            </a:prstGeom>
            <a:solidFill>
              <a:schemeClr val="bg1"/>
            </a:solidFill>
            <a:ln>
              <a:solidFill>
                <a:srgbClr val="FFC000"/>
              </a:solidFill>
            </a:ln>
          </p:spPr>
          <p:txBody>
            <a:bodyPr wrap="square" rtlCol="0">
              <a:spAutoFit/>
            </a:bodyPr>
            <a:lstStyle/>
            <a:p>
              <a:pPr algn="ctr"/>
              <a:r>
                <a:rPr lang="en-US" b="1" dirty="0">
                  <a:solidFill>
                    <a:srgbClr val="FFC000"/>
                  </a:solidFill>
                </a:rPr>
                <a:t>~20 Å</a:t>
              </a:r>
            </a:p>
          </p:txBody>
        </p:sp>
      </p:grpSp>
      <p:sp>
        <p:nvSpPr>
          <p:cNvPr id="22" name="TextBox 21"/>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23" name="Slide 16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8929048" y="0"/>
            <a:ext cx="304800" cy="304800"/>
          </a:xfrm>
          <a:prstGeom prst="rect">
            <a:avLst/>
          </a:prstGeom>
        </p:spPr>
      </p:pic>
    </p:spTree>
    <p:custDataLst>
      <p:tags r:id="rId1"/>
    </p:custDataLst>
  </p:cSld>
  <p:clrMapOvr>
    <a:masterClrMapping/>
  </p:clrMapOvr>
  <p:transition advClick="0" advTm="6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0"/>
                            </p:stCondLst>
                            <p:childTnLst>
                              <p:par>
                                <p:cTn id="8" presetID="2" presetClass="entr" presetSubtype="8" fill="hold" nodeType="afterEffect">
                                  <p:stCondLst>
                                    <p:cond delay="1800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18500"/>
                            </p:stCondLst>
                            <p:childTnLst>
                              <p:par>
                                <p:cTn id="13" presetID="1" presetClass="exit" presetSubtype="0" fill="hold" nodeType="afterEffect">
                                  <p:stCondLst>
                                    <p:cond delay="1600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5610" numSld="999">
                <p:cTn id="15"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914400" y="1190685"/>
            <a:ext cx="7391400" cy="4524315"/>
          </a:xfrm>
          <a:prstGeom prst="rect">
            <a:avLst/>
          </a:prstGeom>
        </p:spPr>
        <p:txBody>
          <a:bodyPr wrap="square">
            <a:spAutoFit/>
          </a:bodyPr>
          <a:lstStyle/>
          <a:p>
            <a:r>
              <a:rPr lang="en-US" sz="2400" dirty="0">
                <a:latin typeface="Times New Roman" pitchFamily="18" charset="0"/>
                <a:cs typeface="Times New Roman" pitchFamily="18" charset="0"/>
              </a:rPr>
              <a:t>My answer to that question is:  “No reason”.  I feel quite confident that, under normal circumstances, DNA does indeed dwell in the N-terminal region of the histone octamer.  Although I have not at all ruled out, in my own mind, that DNA might </a:t>
            </a:r>
            <a:r>
              <a:rPr lang="en-US" sz="2400" b="1" i="1" dirty="0">
                <a:latin typeface="Times New Roman" pitchFamily="18" charset="0"/>
                <a:cs typeface="Times New Roman" pitchFamily="18" charset="0"/>
              </a:rPr>
              <a:t>occasionally</a:t>
            </a:r>
            <a:r>
              <a:rPr lang="en-US" sz="2400" dirty="0">
                <a:latin typeface="Times New Roman" pitchFamily="18" charset="0"/>
                <a:cs typeface="Times New Roman" pitchFamily="18" charset="0"/>
              </a:rPr>
              <a:t> be found coiled about the superhelical ramp, I believe that that would only be under some set of special and relatively extraordinary conditions.</a:t>
            </a: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For me, then, the next step is to deduce the structure of DNA in the N-terminal histone regions, and its manner of binding to the basic residues there.</a:t>
            </a:r>
          </a:p>
        </p:txBody>
      </p:sp>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5" name="Slide 1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80496"/>
            <a:ext cx="304800" cy="304800"/>
          </a:xfrm>
          <a:prstGeom prst="rect">
            <a:avLst/>
          </a:prstGeom>
        </p:spPr>
      </p:pic>
    </p:spTree>
    <p:custDataLst>
      <p:tags r:id="rId1"/>
    </p:custDataLst>
  </p:cSld>
  <p:clrMapOvr>
    <a:masterClrMapping/>
  </p:clrMapOvr>
  <p:transition advClick="0"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1463">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90-move0.jpg"/>
          <p:cNvPicPr>
            <a:picLocks noChangeAspect="1"/>
          </p:cNvPicPr>
          <p:nvPr/>
        </p:nvPicPr>
        <p:blipFill>
          <a:blip r:embed="rId6" cstate="print"/>
          <a:srcRect t="36925" r="43772" b="11014"/>
          <a:stretch>
            <a:fillRect/>
          </a:stretch>
        </p:blipFill>
        <p:spPr>
          <a:xfrm>
            <a:off x="2922896" y="1981200"/>
            <a:ext cx="2792104" cy="3048000"/>
          </a:xfrm>
          <a:prstGeom prst="rect">
            <a:avLst/>
          </a:prstGeom>
        </p:spPr>
      </p:pic>
      <p:grpSp>
        <p:nvGrpSpPr>
          <p:cNvPr id="5" name="Group 4"/>
          <p:cNvGrpSpPr/>
          <p:nvPr/>
        </p:nvGrpSpPr>
        <p:grpSpPr>
          <a:xfrm>
            <a:off x="3352800" y="1371600"/>
            <a:ext cx="2057400" cy="4038600"/>
            <a:chOff x="2667000" y="2057400"/>
            <a:chExt cx="2057400" cy="4038600"/>
          </a:xfrm>
          <a:solidFill>
            <a:schemeClr val="bg1"/>
          </a:solidFill>
        </p:grpSpPr>
        <p:sp>
          <p:nvSpPr>
            <p:cNvPr id="3" name="Rectangle 2"/>
            <p:cNvSpPr/>
            <p:nvPr/>
          </p:nvSpPr>
          <p:spPr>
            <a:xfrm>
              <a:off x="2667000" y="20574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0" y="53340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5"/>
          <p:cNvGrpSpPr/>
          <p:nvPr/>
        </p:nvGrpSpPr>
        <p:grpSpPr>
          <a:xfrm>
            <a:off x="-1219200" y="-381000"/>
            <a:ext cx="3505200" cy="7620000"/>
            <a:chOff x="-3505200" y="-381000"/>
            <a:chExt cx="3505200" cy="7620000"/>
          </a:xfrm>
        </p:grpSpPr>
        <p:sp>
          <p:nvSpPr>
            <p:cNvPr id="11" name="Oval 10"/>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grpSp>
        <p:nvGrpSpPr>
          <p:cNvPr id="13" name="Group 21"/>
          <p:cNvGrpSpPr/>
          <p:nvPr/>
        </p:nvGrpSpPr>
        <p:grpSpPr>
          <a:xfrm>
            <a:off x="2125392" y="2127740"/>
            <a:ext cx="2468880" cy="2749060"/>
            <a:chOff x="2125392" y="2127740"/>
            <a:chExt cx="2468880" cy="2749060"/>
          </a:xfrm>
        </p:grpSpPr>
        <p:cxnSp>
          <p:nvCxnSpPr>
            <p:cNvPr id="18" name="Straight Connector 17"/>
            <p:cNvCxnSpPr/>
            <p:nvPr/>
          </p:nvCxnSpPr>
          <p:spPr>
            <a:xfrm>
              <a:off x="2132428" y="2127740"/>
              <a:ext cx="2377440" cy="2286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125392" y="4419600"/>
              <a:ext cx="2468880" cy="4572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4038600" y="-2362200"/>
            <a:ext cx="5896302" cy="5410200"/>
            <a:chOff x="4038600" y="-2362200"/>
            <a:chExt cx="5896302" cy="5410200"/>
          </a:xfrm>
        </p:grpSpPr>
        <p:pic>
          <p:nvPicPr>
            <p:cNvPr id="14" name="Picture 13" descr="LARGE-Amira-xtra-beta-upper.jpg"/>
            <p:cNvPicPr>
              <a:picLocks noChangeAspect="1"/>
            </p:cNvPicPr>
            <p:nvPr/>
          </p:nvPicPr>
          <p:blipFill>
            <a:blip r:embed="rId7" cstate="print">
              <a:clrChange>
                <a:clrFrom>
                  <a:srgbClr val="FFFFFF"/>
                </a:clrFrom>
                <a:clrTo>
                  <a:srgbClr val="FFFFFF">
                    <a:alpha val="0"/>
                  </a:srgbClr>
                </a:clrTo>
              </a:clrChange>
            </a:blip>
            <a:stretch>
              <a:fillRect/>
            </a:stretch>
          </p:blipFill>
          <p:spPr>
            <a:xfrm>
              <a:off x="4038600" y="1524000"/>
              <a:ext cx="1188720" cy="623591"/>
            </a:xfrm>
            <a:prstGeom prst="rect">
              <a:avLst/>
            </a:prstGeom>
          </p:spPr>
        </p:pic>
        <p:cxnSp>
          <p:nvCxnSpPr>
            <p:cNvPr id="20" name="Straight Connector 19"/>
            <p:cNvCxnSpPr/>
            <p:nvPr/>
          </p:nvCxnSpPr>
          <p:spPr>
            <a:xfrm flipV="1">
              <a:off x="4585136" y="1508234"/>
              <a:ext cx="2468880" cy="4572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886902" y="-2362200"/>
              <a:ext cx="3048000" cy="5410200"/>
            </a:xfrm>
            <a:prstGeom prst="ellipse">
              <a:avLst/>
            </a:prstGeom>
            <a:solidFill>
              <a:schemeClr val="accent6">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391400" y="-1752600"/>
              <a:ext cx="304800" cy="3970318"/>
            </a:xfrm>
            <a:prstGeom prst="rect">
              <a:avLst/>
            </a:prstGeom>
            <a:noFill/>
          </p:spPr>
          <p:txBody>
            <a:bodyPr wrap="square" rtlCol="0">
              <a:spAutoFit/>
            </a:bodyPr>
            <a:lstStyle/>
            <a:p>
              <a:r>
                <a:rPr lang="en-US" sz="3600" dirty="0"/>
                <a:t>OCTAMER</a:t>
              </a:r>
            </a:p>
          </p:txBody>
        </p:sp>
      </p:grpSp>
      <p:grpSp>
        <p:nvGrpSpPr>
          <p:cNvPr id="26" name="Group 25"/>
          <p:cNvGrpSpPr/>
          <p:nvPr/>
        </p:nvGrpSpPr>
        <p:grpSpPr>
          <a:xfrm>
            <a:off x="4037548" y="3526226"/>
            <a:ext cx="5792252" cy="5410200"/>
            <a:chOff x="4037548" y="3526226"/>
            <a:chExt cx="5792252" cy="5410200"/>
          </a:xfrm>
        </p:grpSpPr>
        <p:pic>
          <p:nvPicPr>
            <p:cNvPr id="15" name="Picture 14" descr="LARGE-Amira-xtra-beta-lower.jpg"/>
            <p:cNvPicPr>
              <a:picLocks noChangeAspect="1"/>
            </p:cNvPicPr>
            <p:nvPr/>
          </p:nvPicPr>
          <p:blipFill>
            <a:blip r:embed="rId8" cstate="print">
              <a:clrChange>
                <a:clrFrom>
                  <a:srgbClr val="FFFFFF"/>
                </a:clrFrom>
                <a:clrTo>
                  <a:srgbClr val="FFFFFF">
                    <a:alpha val="0"/>
                  </a:srgbClr>
                </a:clrTo>
              </a:clrChange>
            </a:blip>
            <a:stretch>
              <a:fillRect/>
            </a:stretch>
          </p:blipFill>
          <p:spPr>
            <a:xfrm>
              <a:off x="4037548" y="4572000"/>
              <a:ext cx="1188720" cy="504017"/>
            </a:xfrm>
            <a:prstGeom prst="rect">
              <a:avLst/>
            </a:prstGeom>
          </p:spPr>
        </p:pic>
        <p:cxnSp>
          <p:nvCxnSpPr>
            <p:cNvPr id="17" name="Straight Connector 16"/>
            <p:cNvCxnSpPr/>
            <p:nvPr/>
          </p:nvCxnSpPr>
          <p:spPr>
            <a:xfrm>
              <a:off x="4604058" y="4679732"/>
              <a:ext cx="2377440" cy="2286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781800" y="3526226"/>
              <a:ext cx="3048000" cy="5410200"/>
            </a:xfrm>
            <a:prstGeom prst="ellipse">
              <a:avLst/>
            </a:prstGeom>
            <a:solidFill>
              <a:schemeClr val="accent6">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239000" y="4191000"/>
              <a:ext cx="304800" cy="3970318"/>
            </a:xfrm>
            <a:prstGeom prst="rect">
              <a:avLst/>
            </a:prstGeom>
            <a:noFill/>
          </p:spPr>
          <p:txBody>
            <a:bodyPr wrap="square" rtlCol="0">
              <a:spAutoFit/>
            </a:bodyPr>
            <a:lstStyle/>
            <a:p>
              <a:r>
                <a:rPr lang="en-US" sz="3600" dirty="0"/>
                <a:t>OCTAMER</a:t>
              </a:r>
            </a:p>
          </p:txBody>
        </p:sp>
      </p:grpSp>
      <p:pic>
        <p:nvPicPr>
          <p:cNvPr id="27" name="Slide 17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8929048" y="0"/>
            <a:ext cx="304800" cy="304800"/>
          </a:xfrm>
          <a:prstGeom prst="rect">
            <a:avLst/>
          </a:prstGeom>
        </p:spPr>
      </p:pic>
    </p:spTree>
    <p:custDataLst>
      <p:tags r:id="rId1"/>
    </p:custDataLst>
  </p:cSld>
  <p:clrMapOvr>
    <a:masterClrMapping/>
  </p:clrMapOvr>
  <p:transition advClick="0" advTm="5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2" presetClass="entr" presetSubtype="2" fill="hold" nodeType="afterEffect">
                                  <p:stCondLst>
                                    <p:cond delay="1800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1+#ppt_w/2"/>
                                          </p:val>
                                        </p:tav>
                                        <p:tav tm="100000">
                                          <p:val>
                                            <p:strVal val="#ppt_x"/>
                                          </p:val>
                                        </p:tav>
                                      </p:tavLst>
                                    </p:anim>
                                    <p:anim calcmode="lin" valueType="num">
                                      <p:cBhvr additive="base">
                                        <p:cTn id="11" dur="500" fill="hold"/>
                                        <p:tgtEl>
                                          <p:spTgt spid="25"/>
                                        </p:tgtEl>
                                        <p:attrNameLst>
                                          <p:attrName>ppt_y</p:attrName>
                                        </p:attrNameLst>
                                      </p:cBhvr>
                                      <p:tavLst>
                                        <p:tav tm="0">
                                          <p:val>
                                            <p:strVal val="#ppt_y"/>
                                          </p:val>
                                        </p:tav>
                                        <p:tav tm="100000">
                                          <p:val>
                                            <p:strVal val="#ppt_y"/>
                                          </p:val>
                                        </p:tav>
                                      </p:tavLst>
                                    </p:anim>
                                  </p:childTnLst>
                                </p:cTn>
                              </p:par>
                            </p:childTnLst>
                          </p:cTn>
                        </p:par>
                        <p:par>
                          <p:cTn id="12" fill="hold">
                            <p:stCondLst>
                              <p:cond delay="18500"/>
                            </p:stCondLst>
                            <p:childTnLst>
                              <p:par>
                                <p:cTn id="13" presetID="2" presetClass="entr" presetSubtype="2" fill="hold" nodeType="afterEffect">
                                  <p:stCondLst>
                                    <p:cond delay="20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17" fill="hold" display="0">
                  <p:stCondLst>
                    <p:cond delay="indefinite"/>
                  </p:stCondLst>
                  <p:endCondLst>
                    <p:cond evt="onPrev" delay="0">
                      <p:tgtEl>
                        <p:sldTgt/>
                      </p:tgtEl>
                    </p:cond>
                    <p:cond evt="onStopAudio" delay="0">
                      <p:tgtEl>
                        <p:sldTgt/>
                      </p:tgtEl>
                    </p:cond>
                  </p:endCondLst>
                </p:cTn>
                <p:tgtEl>
                  <p:spTgt spid="27"/>
                </p:tgtEl>
              </p:cMediaNode>
            </p:audio>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90-move0.jpg"/>
          <p:cNvPicPr>
            <a:picLocks noChangeAspect="1"/>
          </p:cNvPicPr>
          <p:nvPr/>
        </p:nvPicPr>
        <p:blipFill>
          <a:blip r:embed="rId6" cstate="print"/>
          <a:srcRect t="36925" r="43772" b="11014"/>
          <a:stretch>
            <a:fillRect/>
          </a:stretch>
        </p:blipFill>
        <p:spPr>
          <a:xfrm>
            <a:off x="2922896" y="1981200"/>
            <a:ext cx="2792104" cy="3048000"/>
          </a:xfrm>
          <a:prstGeom prst="rect">
            <a:avLst/>
          </a:prstGeom>
        </p:spPr>
      </p:pic>
      <p:grpSp>
        <p:nvGrpSpPr>
          <p:cNvPr id="5" name="Group 4"/>
          <p:cNvGrpSpPr/>
          <p:nvPr/>
        </p:nvGrpSpPr>
        <p:grpSpPr>
          <a:xfrm>
            <a:off x="3352800" y="1371600"/>
            <a:ext cx="2057400" cy="4038600"/>
            <a:chOff x="2667000" y="2057400"/>
            <a:chExt cx="2057400" cy="4038600"/>
          </a:xfrm>
          <a:solidFill>
            <a:schemeClr val="bg1"/>
          </a:solidFill>
        </p:grpSpPr>
        <p:sp>
          <p:nvSpPr>
            <p:cNvPr id="3" name="Rectangle 2"/>
            <p:cNvSpPr/>
            <p:nvPr/>
          </p:nvSpPr>
          <p:spPr>
            <a:xfrm>
              <a:off x="2667000" y="20574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0" y="53340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1219200" y="-381000"/>
            <a:ext cx="3505200" cy="7620000"/>
            <a:chOff x="-3505200" y="-381000"/>
            <a:chExt cx="3505200" cy="7620000"/>
          </a:xfrm>
        </p:grpSpPr>
        <p:sp>
          <p:nvSpPr>
            <p:cNvPr id="11" name="Oval 10"/>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grpSp>
        <p:nvGrpSpPr>
          <p:cNvPr id="7" name="Group 21"/>
          <p:cNvGrpSpPr/>
          <p:nvPr/>
        </p:nvGrpSpPr>
        <p:grpSpPr>
          <a:xfrm>
            <a:off x="2125392" y="2127740"/>
            <a:ext cx="2468880" cy="2749060"/>
            <a:chOff x="2125392" y="2127740"/>
            <a:chExt cx="2468880" cy="2749060"/>
          </a:xfrm>
        </p:grpSpPr>
        <p:cxnSp>
          <p:nvCxnSpPr>
            <p:cNvPr id="18" name="Straight Connector 17"/>
            <p:cNvCxnSpPr/>
            <p:nvPr/>
          </p:nvCxnSpPr>
          <p:spPr>
            <a:xfrm>
              <a:off x="2132428" y="2127740"/>
              <a:ext cx="2377440" cy="2286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125392" y="4419600"/>
              <a:ext cx="2468880" cy="4572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24"/>
          <p:cNvGrpSpPr/>
          <p:nvPr/>
        </p:nvGrpSpPr>
        <p:grpSpPr>
          <a:xfrm>
            <a:off x="4038600" y="-2362200"/>
            <a:ext cx="5896302" cy="5410200"/>
            <a:chOff x="4038600" y="-2362200"/>
            <a:chExt cx="5896302" cy="5410200"/>
          </a:xfrm>
        </p:grpSpPr>
        <p:pic>
          <p:nvPicPr>
            <p:cNvPr id="14" name="Picture 13" descr="LARGE-Amira-xtra-beta-upper.jpg"/>
            <p:cNvPicPr>
              <a:picLocks noChangeAspect="1"/>
            </p:cNvPicPr>
            <p:nvPr/>
          </p:nvPicPr>
          <p:blipFill>
            <a:blip r:embed="rId7" cstate="print">
              <a:clrChange>
                <a:clrFrom>
                  <a:srgbClr val="FFFFFF"/>
                </a:clrFrom>
                <a:clrTo>
                  <a:srgbClr val="FFFFFF">
                    <a:alpha val="0"/>
                  </a:srgbClr>
                </a:clrTo>
              </a:clrChange>
            </a:blip>
            <a:stretch>
              <a:fillRect/>
            </a:stretch>
          </p:blipFill>
          <p:spPr>
            <a:xfrm>
              <a:off x="4038600" y="1524000"/>
              <a:ext cx="1188720" cy="623591"/>
            </a:xfrm>
            <a:prstGeom prst="rect">
              <a:avLst/>
            </a:prstGeom>
          </p:spPr>
        </p:pic>
        <p:cxnSp>
          <p:nvCxnSpPr>
            <p:cNvPr id="20" name="Straight Connector 19"/>
            <p:cNvCxnSpPr/>
            <p:nvPr/>
          </p:nvCxnSpPr>
          <p:spPr>
            <a:xfrm flipV="1">
              <a:off x="4585136" y="1508234"/>
              <a:ext cx="2468880" cy="4572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886902" y="-2362200"/>
              <a:ext cx="3048000" cy="5410200"/>
            </a:xfrm>
            <a:prstGeom prst="ellipse">
              <a:avLst/>
            </a:prstGeom>
            <a:solidFill>
              <a:schemeClr val="accent6">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391400" y="-1752600"/>
              <a:ext cx="304800" cy="3970318"/>
            </a:xfrm>
            <a:prstGeom prst="rect">
              <a:avLst/>
            </a:prstGeom>
            <a:noFill/>
          </p:spPr>
          <p:txBody>
            <a:bodyPr wrap="square" rtlCol="0">
              <a:spAutoFit/>
            </a:bodyPr>
            <a:lstStyle/>
            <a:p>
              <a:r>
                <a:rPr lang="en-US" sz="3600" dirty="0"/>
                <a:t>OCTAMER</a:t>
              </a:r>
            </a:p>
          </p:txBody>
        </p:sp>
      </p:grpSp>
      <p:grpSp>
        <p:nvGrpSpPr>
          <p:cNvPr id="9" name="Group 25"/>
          <p:cNvGrpSpPr/>
          <p:nvPr/>
        </p:nvGrpSpPr>
        <p:grpSpPr>
          <a:xfrm>
            <a:off x="4037548" y="3526226"/>
            <a:ext cx="5792252" cy="5410200"/>
            <a:chOff x="4037548" y="3526226"/>
            <a:chExt cx="5792252" cy="5410200"/>
          </a:xfrm>
        </p:grpSpPr>
        <p:pic>
          <p:nvPicPr>
            <p:cNvPr id="15" name="Picture 14" descr="LARGE-Amira-xtra-beta-lower.jpg"/>
            <p:cNvPicPr>
              <a:picLocks noChangeAspect="1"/>
            </p:cNvPicPr>
            <p:nvPr/>
          </p:nvPicPr>
          <p:blipFill>
            <a:blip r:embed="rId8" cstate="print">
              <a:clrChange>
                <a:clrFrom>
                  <a:srgbClr val="FFFFFF"/>
                </a:clrFrom>
                <a:clrTo>
                  <a:srgbClr val="FFFFFF">
                    <a:alpha val="0"/>
                  </a:srgbClr>
                </a:clrTo>
              </a:clrChange>
            </a:blip>
            <a:stretch>
              <a:fillRect/>
            </a:stretch>
          </p:blipFill>
          <p:spPr>
            <a:xfrm>
              <a:off x="4037548" y="4572000"/>
              <a:ext cx="1188720" cy="504017"/>
            </a:xfrm>
            <a:prstGeom prst="rect">
              <a:avLst/>
            </a:prstGeom>
          </p:spPr>
        </p:pic>
        <p:cxnSp>
          <p:nvCxnSpPr>
            <p:cNvPr id="17" name="Straight Connector 16"/>
            <p:cNvCxnSpPr/>
            <p:nvPr/>
          </p:nvCxnSpPr>
          <p:spPr>
            <a:xfrm>
              <a:off x="4604058" y="4679732"/>
              <a:ext cx="2377440" cy="2286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781800" y="3526226"/>
              <a:ext cx="3048000" cy="5410200"/>
            </a:xfrm>
            <a:prstGeom prst="ellipse">
              <a:avLst/>
            </a:prstGeom>
            <a:solidFill>
              <a:schemeClr val="accent6">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239000" y="4191000"/>
              <a:ext cx="304800" cy="3970318"/>
            </a:xfrm>
            <a:prstGeom prst="rect">
              <a:avLst/>
            </a:prstGeom>
            <a:noFill/>
          </p:spPr>
          <p:txBody>
            <a:bodyPr wrap="square" rtlCol="0">
              <a:spAutoFit/>
            </a:bodyPr>
            <a:lstStyle/>
            <a:p>
              <a:r>
                <a:rPr lang="en-US" sz="3600" dirty="0"/>
                <a:t>OCTAMER</a:t>
              </a:r>
            </a:p>
          </p:txBody>
        </p:sp>
      </p:grpSp>
      <p:pic>
        <p:nvPicPr>
          <p:cNvPr id="25" name="Slide 17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8934736" y="0"/>
            <a:ext cx="304800" cy="304800"/>
          </a:xfrm>
          <a:prstGeom prst="rect">
            <a:avLst/>
          </a:prstGeom>
        </p:spPr>
      </p:pic>
    </p:spTree>
    <p:custDataLst>
      <p:tags r:id="rId1"/>
    </p:custDataLst>
  </p:cSld>
  <p:clrMapOvr>
    <a:masterClrMapping/>
  </p:clrMapOvr>
  <p:transition advClick="0" advTm="5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7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25"/>
                </p:tgtEl>
              </p:cMediaNode>
            </p:audio>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CBC9FB"/>
        </a:solidFill>
        <a:effectLst/>
      </p:bgPr>
    </p:bg>
    <p:spTree>
      <p:nvGrpSpPr>
        <p:cNvPr id="1" name=""/>
        <p:cNvGrpSpPr/>
        <p:nvPr/>
      </p:nvGrpSpPr>
      <p:grpSpPr>
        <a:xfrm>
          <a:off x="0" y="0"/>
          <a:ext cx="0" cy="0"/>
          <a:chOff x="0" y="0"/>
          <a:chExt cx="0" cy="0"/>
        </a:xfrm>
      </p:grpSpPr>
      <p:sp>
        <p:nvSpPr>
          <p:cNvPr id="4" name="TextBox 3"/>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
        <p:nvSpPr>
          <p:cNvPr id="5" name="TextBox 4"/>
          <p:cNvSpPr txBox="1"/>
          <p:nvPr/>
        </p:nvSpPr>
        <p:spPr>
          <a:xfrm>
            <a:off x="685800" y="2362200"/>
            <a:ext cx="7924800" cy="1938992"/>
          </a:xfrm>
          <a:prstGeom prst="rect">
            <a:avLst/>
          </a:prstGeom>
          <a:noFill/>
        </p:spPr>
        <p:txBody>
          <a:bodyPr wrap="square" rtlCol="0">
            <a:spAutoFit/>
          </a:bodyPr>
          <a:lstStyle/>
          <a:p>
            <a:pPr algn="ctr"/>
            <a:r>
              <a:rPr lang="en-US" sz="4000" dirty="0">
                <a:latin typeface="Times New Roman" pitchFamily="18" charset="0"/>
                <a:cs typeface="Times New Roman" pitchFamily="18" charset="0"/>
              </a:rPr>
              <a:t>Details of the</a:t>
            </a:r>
          </a:p>
          <a:p>
            <a:pPr algn="ctr"/>
            <a:r>
              <a:rPr lang="en-US" sz="4000" dirty="0">
                <a:latin typeface="Times New Roman" pitchFamily="18" charset="0"/>
                <a:cs typeface="Times New Roman" pitchFamily="18" charset="0"/>
              </a:rPr>
              <a:t>new histone octamer structure,</a:t>
            </a:r>
          </a:p>
          <a:p>
            <a:pPr algn="ctr"/>
            <a:r>
              <a:rPr lang="en-US" sz="4000" dirty="0">
                <a:latin typeface="Times New Roman" pitchFamily="18" charset="0"/>
                <a:cs typeface="Times New Roman" pitchFamily="18" charset="0"/>
              </a:rPr>
              <a:t>and the derivation thereof</a:t>
            </a:r>
          </a:p>
        </p:txBody>
      </p:sp>
    </p:spTree>
    <p:custDataLst>
      <p:tags r:id="rId1"/>
    </p:custDataLst>
  </p:cSld>
  <p:clrMapOvr>
    <a:masterClrMapping/>
  </p:clrMapOvr>
  <p:transition advClick="0" advTm="5000"/>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normAutofit fontScale="90000"/>
          </a:bodyPr>
          <a:lstStyle/>
          <a:p>
            <a:r>
              <a:rPr lang="en-US" dirty="0">
                <a:latin typeface="Times New Roman" pitchFamily="18" charset="0"/>
                <a:cs typeface="Times New Roman" pitchFamily="18" charset="0"/>
              </a:rPr>
              <a:t>Histone equatorial plane</a:t>
            </a:r>
            <a:br>
              <a:rPr lang="en-US" dirty="0">
                <a:latin typeface="Times New Roman" pitchFamily="18" charset="0"/>
                <a:cs typeface="Times New Roman" pitchFamily="18" charset="0"/>
              </a:rPr>
            </a:br>
            <a:r>
              <a:rPr lang="en-US" sz="3600" dirty="0">
                <a:latin typeface="Times New Roman" pitchFamily="18" charset="0"/>
                <a:cs typeface="Times New Roman" pitchFamily="18" charset="0"/>
              </a:rPr>
              <a:t>1. Tetramer 2-fold axis</a:t>
            </a:r>
          </a:p>
        </p:txBody>
      </p:sp>
      <p:sp>
        <p:nvSpPr>
          <p:cNvPr id="3" name="TextBox 2"/>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5000"/>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octamer with DNA1.jpg"/>
          <p:cNvPicPr>
            <a:picLocks noChangeAspect="1"/>
          </p:cNvPicPr>
          <p:nvPr/>
        </p:nvPicPr>
        <p:blipFill>
          <a:blip r:embed="rId6" cstate="print"/>
          <a:stretch>
            <a:fillRect/>
          </a:stretch>
        </p:blipFill>
        <p:spPr>
          <a:xfrm>
            <a:off x="1143000" y="0"/>
            <a:ext cx="6858000" cy="6858000"/>
          </a:xfrm>
          <a:prstGeom prst="rect">
            <a:avLst/>
          </a:prstGeom>
        </p:spPr>
      </p:pic>
      <p:grpSp>
        <p:nvGrpSpPr>
          <p:cNvPr id="8" name="Group 7"/>
          <p:cNvGrpSpPr/>
          <p:nvPr/>
        </p:nvGrpSpPr>
        <p:grpSpPr>
          <a:xfrm>
            <a:off x="7340600" y="1727200"/>
            <a:ext cx="640080" cy="779780"/>
            <a:chOff x="7391400" y="1625715"/>
            <a:chExt cx="640080" cy="779780"/>
          </a:xfrm>
        </p:grpSpPr>
        <p:sp>
          <p:nvSpPr>
            <p:cNvPr id="4" name="TextBox 3"/>
            <p:cNvSpPr txBox="1"/>
            <p:nvPr/>
          </p:nvSpPr>
          <p:spPr>
            <a:xfrm>
              <a:off x="7391400" y="1835909"/>
              <a:ext cx="640080" cy="381000"/>
            </a:xfrm>
            <a:prstGeom prst="rect">
              <a:avLst/>
            </a:prstGeom>
            <a:noFill/>
          </p:spPr>
          <p:txBody>
            <a:bodyPr wrap="square" rtlCol="0">
              <a:spAutoFit/>
            </a:bodyPr>
            <a:lstStyle/>
            <a:p>
              <a:r>
                <a:rPr lang="en-US" dirty="0">
                  <a:solidFill>
                    <a:srgbClr val="FFFF00"/>
                  </a:solidFill>
                </a:rPr>
                <a:t>15 Å</a:t>
              </a:r>
            </a:p>
          </p:txBody>
        </p:sp>
        <p:cxnSp>
          <p:nvCxnSpPr>
            <p:cNvPr id="6" name="Straight Arrow Connector 5"/>
            <p:cNvCxnSpPr/>
            <p:nvPr/>
          </p:nvCxnSpPr>
          <p:spPr>
            <a:xfrm rot="18299186" flipV="1">
              <a:off x="7563319" y="1650099"/>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7499186" flipV="1">
              <a:off x="7563319" y="2228711"/>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17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fill="hold" nodeType="afterEffect">
                                  <p:stCondLst>
                                    <p:cond delay="690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12"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AOI-complete-YES_DNA.png"/>
          <p:cNvPicPr>
            <a:picLocks noChangeAspect="1"/>
          </p:cNvPicPr>
          <p:nvPr/>
        </p:nvPicPr>
        <p:blipFill>
          <a:blip r:embed="rId6" cstate="print"/>
          <a:srcRect r="13333"/>
          <a:stretch>
            <a:fillRect/>
          </a:stretch>
        </p:blipFill>
        <p:spPr>
          <a:xfrm>
            <a:off x="838200" y="533400"/>
            <a:ext cx="7924800" cy="588429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7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super-DNA-ribbon-intro1.jpg"/>
          <p:cNvPicPr>
            <a:picLocks noChangeAspect="1"/>
          </p:cNvPicPr>
          <p:nvPr/>
        </p:nvPicPr>
        <p:blipFill>
          <a:blip r:embed="rId6" cstate="print"/>
          <a:stretch>
            <a:fillRect/>
          </a:stretch>
        </p:blipFill>
        <p:spPr>
          <a:xfrm>
            <a:off x="1953904" y="609600"/>
            <a:ext cx="5760720" cy="576072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7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AOI-complete-no_DNA_1.png"/>
          <p:cNvPicPr>
            <a:picLocks noChangeAspect="1"/>
          </p:cNvPicPr>
          <p:nvPr/>
        </p:nvPicPr>
        <p:blipFill>
          <a:blip r:embed="rId6" cstate="print"/>
          <a:srcRect r="12500"/>
          <a:stretch>
            <a:fillRect/>
          </a:stretch>
        </p:blipFill>
        <p:spPr>
          <a:xfrm>
            <a:off x="838200" y="533400"/>
            <a:ext cx="8001000" cy="588429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7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4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1951">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grpSp>
        <p:nvGrpSpPr>
          <p:cNvPr id="30" name="Group 29"/>
          <p:cNvGrpSpPr/>
          <p:nvPr/>
        </p:nvGrpSpPr>
        <p:grpSpPr>
          <a:xfrm>
            <a:off x="2264240" y="1360715"/>
            <a:ext cx="5349226" cy="4796244"/>
            <a:chOff x="2264240" y="1360715"/>
            <a:chExt cx="5349226" cy="4796244"/>
          </a:xfrm>
        </p:grpSpPr>
        <p:sp>
          <p:nvSpPr>
            <p:cNvPr id="5" name="TextBox 4"/>
            <p:cNvSpPr txBox="1"/>
            <p:nvPr/>
          </p:nvSpPr>
          <p:spPr>
            <a:xfrm>
              <a:off x="2318660" y="1360715"/>
              <a:ext cx="914400" cy="461665"/>
            </a:xfrm>
            <a:prstGeom prst="rect">
              <a:avLst/>
            </a:prstGeom>
            <a:noFill/>
          </p:spPr>
          <p:txBody>
            <a:bodyPr wrap="square" rtlCol="0">
              <a:spAutoFit/>
            </a:bodyPr>
            <a:lstStyle/>
            <a:p>
              <a:pPr algn="ctr"/>
              <a:r>
                <a:rPr lang="en-US" sz="2400" dirty="0">
                  <a:solidFill>
                    <a:srgbClr val="FFFF00"/>
                  </a:solidFill>
                </a:rPr>
                <a:t>H3[e]</a:t>
              </a:r>
            </a:p>
          </p:txBody>
        </p:sp>
        <p:sp>
          <p:nvSpPr>
            <p:cNvPr id="6" name="TextBox 5"/>
            <p:cNvSpPr txBox="1"/>
            <p:nvPr/>
          </p:nvSpPr>
          <p:spPr>
            <a:xfrm>
              <a:off x="5943600" y="1850461"/>
              <a:ext cx="914400" cy="461665"/>
            </a:xfrm>
            <a:prstGeom prst="rect">
              <a:avLst/>
            </a:prstGeom>
            <a:noFill/>
          </p:spPr>
          <p:txBody>
            <a:bodyPr wrap="square" rtlCol="0">
              <a:spAutoFit/>
            </a:bodyPr>
            <a:lstStyle/>
            <a:p>
              <a:pPr algn="ctr"/>
              <a:r>
                <a:rPr lang="en-US" sz="2400" dirty="0">
                  <a:solidFill>
                    <a:schemeClr val="bg1"/>
                  </a:solidFill>
                </a:rPr>
                <a:t>H3[a]</a:t>
              </a:r>
            </a:p>
          </p:txBody>
        </p:sp>
        <p:sp>
          <p:nvSpPr>
            <p:cNvPr id="11" name="TextBox 10"/>
            <p:cNvSpPr txBox="1"/>
            <p:nvPr/>
          </p:nvSpPr>
          <p:spPr>
            <a:xfrm>
              <a:off x="2895600" y="5695294"/>
              <a:ext cx="1040674" cy="461665"/>
            </a:xfrm>
            <a:prstGeom prst="rect">
              <a:avLst/>
            </a:prstGeom>
            <a:noFill/>
          </p:spPr>
          <p:txBody>
            <a:bodyPr wrap="square" rtlCol="0">
              <a:spAutoFit/>
            </a:bodyPr>
            <a:lstStyle/>
            <a:p>
              <a:pPr algn="ctr"/>
              <a:r>
                <a:rPr lang="en-US" sz="2400" dirty="0">
                  <a:solidFill>
                    <a:srgbClr val="00B050"/>
                  </a:solidFill>
                </a:rPr>
                <a:t>H2A[c]</a:t>
              </a:r>
            </a:p>
          </p:txBody>
        </p:sp>
        <p:sp>
          <p:nvSpPr>
            <p:cNvPr id="12" name="TextBox 11"/>
            <p:cNvSpPr txBox="1"/>
            <p:nvPr/>
          </p:nvSpPr>
          <p:spPr>
            <a:xfrm>
              <a:off x="5074918" y="5651863"/>
              <a:ext cx="1066800" cy="461665"/>
            </a:xfrm>
            <a:prstGeom prst="rect">
              <a:avLst/>
            </a:prstGeom>
            <a:noFill/>
          </p:spPr>
          <p:txBody>
            <a:bodyPr wrap="square" rtlCol="0">
              <a:spAutoFit/>
            </a:bodyPr>
            <a:lstStyle/>
            <a:p>
              <a:pPr algn="ctr"/>
              <a:r>
                <a:rPr lang="en-US" sz="2400" dirty="0">
                  <a:solidFill>
                    <a:srgbClr val="5BE7C6"/>
                  </a:solidFill>
                </a:rPr>
                <a:t>H2A[g]</a:t>
              </a:r>
            </a:p>
          </p:txBody>
        </p:sp>
        <p:sp>
          <p:nvSpPr>
            <p:cNvPr id="17" name="TextBox 16"/>
            <p:cNvSpPr txBox="1"/>
            <p:nvPr/>
          </p:nvSpPr>
          <p:spPr>
            <a:xfrm>
              <a:off x="2664837" y="3838304"/>
              <a:ext cx="914400" cy="461665"/>
            </a:xfrm>
            <a:prstGeom prst="rect">
              <a:avLst/>
            </a:prstGeom>
            <a:noFill/>
          </p:spPr>
          <p:txBody>
            <a:bodyPr wrap="square" rtlCol="0">
              <a:spAutoFit/>
            </a:bodyPr>
            <a:lstStyle/>
            <a:p>
              <a:pPr algn="ctr"/>
              <a:r>
                <a:rPr lang="en-US" sz="2400" dirty="0">
                  <a:solidFill>
                    <a:schemeClr val="accent6">
                      <a:lumMod val="50000"/>
                    </a:schemeClr>
                  </a:solidFill>
                </a:rPr>
                <a:t>H4[f]</a:t>
              </a:r>
            </a:p>
          </p:txBody>
        </p:sp>
        <p:sp>
          <p:nvSpPr>
            <p:cNvPr id="18" name="TextBox 17"/>
            <p:cNvSpPr txBox="1"/>
            <p:nvPr/>
          </p:nvSpPr>
          <p:spPr>
            <a:xfrm>
              <a:off x="6640285" y="2788809"/>
              <a:ext cx="914400" cy="461665"/>
            </a:xfrm>
            <a:prstGeom prst="rect">
              <a:avLst/>
            </a:prstGeom>
            <a:noFill/>
          </p:spPr>
          <p:txBody>
            <a:bodyPr wrap="square" rtlCol="0">
              <a:spAutoFit/>
            </a:bodyPr>
            <a:lstStyle/>
            <a:p>
              <a:pPr algn="ctr"/>
              <a:r>
                <a:rPr lang="en-US" sz="2400" dirty="0">
                  <a:solidFill>
                    <a:srgbClr val="FF0000"/>
                  </a:solidFill>
                </a:rPr>
                <a:t>H4[b]</a:t>
              </a:r>
            </a:p>
          </p:txBody>
        </p:sp>
        <p:sp>
          <p:nvSpPr>
            <p:cNvPr id="19" name="TextBox 18"/>
            <p:cNvSpPr txBox="1"/>
            <p:nvPr/>
          </p:nvSpPr>
          <p:spPr>
            <a:xfrm>
              <a:off x="2264240" y="4992189"/>
              <a:ext cx="1040674" cy="461665"/>
            </a:xfrm>
            <a:prstGeom prst="rect">
              <a:avLst/>
            </a:prstGeom>
            <a:noFill/>
          </p:spPr>
          <p:txBody>
            <a:bodyPr wrap="square" rtlCol="0">
              <a:spAutoFit/>
            </a:bodyPr>
            <a:lstStyle/>
            <a:p>
              <a:pPr algn="ctr"/>
              <a:r>
                <a:rPr lang="en-US" sz="2400" dirty="0">
                  <a:solidFill>
                    <a:srgbClr val="0000FF"/>
                  </a:solidFill>
                </a:rPr>
                <a:t>H2B[d]</a:t>
              </a:r>
            </a:p>
          </p:txBody>
        </p:sp>
        <p:sp>
          <p:nvSpPr>
            <p:cNvPr id="20" name="TextBox 19"/>
            <p:cNvSpPr txBox="1"/>
            <p:nvPr/>
          </p:nvSpPr>
          <p:spPr>
            <a:xfrm>
              <a:off x="6572792" y="5290346"/>
              <a:ext cx="1040674" cy="461665"/>
            </a:xfrm>
            <a:prstGeom prst="rect">
              <a:avLst/>
            </a:prstGeom>
            <a:noFill/>
          </p:spPr>
          <p:txBody>
            <a:bodyPr wrap="square" rtlCol="0">
              <a:spAutoFit/>
            </a:bodyPr>
            <a:lstStyle/>
            <a:p>
              <a:pPr algn="ctr"/>
              <a:r>
                <a:rPr lang="en-US" sz="2400" dirty="0">
                  <a:solidFill>
                    <a:srgbClr val="FF99FF"/>
                  </a:solidFill>
                </a:rPr>
                <a:t>H2B[h]</a:t>
              </a:r>
            </a:p>
          </p:txBody>
        </p:sp>
      </p:grpSp>
      <p:sp>
        <p:nvSpPr>
          <p:cNvPr id="13" name="TextBox 12"/>
          <p:cNvSpPr txBox="1"/>
          <p:nvPr/>
        </p:nvSpPr>
        <p:spPr>
          <a:xfrm>
            <a:off x="7383440" y="-1205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4" name="Slide 17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610">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pic>
        <p:nvPicPr>
          <p:cNvPr id="5" name="Picture 4" descr="1AOI-ribbons-no-DNA.png"/>
          <p:cNvPicPr>
            <a:picLocks noChangeAspect="1"/>
          </p:cNvPicPr>
          <p:nvPr/>
        </p:nvPicPr>
        <p:blipFill>
          <a:blip r:embed="rId6" cstate="print"/>
          <a:stretch>
            <a:fillRect/>
          </a:stretch>
        </p:blipFill>
        <p:spPr>
          <a:xfrm>
            <a:off x="-228600" y="-2133600"/>
            <a:ext cx="9601200" cy="9601200"/>
          </a:xfrm>
          <a:prstGeom prst="rect">
            <a:avLst/>
          </a:prstGeom>
        </p:spPr>
      </p:pic>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7" name="Slide 17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220640" y="7135504"/>
            <a:ext cx="304800" cy="304800"/>
          </a:xfrm>
          <a:prstGeom prst="rect">
            <a:avLst/>
          </a:prstGeom>
        </p:spPr>
      </p:pic>
    </p:spTree>
    <p:custDataLst>
      <p:tags r:id="rId1"/>
    </p:custDataLst>
  </p:cSld>
  <p:clrMapOvr>
    <a:masterClrMapping/>
  </p:clrMapOvr>
  <p:transition advClick="0"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CD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dirty="0">
                <a:latin typeface="Times New Roman" pitchFamily="18" charset="0"/>
                <a:cs typeface="Times New Roman" pitchFamily="18" charset="0"/>
              </a:rPr>
              <a:t>Preview of structure</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(without explanation of its origin)</a:t>
            </a:r>
          </a:p>
        </p:txBody>
      </p:sp>
      <p:sp>
        <p:nvSpPr>
          <p:cNvPr id="3" name="TextBox 2"/>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6000"/>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1878874" y="663593"/>
            <a:ext cx="5532120" cy="5532120"/>
          </a:xfrm>
          <a:prstGeom prst="rect">
            <a:avLst/>
          </a:prstGeom>
        </p:spPr>
      </p:pic>
      <p:grpSp>
        <p:nvGrpSpPr>
          <p:cNvPr id="16" name="Group 15"/>
          <p:cNvGrpSpPr/>
          <p:nvPr/>
        </p:nvGrpSpPr>
        <p:grpSpPr>
          <a:xfrm>
            <a:off x="2514601" y="1143000"/>
            <a:ext cx="4188821" cy="3048000"/>
            <a:chOff x="2514601" y="1127758"/>
            <a:chExt cx="4188821" cy="3048000"/>
          </a:xfrm>
        </p:grpSpPr>
        <p:cxnSp>
          <p:nvCxnSpPr>
            <p:cNvPr id="7" name="Straight Connector 6"/>
            <p:cNvCxnSpPr/>
            <p:nvPr/>
          </p:nvCxnSpPr>
          <p:spPr>
            <a:xfrm rot="16200000" flipH="1">
              <a:off x="4188822" y="1661158"/>
              <a:ext cx="3048000" cy="1981200"/>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rot="5400000">
              <a:off x="2180101" y="1471686"/>
              <a:ext cx="2951487" cy="2282488"/>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8" name="Slide 18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4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4" fill="hold" nodeType="afterEffect">
                                  <p:stCondLst>
                                    <p:cond delay="2100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par>
                          <p:cTn id="12" fill="hold">
                            <p:stCondLst>
                              <p:cond delay="21500"/>
                            </p:stCondLst>
                            <p:childTnLst>
                              <p:par>
                                <p:cTn id="13" presetID="9" presetClass="exit" presetSubtype="0" fill="hold" nodeType="afterEffect">
                                  <p:stCondLst>
                                    <p:cond delay="13000"/>
                                  </p:stCondLst>
                                  <p:childTnLst>
                                    <p:animEffect transition="out" filter="dissolv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16"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H4[b]-H2A[c]-H2B[d].png"/>
          <p:cNvPicPr>
            <a:picLocks noChangeAspect="1"/>
          </p:cNvPicPr>
          <p:nvPr/>
        </p:nvPicPr>
        <p:blipFill>
          <a:blip r:embed="rId6" cstate="print"/>
          <a:stretch>
            <a:fillRect/>
          </a:stretch>
        </p:blipFill>
        <p:spPr>
          <a:xfrm>
            <a:off x="1883664" y="658504"/>
            <a:ext cx="5532120" cy="5532120"/>
          </a:xfrm>
          <a:prstGeom prst="rect">
            <a:avLst/>
          </a:prstGeom>
        </p:spPr>
      </p:pic>
      <p:sp>
        <p:nvSpPr>
          <p:cNvPr id="3" name="TextBox 2"/>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4" name="TextBox 3"/>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5" name="TextBox 4"/>
          <p:cNvSpPr txBox="1"/>
          <p:nvPr/>
        </p:nvSpPr>
        <p:spPr>
          <a:xfrm>
            <a:off x="1334589" y="2571690"/>
            <a:ext cx="938348" cy="400110"/>
          </a:xfrm>
          <a:prstGeom prst="rect">
            <a:avLst/>
          </a:prstGeom>
          <a:noFill/>
        </p:spPr>
        <p:txBody>
          <a:bodyPr wrap="square" rtlCol="0">
            <a:spAutoFit/>
          </a:bodyPr>
          <a:lstStyle/>
          <a:p>
            <a:pPr algn="ctr"/>
            <a:r>
              <a:rPr lang="en-US" sz="2000" b="1" dirty="0">
                <a:solidFill>
                  <a:srgbClr val="00B050"/>
                </a:solidFill>
              </a:rPr>
              <a:t>H2A[c]</a:t>
            </a:r>
          </a:p>
        </p:txBody>
      </p:sp>
      <p:sp>
        <p:nvSpPr>
          <p:cNvPr id="6" name="TextBox 5"/>
          <p:cNvSpPr txBox="1"/>
          <p:nvPr/>
        </p:nvSpPr>
        <p:spPr>
          <a:xfrm>
            <a:off x="1676400" y="3906279"/>
            <a:ext cx="938348" cy="400110"/>
          </a:xfrm>
          <a:prstGeom prst="rect">
            <a:avLst/>
          </a:prstGeom>
          <a:noFill/>
        </p:spPr>
        <p:txBody>
          <a:bodyPr wrap="square" rtlCol="0">
            <a:spAutoFit/>
          </a:bodyPr>
          <a:lstStyle/>
          <a:p>
            <a:pPr algn="ctr"/>
            <a:r>
              <a:rPr lang="en-US" sz="2000" b="1" dirty="0">
                <a:solidFill>
                  <a:srgbClr val="0000FF"/>
                </a:solidFill>
              </a:rPr>
              <a:t>H2B[d]</a:t>
            </a:r>
          </a:p>
        </p:txBody>
      </p:sp>
      <p:grpSp>
        <p:nvGrpSpPr>
          <p:cNvPr id="20" name="Group 19"/>
          <p:cNvGrpSpPr/>
          <p:nvPr/>
        </p:nvGrpSpPr>
        <p:grpSpPr>
          <a:xfrm>
            <a:off x="2020390" y="1027611"/>
            <a:ext cx="4088676" cy="3782243"/>
            <a:chOff x="2020390" y="1027611"/>
            <a:chExt cx="4088676" cy="3782243"/>
          </a:xfrm>
        </p:grpSpPr>
        <p:cxnSp>
          <p:nvCxnSpPr>
            <p:cNvPr id="8" name="Straight Connector 7"/>
            <p:cNvCxnSpPr/>
            <p:nvPr/>
          </p:nvCxnSpPr>
          <p:spPr>
            <a:xfrm rot="10800000">
              <a:off x="2020390" y="3252652"/>
              <a:ext cx="3250799" cy="1543983"/>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rot="5400000" flipH="1" flipV="1">
              <a:off x="3760743" y="2461532"/>
              <a:ext cx="3782243" cy="914402"/>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
        <p:nvSpPr>
          <p:cNvPr id="10" name="TextBox 9"/>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1" name="Slide 18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1" fill="hold" nodeType="afterEffect">
                                  <p:stCondLst>
                                    <p:cond delay="30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ppt_x"/>
                                          </p:val>
                                        </p:tav>
                                        <p:tav tm="100000">
                                          <p:val>
                                            <p:strVal val="#ppt_x"/>
                                          </p:val>
                                        </p:tav>
                                      </p:tavLst>
                                    </p:anim>
                                    <p:anim calcmode="lin" valueType="num">
                                      <p:cBhvr additive="base">
                                        <p:cTn id="11" dur="500" fill="hold"/>
                                        <p:tgtEl>
                                          <p:spTgt spid="20"/>
                                        </p:tgtEl>
                                        <p:attrNameLst>
                                          <p:attrName>ppt_y</p:attrName>
                                        </p:attrNameLst>
                                      </p:cBhvr>
                                      <p:tavLst>
                                        <p:tav tm="0">
                                          <p:val>
                                            <p:strVal val="0-#ppt_h/2"/>
                                          </p:val>
                                        </p:tav>
                                        <p:tav tm="100000">
                                          <p:val>
                                            <p:strVal val="#ppt_y"/>
                                          </p:val>
                                        </p:tav>
                                      </p:tavLst>
                                    </p:anim>
                                  </p:childTnLst>
                                </p:cTn>
                              </p:par>
                            </p:childTnLst>
                          </p:cTn>
                        </p:par>
                        <p:par>
                          <p:cTn id="12" fill="hold">
                            <p:stCondLst>
                              <p:cond delay="3500"/>
                            </p:stCondLst>
                            <p:childTnLst>
                              <p:par>
                                <p:cTn id="13" presetID="9" presetClass="exit" presetSubtype="0" fill="hold" nodeType="afterEffect">
                                  <p:stCondLst>
                                    <p:cond delay="7000"/>
                                  </p:stCondLst>
                                  <p:childTnLst>
                                    <p:animEffect transition="out" filter="dissolv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16"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e]-H4[f]-H2A[g]-H2B[h].png"/>
          <p:cNvPicPr>
            <a:picLocks noChangeAspect="1"/>
          </p:cNvPicPr>
          <p:nvPr/>
        </p:nvPicPr>
        <p:blipFill>
          <a:blip r:embed="rId6" cstate="print"/>
          <a:stretch>
            <a:fillRect/>
          </a:stretch>
        </p:blipFill>
        <p:spPr>
          <a:xfrm>
            <a:off x="1883664" y="667512"/>
            <a:ext cx="5532120" cy="5532120"/>
          </a:xfrm>
          <a:prstGeom prst="rect">
            <a:avLst/>
          </a:prstGeom>
        </p:spPr>
      </p:pic>
      <p:sp>
        <p:nvSpPr>
          <p:cNvPr id="3" name="TextBox 2"/>
          <p:cNvSpPr txBox="1"/>
          <p:nvPr/>
        </p:nvSpPr>
        <p:spPr>
          <a:xfrm>
            <a:off x="3975463" y="803367"/>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4" name="TextBox 3"/>
          <p:cNvSpPr txBox="1"/>
          <p:nvPr/>
        </p:nvSpPr>
        <p:spPr>
          <a:xfrm>
            <a:off x="2743200" y="1447800"/>
            <a:ext cx="838200" cy="400110"/>
          </a:xfrm>
          <a:prstGeom prst="rect">
            <a:avLst/>
          </a:prstGeom>
          <a:noFill/>
        </p:spPr>
        <p:txBody>
          <a:bodyPr wrap="square" rtlCol="0">
            <a:spAutoFit/>
          </a:bodyPr>
          <a:lstStyle/>
          <a:p>
            <a:pPr algn="ctr"/>
            <a:r>
              <a:rPr lang="en-US" sz="2000" b="1" dirty="0">
                <a:solidFill>
                  <a:schemeClr val="accent6">
                    <a:lumMod val="50000"/>
                  </a:schemeClr>
                </a:solidFill>
              </a:rPr>
              <a:t>H4[f]</a:t>
            </a:r>
          </a:p>
        </p:txBody>
      </p:sp>
      <p:sp>
        <p:nvSpPr>
          <p:cNvPr id="5" name="TextBox 4"/>
          <p:cNvSpPr txBox="1"/>
          <p:nvPr/>
        </p:nvSpPr>
        <p:spPr>
          <a:xfrm>
            <a:off x="5538652" y="5105400"/>
            <a:ext cx="938348" cy="400110"/>
          </a:xfrm>
          <a:prstGeom prst="rect">
            <a:avLst/>
          </a:prstGeom>
          <a:noFill/>
        </p:spPr>
        <p:txBody>
          <a:bodyPr wrap="square" rtlCol="0">
            <a:spAutoFit/>
          </a:bodyPr>
          <a:lstStyle/>
          <a:p>
            <a:pPr algn="ctr"/>
            <a:r>
              <a:rPr lang="en-US" sz="2000" b="1" dirty="0">
                <a:solidFill>
                  <a:srgbClr val="5BE7C6"/>
                </a:solidFill>
              </a:rPr>
              <a:t>H2A[g</a:t>
            </a:r>
            <a:r>
              <a:rPr lang="en-US" sz="2000" b="1" dirty="0">
                <a:solidFill>
                  <a:srgbClr val="00B050"/>
                </a:solidFill>
              </a:rPr>
              <a:t>]</a:t>
            </a:r>
          </a:p>
        </p:txBody>
      </p:sp>
      <p:sp>
        <p:nvSpPr>
          <p:cNvPr id="6" name="TextBox 5"/>
          <p:cNvSpPr txBox="1"/>
          <p:nvPr/>
        </p:nvSpPr>
        <p:spPr>
          <a:xfrm>
            <a:off x="6207033" y="4611676"/>
            <a:ext cx="938348" cy="400110"/>
          </a:xfrm>
          <a:prstGeom prst="rect">
            <a:avLst/>
          </a:prstGeom>
          <a:noFill/>
        </p:spPr>
        <p:txBody>
          <a:bodyPr wrap="square" rtlCol="0">
            <a:spAutoFit/>
          </a:bodyPr>
          <a:lstStyle/>
          <a:p>
            <a:pPr algn="ctr"/>
            <a:r>
              <a:rPr lang="en-US" sz="2000" b="1" dirty="0">
                <a:solidFill>
                  <a:srgbClr val="FF99FF"/>
                </a:solidFill>
              </a:rPr>
              <a:t>H2B[h]</a:t>
            </a:r>
          </a:p>
        </p:txBody>
      </p:sp>
      <p:grpSp>
        <p:nvGrpSpPr>
          <p:cNvPr id="7" name="Group 6"/>
          <p:cNvGrpSpPr/>
          <p:nvPr/>
        </p:nvGrpSpPr>
        <p:grpSpPr>
          <a:xfrm rot="13084366">
            <a:off x="2542954" y="2183047"/>
            <a:ext cx="4188821" cy="3048000"/>
            <a:chOff x="2514601" y="1127758"/>
            <a:chExt cx="4188821" cy="3048000"/>
          </a:xfrm>
        </p:grpSpPr>
        <p:cxnSp>
          <p:nvCxnSpPr>
            <p:cNvPr id="8" name="Straight Connector 7"/>
            <p:cNvCxnSpPr/>
            <p:nvPr/>
          </p:nvCxnSpPr>
          <p:spPr>
            <a:xfrm rot="16200000" flipH="1">
              <a:off x="4188822" y="1661158"/>
              <a:ext cx="3048000" cy="1981200"/>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rot="5400000">
              <a:off x="2180101" y="1471686"/>
              <a:ext cx="2951487" cy="2282488"/>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
        <p:nvSpPr>
          <p:cNvPr id="10" name="TextBox 9"/>
          <p:cNvSpPr txBox="1"/>
          <p:nvPr/>
        </p:nvSpPr>
        <p:spPr>
          <a:xfrm>
            <a:off x="739140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1" name="Slide 18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2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2" fill="hold" nodeType="afterEffect">
                                  <p:stCondLst>
                                    <p:cond delay="3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3500"/>
                            </p:stCondLst>
                            <p:childTnLst>
                              <p:par>
                                <p:cTn id="13" presetID="9" presetClass="exit" presetSubtype="0" fill="hold" nodeType="afterEffect">
                                  <p:stCondLst>
                                    <p:cond delay="5000"/>
                                  </p:stCondLst>
                                  <p:childTnLst>
                                    <p:animEffect transition="out" filter="dissolv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16"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1878874" y="663593"/>
            <a:ext cx="5532120" cy="5532120"/>
          </a:xfrm>
          <a:prstGeom prst="rect">
            <a:avLst/>
          </a:prstGeom>
        </p:spPr>
      </p:pic>
      <p:cxnSp>
        <p:nvCxnSpPr>
          <p:cNvPr id="8" name="Straight Connector 7"/>
          <p:cNvCxnSpPr/>
          <p:nvPr/>
        </p:nvCxnSpPr>
        <p:spPr>
          <a:xfrm rot="5400000">
            <a:off x="1918648" y="3276600"/>
            <a:ext cx="56388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rot="20382270">
            <a:off x="4093192" y="351359"/>
            <a:ext cx="1301088" cy="859807"/>
            <a:chOff x="4267200" y="-21607"/>
            <a:chExt cx="1301088" cy="859807"/>
          </a:xfrm>
        </p:grpSpPr>
        <p:sp>
          <p:nvSpPr>
            <p:cNvPr id="10" name="Arc 9"/>
            <p:cNvSpPr/>
            <p:nvPr/>
          </p:nvSpPr>
          <p:spPr>
            <a:xfrm>
              <a:off x="4267200" y="304800"/>
              <a:ext cx="914400" cy="533400"/>
            </a:xfrm>
            <a:prstGeom prst="arc">
              <a:avLst>
                <a:gd name="adj1" fmla="val 16200000"/>
                <a:gd name="adj2" fmla="val 25998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10800000">
              <a:off x="4653888" y="-21607"/>
              <a:ext cx="914400" cy="533400"/>
            </a:xfrm>
            <a:prstGeom prst="arc">
              <a:avLst>
                <a:gd name="adj1" fmla="val 16200000"/>
                <a:gd name="adj2" fmla="val 25998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TextBox 6"/>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9" name="Slide 18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tetramer_slide_0.jpg"/>
          <p:cNvPicPr>
            <a:picLocks noChangeAspect="1"/>
          </p:cNvPicPr>
          <p:nvPr/>
        </p:nvPicPr>
        <p:blipFill>
          <a:blip r:embed="rId6" cstate="print"/>
          <a:stretch>
            <a:fillRect/>
          </a:stretch>
        </p:blipFill>
        <p:spPr>
          <a:xfrm>
            <a:off x="0" y="1587500"/>
            <a:ext cx="9144000" cy="3683000"/>
          </a:xfrm>
          <a:prstGeom prst="rect">
            <a:avLst/>
          </a:prstGeom>
        </p:spPr>
      </p:pic>
      <p:pic>
        <p:nvPicPr>
          <p:cNvPr id="3" name="Picture 2" descr="tetramer_slide_1.jpg"/>
          <p:cNvPicPr>
            <a:picLocks noChangeAspect="1"/>
          </p:cNvPicPr>
          <p:nvPr/>
        </p:nvPicPr>
        <p:blipFill>
          <a:blip r:embed="rId7" cstate="print"/>
          <a:stretch>
            <a:fillRect/>
          </a:stretch>
        </p:blipFill>
        <p:spPr>
          <a:xfrm>
            <a:off x="0" y="1587500"/>
            <a:ext cx="9144000" cy="3683000"/>
          </a:xfrm>
          <a:prstGeom prst="rect">
            <a:avLst/>
          </a:prstGeom>
        </p:spPr>
      </p:pic>
      <p:pic>
        <p:nvPicPr>
          <p:cNvPr id="5" name="Picture 4" descr="tetramer_slide_2.jpg"/>
          <p:cNvPicPr>
            <a:picLocks noChangeAspect="1"/>
          </p:cNvPicPr>
          <p:nvPr/>
        </p:nvPicPr>
        <p:blipFill>
          <a:blip r:embed="rId8" cstate="print"/>
          <a:stretch>
            <a:fillRect/>
          </a:stretch>
        </p:blipFill>
        <p:spPr>
          <a:xfrm>
            <a:off x="0" y="1587500"/>
            <a:ext cx="9144000" cy="3683000"/>
          </a:xfrm>
          <a:prstGeom prst="rect">
            <a:avLst/>
          </a:prstGeom>
        </p:spPr>
      </p:pic>
      <p:pic>
        <p:nvPicPr>
          <p:cNvPr id="6" name="Picture 5" descr="tetramer_slide_3.jpg"/>
          <p:cNvPicPr>
            <a:picLocks noChangeAspect="1"/>
          </p:cNvPicPr>
          <p:nvPr/>
        </p:nvPicPr>
        <p:blipFill>
          <a:blip r:embed="rId9" cstate="print"/>
          <a:stretch>
            <a:fillRect/>
          </a:stretch>
        </p:blipFill>
        <p:spPr>
          <a:xfrm>
            <a:off x="0" y="1587500"/>
            <a:ext cx="9144000" cy="3683000"/>
          </a:xfrm>
          <a:prstGeom prst="rect">
            <a:avLst/>
          </a:prstGeom>
        </p:spPr>
      </p:pic>
      <p:pic>
        <p:nvPicPr>
          <p:cNvPr id="7" name="Picture 6" descr="tetramer_slide_4.jpg"/>
          <p:cNvPicPr>
            <a:picLocks noChangeAspect="1"/>
          </p:cNvPicPr>
          <p:nvPr/>
        </p:nvPicPr>
        <p:blipFill>
          <a:blip r:embed="rId10" cstate="print"/>
          <a:stretch>
            <a:fillRect/>
          </a:stretch>
        </p:blipFill>
        <p:spPr>
          <a:xfrm>
            <a:off x="0" y="1587500"/>
            <a:ext cx="9144000" cy="3683000"/>
          </a:xfrm>
          <a:prstGeom prst="rect">
            <a:avLst/>
          </a:prstGeom>
        </p:spPr>
      </p:pic>
      <p:pic>
        <p:nvPicPr>
          <p:cNvPr id="8" name="Picture 7" descr="tetramer_slide_5.jpg"/>
          <p:cNvPicPr>
            <a:picLocks noChangeAspect="1"/>
          </p:cNvPicPr>
          <p:nvPr/>
        </p:nvPicPr>
        <p:blipFill>
          <a:blip r:embed="rId11" cstate="print"/>
          <a:stretch>
            <a:fillRect/>
          </a:stretch>
        </p:blipFill>
        <p:spPr>
          <a:xfrm>
            <a:off x="0" y="1587500"/>
            <a:ext cx="9144000" cy="3683000"/>
          </a:xfrm>
          <a:prstGeom prst="rect">
            <a:avLst/>
          </a:prstGeom>
        </p:spPr>
      </p:pic>
      <p:pic>
        <p:nvPicPr>
          <p:cNvPr id="9" name="Picture 8" descr="tetramer_slide_6.jpg"/>
          <p:cNvPicPr>
            <a:picLocks noChangeAspect="1"/>
          </p:cNvPicPr>
          <p:nvPr/>
        </p:nvPicPr>
        <p:blipFill>
          <a:blip r:embed="rId12" cstate="print"/>
          <a:stretch>
            <a:fillRect/>
          </a:stretch>
        </p:blipFill>
        <p:spPr>
          <a:xfrm>
            <a:off x="0" y="1587500"/>
            <a:ext cx="9144000" cy="3683000"/>
          </a:xfrm>
          <a:prstGeom prst="rect">
            <a:avLst/>
          </a:prstGeom>
        </p:spPr>
      </p:pic>
      <p:pic>
        <p:nvPicPr>
          <p:cNvPr id="10" name="Picture 9" descr="tetramer_slide_7.jpg"/>
          <p:cNvPicPr>
            <a:picLocks noChangeAspect="1"/>
          </p:cNvPicPr>
          <p:nvPr/>
        </p:nvPicPr>
        <p:blipFill>
          <a:blip r:embed="rId13" cstate="print"/>
          <a:stretch>
            <a:fillRect/>
          </a:stretch>
        </p:blipFill>
        <p:spPr>
          <a:xfrm>
            <a:off x="0" y="1587500"/>
            <a:ext cx="9144000" cy="3683000"/>
          </a:xfrm>
          <a:prstGeom prst="rect">
            <a:avLst/>
          </a:prstGeom>
        </p:spPr>
      </p:pic>
      <p:sp>
        <p:nvSpPr>
          <p:cNvPr id="11" name="TextBox 10"/>
          <p:cNvSpPr txBox="1"/>
          <p:nvPr/>
        </p:nvSpPr>
        <p:spPr>
          <a:xfrm>
            <a:off x="7383440" y="6519536"/>
            <a:ext cx="1828800" cy="365760"/>
          </a:xfrm>
          <a:prstGeom prst="rect">
            <a:avLst/>
          </a:prstGeom>
          <a:noFill/>
        </p:spPr>
        <p:txBody>
          <a:bodyPr wrap="square" rtlCol="0">
            <a:spAutoFit/>
          </a:bodyPr>
          <a:lstStyle/>
          <a:p>
            <a:r>
              <a:rPr lang="en-US" dirty="0">
                <a:hlinkClick r:id="rId14" action="ppaction://hlinksldjump"/>
              </a:rPr>
              <a:t>Table of Contents</a:t>
            </a:r>
            <a:endParaRPr lang="en-US" dirty="0"/>
          </a:p>
        </p:txBody>
      </p:sp>
      <p:pic>
        <p:nvPicPr>
          <p:cNvPr id="12" name="Slide 18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5" cstate="print"/>
          <a:stretch>
            <a:fillRect/>
          </a:stretch>
        </p:blipFill>
        <p:spPr>
          <a:xfrm>
            <a:off x="0" y="6539552"/>
            <a:ext cx="304800" cy="304800"/>
          </a:xfrm>
          <a:prstGeom prst="rect">
            <a:avLst/>
          </a:prstGeom>
        </p:spPr>
      </p:pic>
    </p:spTree>
    <p:custDataLst>
      <p:tags r:id="rId1"/>
    </p:custDataLst>
  </p:cSld>
  <p:clrMapOvr>
    <a:masterClrMapping/>
  </p:clrMapOvr>
  <p:transition advClick="0" advTm="31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 presetClass="entr" presetSubtype="0" fill="hold" nodeType="afterEffect">
                                  <p:stCondLst>
                                    <p:cond delay="3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7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3700"/>
                            </p:stCondLst>
                            <p:childTnLst>
                              <p:par>
                                <p:cTn id="14" presetID="1" presetClass="entr" presetSubtype="0" fill="hold" nodeType="afterEffect">
                                  <p:stCondLst>
                                    <p:cond delay="7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4400"/>
                            </p:stCondLst>
                            <p:childTnLst>
                              <p:par>
                                <p:cTn id="17" presetID="1" presetClass="entr" presetSubtype="0" fill="hold" nodeType="afterEffect">
                                  <p:stCondLst>
                                    <p:cond delay="7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100"/>
                            </p:stCondLst>
                            <p:childTnLst>
                              <p:par>
                                <p:cTn id="20" presetID="1" presetClass="entr" presetSubtype="0" fill="hold" nodeType="afterEffect">
                                  <p:stCondLst>
                                    <p:cond delay="7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5800"/>
                            </p:stCondLst>
                            <p:childTnLst>
                              <p:par>
                                <p:cTn id="23" presetID="1" presetClass="entr" presetSubtype="0" fill="hold" nodeType="afterEffect">
                                  <p:stCondLst>
                                    <p:cond delay="7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6500"/>
                            </p:stCondLst>
                            <p:childTnLst>
                              <p:par>
                                <p:cTn id="26" presetID="1" presetClass="entr" presetSubtype="0" fill="hold" nodeType="afterEffect">
                                  <p:stCondLst>
                                    <p:cond delay="70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28"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tetramer_slide_7.jpg"/>
          <p:cNvPicPr>
            <a:picLocks noChangeAspect="1"/>
          </p:cNvPicPr>
          <p:nvPr/>
        </p:nvPicPr>
        <p:blipFill>
          <a:blip r:embed="rId6" cstate="print"/>
          <a:stretch>
            <a:fillRect/>
          </a:stretch>
        </p:blipFill>
        <p:spPr>
          <a:xfrm>
            <a:off x="0" y="1587500"/>
            <a:ext cx="9144000" cy="3683000"/>
          </a:xfrm>
          <a:prstGeom prst="rect">
            <a:avLst/>
          </a:prstGeom>
        </p:spPr>
      </p:pic>
      <p:pic>
        <p:nvPicPr>
          <p:cNvPr id="3" name="Picture 2" descr="tetramer_slide_rotate20.jpg"/>
          <p:cNvPicPr>
            <a:picLocks noChangeAspect="1"/>
          </p:cNvPicPr>
          <p:nvPr/>
        </p:nvPicPr>
        <p:blipFill>
          <a:blip r:embed="rId7" cstate="print"/>
          <a:stretch>
            <a:fillRect/>
          </a:stretch>
        </p:blipFill>
        <p:spPr>
          <a:xfrm>
            <a:off x="0" y="1587500"/>
            <a:ext cx="9144000" cy="3683000"/>
          </a:xfrm>
          <a:prstGeom prst="rect">
            <a:avLst/>
          </a:prstGeom>
        </p:spPr>
      </p:pic>
      <p:pic>
        <p:nvPicPr>
          <p:cNvPr id="4" name="Picture 3" descr="tetramer_slide_rotate40.jpg"/>
          <p:cNvPicPr>
            <a:picLocks noChangeAspect="1"/>
          </p:cNvPicPr>
          <p:nvPr/>
        </p:nvPicPr>
        <p:blipFill>
          <a:blip r:embed="rId8" cstate="print"/>
          <a:stretch>
            <a:fillRect/>
          </a:stretch>
        </p:blipFill>
        <p:spPr>
          <a:xfrm>
            <a:off x="0" y="1587500"/>
            <a:ext cx="9144000" cy="3683000"/>
          </a:xfrm>
          <a:prstGeom prst="rect">
            <a:avLst/>
          </a:prstGeom>
        </p:spPr>
      </p:pic>
      <p:pic>
        <p:nvPicPr>
          <p:cNvPr id="5" name="Picture 4" descr="tetramer_slide_rotate60.jpg"/>
          <p:cNvPicPr>
            <a:picLocks noChangeAspect="1"/>
          </p:cNvPicPr>
          <p:nvPr/>
        </p:nvPicPr>
        <p:blipFill>
          <a:blip r:embed="rId9" cstate="print"/>
          <a:stretch>
            <a:fillRect/>
          </a:stretch>
        </p:blipFill>
        <p:spPr>
          <a:xfrm>
            <a:off x="0" y="1587500"/>
            <a:ext cx="9144000" cy="3683000"/>
          </a:xfrm>
          <a:prstGeom prst="rect">
            <a:avLst/>
          </a:prstGeom>
        </p:spPr>
      </p:pic>
      <p:pic>
        <p:nvPicPr>
          <p:cNvPr id="6" name="Picture 5" descr="tetramer_slide_rotate80.jpg"/>
          <p:cNvPicPr>
            <a:picLocks noChangeAspect="1"/>
          </p:cNvPicPr>
          <p:nvPr/>
        </p:nvPicPr>
        <p:blipFill>
          <a:blip r:embed="rId10" cstate="print"/>
          <a:stretch>
            <a:fillRect/>
          </a:stretch>
        </p:blipFill>
        <p:spPr>
          <a:xfrm>
            <a:off x="0" y="1587500"/>
            <a:ext cx="9144000" cy="3683000"/>
          </a:xfrm>
          <a:prstGeom prst="rect">
            <a:avLst/>
          </a:prstGeom>
        </p:spPr>
      </p:pic>
      <p:pic>
        <p:nvPicPr>
          <p:cNvPr id="7" name="Picture 6" descr="tetramer_slide_rotate100.jpg"/>
          <p:cNvPicPr>
            <a:picLocks noChangeAspect="1"/>
          </p:cNvPicPr>
          <p:nvPr/>
        </p:nvPicPr>
        <p:blipFill>
          <a:blip r:embed="rId11" cstate="print"/>
          <a:stretch>
            <a:fillRect/>
          </a:stretch>
        </p:blipFill>
        <p:spPr>
          <a:xfrm>
            <a:off x="0" y="1587500"/>
            <a:ext cx="9144000" cy="3683000"/>
          </a:xfrm>
          <a:prstGeom prst="rect">
            <a:avLst/>
          </a:prstGeom>
        </p:spPr>
      </p:pic>
      <p:pic>
        <p:nvPicPr>
          <p:cNvPr id="8" name="Picture 7" descr="tetramer_slide_rotate120.jpg"/>
          <p:cNvPicPr>
            <a:picLocks noChangeAspect="1"/>
          </p:cNvPicPr>
          <p:nvPr/>
        </p:nvPicPr>
        <p:blipFill>
          <a:blip r:embed="rId12" cstate="print"/>
          <a:stretch>
            <a:fillRect/>
          </a:stretch>
        </p:blipFill>
        <p:spPr>
          <a:xfrm>
            <a:off x="0" y="1587500"/>
            <a:ext cx="9144000" cy="3683000"/>
          </a:xfrm>
          <a:prstGeom prst="rect">
            <a:avLst/>
          </a:prstGeom>
        </p:spPr>
      </p:pic>
      <p:pic>
        <p:nvPicPr>
          <p:cNvPr id="9" name="Picture 8" descr="tetramer_slide_rotate140.jpg"/>
          <p:cNvPicPr>
            <a:picLocks noChangeAspect="1"/>
          </p:cNvPicPr>
          <p:nvPr/>
        </p:nvPicPr>
        <p:blipFill>
          <a:blip r:embed="rId13" cstate="print"/>
          <a:stretch>
            <a:fillRect/>
          </a:stretch>
        </p:blipFill>
        <p:spPr>
          <a:xfrm>
            <a:off x="0" y="1587500"/>
            <a:ext cx="9144000" cy="3683000"/>
          </a:xfrm>
          <a:prstGeom prst="rect">
            <a:avLst/>
          </a:prstGeom>
        </p:spPr>
      </p:pic>
      <p:pic>
        <p:nvPicPr>
          <p:cNvPr id="10" name="Picture 9" descr="tetramer_slide_rotate160.jpg"/>
          <p:cNvPicPr>
            <a:picLocks noChangeAspect="1"/>
          </p:cNvPicPr>
          <p:nvPr/>
        </p:nvPicPr>
        <p:blipFill>
          <a:blip r:embed="rId14" cstate="print"/>
          <a:stretch>
            <a:fillRect/>
          </a:stretch>
        </p:blipFill>
        <p:spPr>
          <a:xfrm>
            <a:off x="0" y="1587500"/>
            <a:ext cx="9144000" cy="3683000"/>
          </a:xfrm>
          <a:prstGeom prst="rect">
            <a:avLst/>
          </a:prstGeom>
        </p:spPr>
      </p:pic>
      <p:pic>
        <p:nvPicPr>
          <p:cNvPr id="11" name="Picture 10" descr="tetramer_slide_rotate180.jpg"/>
          <p:cNvPicPr>
            <a:picLocks noChangeAspect="1"/>
          </p:cNvPicPr>
          <p:nvPr/>
        </p:nvPicPr>
        <p:blipFill>
          <a:blip r:embed="rId15" cstate="print"/>
          <a:stretch>
            <a:fillRect/>
          </a:stretch>
        </p:blipFill>
        <p:spPr>
          <a:xfrm>
            <a:off x="0" y="1587500"/>
            <a:ext cx="9144000" cy="3683000"/>
          </a:xfrm>
          <a:prstGeom prst="rect">
            <a:avLst/>
          </a:prstGeom>
        </p:spPr>
      </p:pic>
      <p:sp>
        <p:nvSpPr>
          <p:cNvPr id="12" name="TextBox 11"/>
          <p:cNvSpPr txBox="1"/>
          <p:nvPr/>
        </p:nvSpPr>
        <p:spPr>
          <a:xfrm>
            <a:off x="7383440" y="6519536"/>
            <a:ext cx="1828800" cy="365760"/>
          </a:xfrm>
          <a:prstGeom prst="rect">
            <a:avLst/>
          </a:prstGeom>
          <a:noFill/>
        </p:spPr>
        <p:txBody>
          <a:bodyPr wrap="square" rtlCol="0">
            <a:spAutoFit/>
          </a:bodyPr>
          <a:lstStyle/>
          <a:p>
            <a:r>
              <a:rPr lang="en-US" dirty="0">
                <a:hlinkClick r:id="rId16" action="ppaction://hlinksldjump"/>
              </a:rPr>
              <a:t>Table of Contents</a:t>
            </a:r>
            <a:endParaRPr lang="en-US" dirty="0"/>
          </a:p>
        </p:txBody>
      </p:sp>
      <p:pic>
        <p:nvPicPr>
          <p:cNvPr id="13" name="Slide 18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7" cstate="print"/>
          <a:stretch>
            <a:fillRect/>
          </a:stretch>
        </p:blipFill>
        <p:spPr>
          <a:xfrm>
            <a:off x="0" y="6539552"/>
            <a:ext cx="304800" cy="304800"/>
          </a:xfrm>
          <a:prstGeom prst="rect">
            <a:avLst/>
          </a:prstGeom>
        </p:spPr>
      </p:pic>
    </p:spTree>
    <p:custDataLst>
      <p:tags r:id="rId1"/>
    </p:custDataLst>
  </p:cSld>
  <p:clrMapOvr>
    <a:masterClrMapping/>
  </p:clrMapOvr>
  <p:transition advClick="0"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4000"/>
                            </p:stCondLst>
                            <p:childTnLst>
                              <p:par>
                                <p:cTn id="32" presetID="1" presetClass="mediacall" presetSubtype="0" fill="hold" nodeType="afterEffect">
                                  <p:stCondLst>
                                    <p:cond delay="500"/>
                                  </p:stCondLst>
                                  <p:childTnLst>
                                    <p:cmd type="call" cmd="playFrom(0.0)">
                                      <p:cBhvr>
                                        <p:cTn id="33"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34"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tetramer_slide_rotate180.jpg"/>
          <p:cNvPicPr>
            <a:picLocks noChangeAspect="1"/>
          </p:cNvPicPr>
          <p:nvPr/>
        </p:nvPicPr>
        <p:blipFill>
          <a:blip r:embed="rId6" cstate="print"/>
          <a:stretch>
            <a:fillRect/>
          </a:stretch>
        </p:blipFill>
        <p:spPr>
          <a:xfrm>
            <a:off x="0" y="1587500"/>
            <a:ext cx="9144000" cy="3683000"/>
          </a:xfrm>
          <a:prstGeom prst="rect">
            <a:avLst/>
          </a:prstGeom>
        </p:spPr>
      </p:pic>
      <p:pic>
        <p:nvPicPr>
          <p:cNvPr id="3" name="Picture 2" descr="tetramer_move-back_1.jpg"/>
          <p:cNvPicPr>
            <a:picLocks noChangeAspect="1"/>
          </p:cNvPicPr>
          <p:nvPr/>
        </p:nvPicPr>
        <p:blipFill>
          <a:blip r:embed="rId7" cstate="print"/>
          <a:stretch>
            <a:fillRect/>
          </a:stretch>
        </p:blipFill>
        <p:spPr>
          <a:xfrm>
            <a:off x="0" y="1587500"/>
            <a:ext cx="9144000" cy="3683000"/>
          </a:xfrm>
          <a:prstGeom prst="rect">
            <a:avLst/>
          </a:prstGeom>
        </p:spPr>
      </p:pic>
      <p:pic>
        <p:nvPicPr>
          <p:cNvPr id="4" name="Picture 3" descr="tetramer_move-back_2.jpg"/>
          <p:cNvPicPr>
            <a:picLocks noChangeAspect="1"/>
          </p:cNvPicPr>
          <p:nvPr/>
        </p:nvPicPr>
        <p:blipFill>
          <a:blip r:embed="rId8" cstate="print"/>
          <a:stretch>
            <a:fillRect/>
          </a:stretch>
        </p:blipFill>
        <p:spPr>
          <a:xfrm>
            <a:off x="0" y="1587500"/>
            <a:ext cx="9144000" cy="3683000"/>
          </a:xfrm>
          <a:prstGeom prst="rect">
            <a:avLst/>
          </a:prstGeom>
        </p:spPr>
      </p:pic>
      <p:pic>
        <p:nvPicPr>
          <p:cNvPr id="5" name="Picture 4" descr="tetramer_move-back_3.jpg"/>
          <p:cNvPicPr>
            <a:picLocks noChangeAspect="1"/>
          </p:cNvPicPr>
          <p:nvPr/>
        </p:nvPicPr>
        <p:blipFill>
          <a:blip r:embed="rId9" cstate="print"/>
          <a:stretch>
            <a:fillRect/>
          </a:stretch>
        </p:blipFill>
        <p:spPr>
          <a:xfrm>
            <a:off x="0" y="1587500"/>
            <a:ext cx="9144000" cy="3683000"/>
          </a:xfrm>
          <a:prstGeom prst="rect">
            <a:avLst/>
          </a:prstGeom>
        </p:spPr>
      </p:pic>
      <p:pic>
        <p:nvPicPr>
          <p:cNvPr id="7" name="Picture 6" descr="tetramer_move-back_4.jpg"/>
          <p:cNvPicPr>
            <a:picLocks noChangeAspect="1"/>
          </p:cNvPicPr>
          <p:nvPr/>
        </p:nvPicPr>
        <p:blipFill>
          <a:blip r:embed="rId10" cstate="print"/>
          <a:stretch>
            <a:fillRect/>
          </a:stretch>
        </p:blipFill>
        <p:spPr>
          <a:xfrm>
            <a:off x="0" y="1587500"/>
            <a:ext cx="9144000" cy="3683000"/>
          </a:xfrm>
          <a:prstGeom prst="rect">
            <a:avLst/>
          </a:prstGeom>
        </p:spPr>
      </p:pic>
      <p:pic>
        <p:nvPicPr>
          <p:cNvPr id="8" name="Picture 7" descr="tetramer_move-back_5.jpg"/>
          <p:cNvPicPr>
            <a:picLocks noChangeAspect="1"/>
          </p:cNvPicPr>
          <p:nvPr/>
        </p:nvPicPr>
        <p:blipFill>
          <a:blip r:embed="rId11" cstate="print"/>
          <a:stretch>
            <a:fillRect/>
          </a:stretch>
        </p:blipFill>
        <p:spPr>
          <a:xfrm>
            <a:off x="0" y="1587500"/>
            <a:ext cx="9144000" cy="3683000"/>
          </a:xfrm>
          <a:prstGeom prst="rect">
            <a:avLst/>
          </a:prstGeom>
        </p:spPr>
      </p:pic>
      <p:pic>
        <p:nvPicPr>
          <p:cNvPr id="9" name="Picture 8" descr="tetramer_move-back_6.jpg"/>
          <p:cNvPicPr>
            <a:picLocks noChangeAspect="1"/>
          </p:cNvPicPr>
          <p:nvPr/>
        </p:nvPicPr>
        <p:blipFill>
          <a:blip r:embed="rId12" cstate="print"/>
          <a:stretch>
            <a:fillRect/>
          </a:stretch>
        </p:blipFill>
        <p:spPr>
          <a:xfrm>
            <a:off x="0" y="1587500"/>
            <a:ext cx="9144000" cy="3683000"/>
          </a:xfrm>
          <a:prstGeom prst="rect">
            <a:avLst/>
          </a:prstGeom>
        </p:spPr>
      </p:pic>
      <p:pic>
        <p:nvPicPr>
          <p:cNvPr id="10" name="Picture 9" descr="tetramer_move-back_7.jpg"/>
          <p:cNvPicPr>
            <a:picLocks noChangeAspect="1"/>
          </p:cNvPicPr>
          <p:nvPr/>
        </p:nvPicPr>
        <p:blipFill>
          <a:blip r:embed="rId13" cstate="print"/>
          <a:stretch>
            <a:fillRect/>
          </a:stretch>
        </p:blipFill>
        <p:spPr>
          <a:xfrm>
            <a:off x="0" y="1587500"/>
            <a:ext cx="9144000" cy="3683000"/>
          </a:xfrm>
          <a:prstGeom prst="rect">
            <a:avLst/>
          </a:prstGeom>
        </p:spPr>
      </p:pic>
      <p:pic>
        <p:nvPicPr>
          <p:cNvPr id="11" name="Picture 10" descr="tetramer_move-back_8.jpg"/>
          <p:cNvPicPr>
            <a:picLocks noChangeAspect="1"/>
          </p:cNvPicPr>
          <p:nvPr/>
        </p:nvPicPr>
        <p:blipFill>
          <a:blip r:embed="rId14" cstate="print"/>
          <a:stretch>
            <a:fillRect/>
          </a:stretch>
        </p:blipFill>
        <p:spPr>
          <a:xfrm>
            <a:off x="0" y="1587500"/>
            <a:ext cx="9144000" cy="3683000"/>
          </a:xfrm>
          <a:prstGeom prst="rect">
            <a:avLst/>
          </a:prstGeom>
        </p:spPr>
      </p:pic>
      <p:sp>
        <p:nvSpPr>
          <p:cNvPr id="12" name="TextBox 11"/>
          <p:cNvSpPr txBox="1"/>
          <p:nvPr/>
        </p:nvSpPr>
        <p:spPr>
          <a:xfrm>
            <a:off x="7383440" y="6519536"/>
            <a:ext cx="1828800" cy="365760"/>
          </a:xfrm>
          <a:prstGeom prst="rect">
            <a:avLst/>
          </a:prstGeom>
          <a:noFill/>
        </p:spPr>
        <p:txBody>
          <a:bodyPr wrap="square" rtlCol="0">
            <a:spAutoFit/>
          </a:bodyPr>
          <a:lstStyle/>
          <a:p>
            <a:r>
              <a:rPr lang="en-US" dirty="0">
                <a:hlinkClick r:id="rId15" action="ppaction://hlinksldjump"/>
              </a:rPr>
              <a:t>Table of Contents</a:t>
            </a:r>
            <a:endParaRPr lang="en-US" dirty="0"/>
          </a:p>
        </p:txBody>
      </p:sp>
      <p:pic>
        <p:nvPicPr>
          <p:cNvPr id="13" name="Slide 18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6" cstate="print"/>
          <a:stretch>
            <a:fillRect/>
          </a:stretch>
        </p:blipFill>
        <p:spPr>
          <a:xfrm>
            <a:off x="0" y="6539552"/>
            <a:ext cx="304800" cy="304800"/>
          </a:xfrm>
          <a:prstGeom prst="rect">
            <a:avLst/>
          </a:prstGeom>
        </p:spPr>
      </p:pic>
    </p:spTree>
    <p:custDataLst>
      <p:tags r:id="rId1"/>
    </p:custDataLst>
  </p:cSld>
  <p:clrMapOvr>
    <a:masterClrMapping/>
  </p:clrMapOvr>
  <p:transition advClick="0" advTm="4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3500"/>
                            </p:stCondLst>
                            <p:childTnLst>
                              <p:par>
                                <p:cTn id="29" presetID="1" presetClass="mediacall" presetSubtype="0" fill="hold" nodeType="afterEffect">
                                  <p:stCondLst>
                                    <p:cond delay="1000"/>
                                  </p:stCondLst>
                                  <p:childTnLst>
                                    <p:cmd type="call" cmd="playFrom(0.0)">
                                      <p:cBhvr>
                                        <p:cTn id="30" dur="3816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1951">
                <p:cTn id="3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429000"/>
            <a:ext cx="6400800" cy="1752600"/>
          </a:xfrm>
        </p:spPr>
        <p:txBody>
          <a:bodyPr>
            <a:normAutofit fontScale="77500" lnSpcReduction="20000"/>
          </a:bodyPr>
          <a:lstStyle/>
          <a:p>
            <a:pPr lvl="0" algn="just"/>
            <a:r>
              <a:rPr lang="en-US" dirty="0">
                <a:solidFill>
                  <a:schemeClr val="tx1"/>
                </a:solidFill>
                <a:latin typeface="Times New Roman" pitchFamily="18" charset="0"/>
                <a:cs typeface="Times New Roman" pitchFamily="18" charset="0"/>
              </a:rPr>
              <a:t>The two “logical” tetramers occupy nearly-parallel planes, which together define a definite orientation for the histone octamer, with likely implications for the directions of DNA duplexes which might bind to the N-termini thereof.</a:t>
            </a:r>
          </a:p>
          <a:p>
            <a:pPr algn="just"/>
            <a:endParaRPr lang="en-US" dirty="0">
              <a:latin typeface="Times New Roman" pitchFamily="18" charset="0"/>
              <a:cs typeface="Times New Roman" pitchFamily="18" charset="0"/>
            </a:endParaRPr>
          </a:p>
        </p:txBody>
      </p:sp>
      <p:sp>
        <p:nvSpPr>
          <p:cNvPr id="4" name="Title 1"/>
          <p:cNvSpPr txBox="1">
            <a:spLocks/>
          </p:cNvSpPr>
          <p:nvPr/>
        </p:nvSpPr>
        <p:spPr>
          <a:xfrm>
            <a:off x="457200" y="1752600"/>
            <a:ext cx="8229600" cy="11430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Histone equatorial plane</a:t>
            </a:r>
            <a:br>
              <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br>
            <a:r>
              <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2.  The plane itself.</a:t>
            </a:r>
          </a:p>
        </p:txBody>
      </p:sp>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10000"/>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1566"/>
            <a:ext cx="8229600" cy="1143000"/>
          </a:xfrm>
        </p:spPr>
        <p:txBody>
          <a:bodyPr>
            <a:noAutofit/>
          </a:bodyPr>
          <a:lstStyle/>
          <a:p>
            <a:pPr algn="l"/>
            <a:r>
              <a:rPr lang="en-US" sz="2000" dirty="0">
                <a:latin typeface="Times New Roman" pitchFamily="18" charset="0"/>
                <a:cs typeface="Times New Roman" pitchFamily="18" charset="0"/>
              </a:rPr>
              <a:t>The chance observation of the existence of the histone octamer “equatorial plane” was one of the two observations which made possible a solution to the mystery of how DNA might bind to the basic-residue-rich N-termini of the eight octamer subunits (the other being the 15 Å spacing between Helix I helices) .</a:t>
            </a:r>
          </a:p>
        </p:txBody>
      </p:sp>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sp>
        <p:nvSpPr>
          <p:cNvPr id="4" name="Title 1"/>
          <p:cNvSpPr txBox="1">
            <a:spLocks/>
          </p:cNvSpPr>
          <p:nvPr/>
        </p:nvSpPr>
        <p:spPr>
          <a:xfrm>
            <a:off x="457200" y="2835166"/>
            <a:ext cx="82296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The term “equatorial” is, of course, arbitrary, in that the octamer is not an opinionated human being with a firm conviction as to which part of itself is “up”, and which part “down”.  Nevertheless, I am now persuaded that the view we have been starting most of our discussions from, which I have referred to as the “root position”, which is the position depicted in the Luger </a:t>
            </a:r>
            <a:r>
              <a:rPr kumimoji="0" lang="en-US" sz="2000" b="0" i="1"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et al </a:t>
            </a:r>
            <a:r>
              <a:rPr kumimoji="0" lang="en-US" sz="2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crystal structure file, is well-thought-of as an axial view looking down from  the equivalent of the north pole of a globe; looking from north to south. </a:t>
            </a:r>
          </a:p>
        </p:txBody>
      </p:sp>
      <p:sp>
        <p:nvSpPr>
          <p:cNvPr id="5" name="Title 1"/>
          <p:cNvSpPr txBox="1">
            <a:spLocks/>
          </p:cNvSpPr>
          <p:nvPr/>
        </p:nvSpPr>
        <p:spPr>
          <a:xfrm>
            <a:off x="457200" y="4953000"/>
            <a:ext cx="82296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A plane through the “equator” of the octamer, according to this point of view, will  divide the structure into a “northern hemisphere” consisting almost exclusively of the 4 subunits of the a-b-c-d tetramer, and a “southern” hemisphere consisting  mainly of its e-f-g-h “cousin”.  This has important implications for the orientation of DNA chains which bind to the N-termini.</a:t>
            </a:r>
          </a:p>
        </p:txBody>
      </p:sp>
      <p:sp>
        <p:nvSpPr>
          <p:cNvPr id="8" name="Title 1"/>
          <p:cNvSpPr txBox="1">
            <a:spLocks/>
          </p:cNvSpPr>
          <p:nvPr/>
        </p:nvSpPr>
        <p:spPr>
          <a:xfrm>
            <a:off x="457200" y="488732"/>
            <a:ext cx="8229600" cy="1554480"/>
          </a:xfrm>
          <a:prstGeom prst="rect">
            <a:avLst/>
          </a:prstGeom>
          <a:solidFill>
            <a:schemeClr val="bg1"/>
          </a:solidFill>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rPr>
              <a:t>The chance observation of the existence of the histone octamer “equatorial plane” was one of the two observations which made possible a solution to the mystery of how DNA might bind to the basic-residue-rich N-termini of the eight octamer subunits (the other being the 15 Å spacing between Helix I helices) .</a:t>
            </a:r>
          </a:p>
        </p:txBody>
      </p:sp>
      <p:sp>
        <p:nvSpPr>
          <p:cNvPr id="9" name="Title 1"/>
          <p:cNvSpPr txBox="1">
            <a:spLocks/>
          </p:cNvSpPr>
          <p:nvPr/>
        </p:nvSpPr>
        <p:spPr>
          <a:xfrm>
            <a:off x="457200" y="2301766"/>
            <a:ext cx="8229600" cy="2194560"/>
          </a:xfrm>
          <a:prstGeom prst="rect">
            <a:avLst/>
          </a:prstGeom>
          <a:solidFill>
            <a:schemeClr val="bg1"/>
          </a:solidFill>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rPr>
              <a:t>The term “equatorial” is, of course, arbitrary, in that the octamer is not an opinionated human being with a firm conviction as to which part of itself is “up”, and which part “down”.  Nevertheless, I am now persuaded that the view we have been starting most of our discussions from, which I have referred to as the “root position”, which is the position depicted in the Luger </a:t>
            </a:r>
            <a:r>
              <a:rPr kumimoji="0" lang="en-US" sz="2000" b="0" i="1"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rPr>
              <a:t>et al </a:t>
            </a:r>
            <a:r>
              <a:rPr kumimoji="0" lang="en-US" sz="20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rPr>
              <a:t>crystal structure file, is well-thought-of as an axial view looking down from the equivalent of the north pole of a globe; looking from north to south. </a:t>
            </a:r>
          </a:p>
        </p:txBody>
      </p:sp>
      <p:sp>
        <p:nvSpPr>
          <p:cNvPr id="10" name="Title 1"/>
          <p:cNvSpPr txBox="1">
            <a:spLocks/>
          </p:cNvSpPr>
          <p:nvPr/>
        </p:nvSpPr>
        <p:spPr>
          <a:xfrm>
            <a:off x="457200" y="4740166"/>
            <a:ext cx="8229600" cy="1554480"/>
          </a:xfrm>
          <a:prstGeom prst="rect">
            <a:avLst/>
          </a:prstGeom>
          <a:solidFill>
            <a:schemeClr val="bg1"/>
          </a:solidFill>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rPr>
              <a:t>A plane through the “equator” of the octamer, according to this point of view, will  divide the structure into a “northern hemisphere” consisting almost exclusively of the 4 subunits of the a-b-c-d tetramer, and a “southern” hemisphere consisting  mainly of its e-f-g-h “cousin”.  This has important implications for the orientation of DNA chains which bind to the N-termini.</a:t>
            </a:r>
          </a:p>
        </p:txBody>
      </p:sp>
      <p:pic>
        <p:nvPicPr>
          <p:cNvPr id="11" name="Slide 18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39552"/>
            <a:ext cx="304800" cy="304800"/>
          </a:xfrm>
          <a:prstGeom prst="rect">
            <a:avLst/>
          </a:prstGeom>
        </p:spPr>
      </p:pic>
    </p:spTree>
    <p:custDataLst>
      <p:tags r:id="rId1"/>
    </p:custDataLst>
  </p:cSld>
  <p:clrMapOvr>
    <a:masterClrMapping/>
  </p:clrMapOvr>
  <p:transition advClick="0" advTm="9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9" presetClass="entr" presetSubtype="0" fill="hold" grpId="0" nodeType="after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par>
                          <p:cTn id="11" fill="hold">
                            <p:stCondLst>
                              <p:cond delay="2500"/>
                            </p:stCondLst>
                            <p:childTnLst>
                              <p:par>
                                <p:cTn id="12" presetID="1" presetClass="exit" presetSubtype="0" fill="hold" grpId="1" nodeType="afterEffect">
                                  <p:stCondLst>
                                    <p:cond delay="24000"/>
                                  </p:stCondLst>
                                  <p:childTnLst>
                                    <p:set>
                                      <p:cBhvr>
                                        <p:cTn id="13" dur="1" fill="hold">
                                          <p:stCondLst>
                                            <p:cond delay="0"/>
                                          </p:stCondLst>
                                        </p:cTn>
                                        <p:tgtEl>
                                          <p:spTgt spid="8"/>
                                        </p:tgtEl>
                                        <p:attrNameLst>
                                          <p:attrName>style.visibility</p:attrName>
                                        </p:attrNameLst>
                                      </p:cBhvr>
                                      <p:to>
                                        <p:strVal val="hidden"/>
                                      </p:to>
                                    </p:set>
                                  </p:childTnLst>
                                </p:cTn>
                              </p:par>
                              <p:par>
                                <p:cTn id="14" presetID="9" presetClass="entr" presetSubtype="0" fill="hold" grpId="0" nodeType="withEffect">
                                  <p:stCondLst>
                                    <p:cond delay="2400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par>
                          <p:cTn id="17" fill="hold">
                            <p:stCondLst>
                              <p:cond delay="27000"/>
                            </p:stCondLst>
                            <p:childTnLst>
                              <p:par>
                                <p:cTn id="18" presetID="1" presetClass="exit" presetSubtype="0" fill="hold" grpId="1" nodeType="afterEffect">
                                  <p:stCondLst>
                                    <p:cond delay="35000"/>
                                  </p:stCondLst>
                                  <p:childTnLst>
                                    <p:set>
                                      <p:cBhvr>
                                        <p:cTn id="19" dur="1" fill="hold">
                                          <p:stCondLst>
                                            <p:cond delay="0"/>
                                          </p:stCondLst>
                                        </p:cTn>
                                        <p:tgtEl>
                                          <p:spTgt spid="9"/>
                                        </p:tgtEl>
                                        <p:attrNameLst>
                                          <p:attrName>style.visibility</p:attrName>
                                        </p:attrNameLst>
                                      </p:cBhvr>
                                      <p:to>
                                        <p:strVal val="hidden"/>
                                      </p:to>
                                    </p:set>
                                  </p:childTnLst>
                                </p:cTn>
                              </p:par>
                              <p:par>
                                <p:cTn id="20" presetID="9" presetClass="entr" presetSubtype="0" fill="hold" grpId="0" nodeType="withEffect">
                                  <p:stCondLst>
                                    <p:cond delay="3500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23"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8" grpId="0" animBg="1"/>
      <p:bldP spid="8" grpId="1" animBg="1"/>
      <p:bldP spid="9" grpId="0" animBg="1"/>
      <p:bldP spid="9" grpId="1" animBg="1"/>
      <p:bldP spid="10"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octamer_truncated.jpg"/>
          <p:cNvPicPr>
            <a:picLocks noChangeAspect="1"/>
          </p:cNvPicPr>
          <p:nvPr/>
        </p:nvPicPr>
        <p:blipFill>
          <a:blip r:embed="rId6" cstate="print"/>
          <a:stretch>
            <a:fillRect/>
          </a:stretch>
        </p:blipFill>
        <p:spPr>
          <a:xfrm>
            <a:off x="1672590" y="998220"/>
            <a:ext cx="5798820" cy="486156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8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5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25880"/>
            <a:ext cx="7772400" cy="640080"/>
          </a:xfrm>
        </p:spPr>
        <p:txBody>
          <a:bodyPr>
            <a:noAutofit/>
          </a:bodyPr>
          <a:lstStyle/>
          <a:p>
            <a:r>
              <a:rPr lang="en-US" sz="2400" u="sng" dirty="0">
                <a:latin typeface="Times New Roman" pitchFamily="18" charset="0"/>
                <a:cs typeface="Times New Roman" pitchFamily="18" charset="0"/>
              </a:rPr>
              <a:t>Steps in the creation of N-terminal </a:t>
            </a:r>
            <a:r>
              <a:rPr lang="en-US" sz="2400" u="sng" dirty="0">
                <a:latin typeface="Times New Roman" pitchFamily="18" charset="0"/>
                <a:cs typeface="Times New Roman" pitchFamily="18" charset="0"/>
                <a:sym typeface="Symbol"/>
              </a:rPr>
              <a:t>-strands that bind DNA</a:t>
            </a:r>
            <a:endParaRPr lang="en-US" sz="2400" u="sng" dirty="0">
              <a:latin typeface="Times New Roman" pitchFamily="18" charset="0"/>
              <a:cs typeface="Times New Roman" pitchFamily="18" charset="0"/>
            </a:endParaRPr>
          </a:p>
        </p:txBody>
      </p:sp>
      <p:sp>
        <p:nvSpPr>
          <p:cNvPr id="3" name="Subtitle 2"/>
          <p:cNvSpPr>
            <a:spLocks noGrp="1"/>
          </p:cNvSpPr>
          <p:nvPr>
            <p:ph type="subTitle" idx="1"/>
          </p:nvPr>
        </p:nvSpPr>
        <p:spPr>
          <a:xfrm>
            <a:off x="960120" y="2423160"/>
            <a:ext cx="7955280" cy="2377440"/>
          </a:xfrm>
        </p:spPr>
        <p:txBody>
          <a:bodyPr>
            <a:noAutofit/>
          </a:bodyPr>
          <a:lstStyle/>
          <a:p>
            <a:pPr algn="l">
              <a:buFont typeface="Wingdings" pitchFamily="2" charset="2"/>
              <a:buChar char="§"/>
            </a:pPr>
            <a:r>
              <a:rPr lang="en-US" sz="2000" dirty="0">
                <a:solidFill>
                  <a:schemeClr val="tx1"/>
                </a:solidFill>
                <a:latin typeface="Times New Roman" pitchFamily="18" charset="0"/>
                <a:cs typeface="Times New Roman" pitchFamily="18" charset="0"/>
                <a:sym typeface="Wingdings"/>
              </a:rPr>
              <a:t>Determination of octamer sites of binding to DNA.</a:t>
            </a:r>
          </a:p>
          <a:p>
            <a:pPr algn="l">
              <a:buFont typeface="Wingdings" pitchFamily="2" charset="2"/>
              <a:buChar char="§"/>
            </a:pPr>
            <a:r>
              <a:rPr lang="en-US" sz="2000" dirty="0">
                <a:solidFill>
                  <a:schemeClr val="tx1"/>
                </a:solidFill>
                <a:latin typeface="Times New Roman" pitchFamily="18" charset="0"/>
                <a:cs typeface="Times New Roman" pitchFamily="18" charset="0"/>
              </a:rPr>
              <a:t>Search for key protamine-DNA spacings in histone octamer.</a:t>
            </a:r>
          </a:p>
          <a:p>
            <a:pPr algn="l">
              <a:buFont typeface="Wingdings" pitchFamily="2" charset="2"/>
              <a:buChar char="§"/>
            </a:pPr>
            <a:r>
              <a:rPr lang="en-US" sz="2000" dirty="0">
                <a:solidFill>
                  <a:schemeClr val="tx1"/>
                </a:solidFill>
                <a:latin typeface="Times New Roman" pitchFamily="18" charset="0"/>
                <a:cs typeface="Times New Roman" pitchFamily="18" charset="0"/>
              </a:rPr>
              <a:t>Establishment of orientation of DNA with respect to octamer core.</a:t>
            </a:r>
          </a:p>
          <a:p>
            <a:pPr algn="l">
              <a:buFont typeface="Wingdings" pitchFamily="2" charset="2"/>
              <a:buChar char="§"/>
            </a:pPr>
            <a:r>
              <a:rPr lang="en-US" sz="2000" dirty="0">
                <a:solidFill>
                  <a:schemeClr val="tx1"/>
                </a:solidFill>
                <a:latin typeface="Times New Roman" pitchFamily="18" charset="0"/>
                <a:cs typeface="Times New Roman" pitchFamily="18" charset="0"/>
              </a:rPr>
              <a:t>Correction of length-mismatch between H3 and other histone subunits.</a:t>
            </a:r>
          </a:p>
          <a:p>
            <a:pPr algn="l">
              <a:buFont typeface="Wingdings" pitchFamily="2" charset="2"/>
              <a:buChar char="§"/>
            </a:pPr>
            <a:r>
              <a:rPr lang="en-US" sz="2000" dirty="0">
                <a:solidFill>
                  <a:schemeClr val="tx1"/>
                </a:solidFill>
                <a:latin typeface="Times New Roman" pitchFamily="18" charset="0"/>
                <a:cs typeface="Times New Roman" pitchFamily="18" charset="0"/>
                <a:sym typeface="Wingdings"/>
              </a:rPr>
              <a:t>Creation of </a:t>
            </a:r>
            <a:r>
              <a:rPr lang="en-US" sz="2000" dirty="0">
                <a:solidFill>
                  <a:schemeClr val="tx1"/>
                </a:solidFill>
                <a:latin typeface="Times New Roman" pitchFamily="18" charset="0"/>
                <a:cs typeface="Times New Roman" pitchFamily="18" charset="0"/>
                <a:sym typeface="Symbol"/>
              </a:rPr>
              <a:t>-strand templates.</a:t>
            </a:r>
          </a:p>
          <a:p>
            <a:pPr algn="l">
              <a:buFont typeface="Wingdings" pitchFamily="2" charset="2"/>
              <a:buChar char="§"/>
            </a:pPr>
            <a:r>
              <a:rPr lang="en-US" sz="2000" dirty="0">
                <a:solidFill>
                  <a:schemeClr val="tx1"/>
                </a:solidFill>
                <a:latin typeface="Times New Roman" pitchFamily="18" charset="0"/>
                <a:cs typeface="Times New Roman" pitchFamily="18" charset="0"/>
                <a:sym typeface="Symbol"/>
              </a:rPr>
              <a:t>Creation of DNA tetraplex templates.</a:t>
            </a:r>
          </a:p>
          <a:p>
            <a:pPr algn="l">
              <a:buFont typeface="Wingdings" pitchFamily="2" charset="2"/>
              <a:buChar char="§"/>
            </a:pPr>
            <a:r>
              <a:rPr lang="en-US" sz="2000" dirty="0">
                <a:solidFill>
                  <a:schemeClr val="tx1"/>
                </a:solidFill>
                <a:latin typeface="Times New Roman" pitchFamily="18" charset="0"/>
                <a:cs typeface="Times New Roman" pitchFamily="18" charset="0"/>
                <a:sym typeface="Symbol"/>
              </a:rPr>
              <a:t>Selection and editing of lysine and arginine </a:t>
            </a:r>
            <a:r>
              <a:rPr lang="en-US" sz="2000" dirty="0" err="1">
                <a:solidFill>
                  <a:schemeClr val="tx1"/>
                </a:solidFill>
                <a:latin typeface="Times New Roman" pitchFamily="18" charset="0"/>
                <a:cs typeface="Times New Roman" pitchFamily="18" charset="0"/>
                <a:sym typeface="Symbol"/>
              </a:rPr>
              <a:t>rotamers</a:t>
            </a:r>
            <a:r>
              <a:rPr lang="en-US" sz="2000" dirty="0">
                <a:solidFill>
                  <a:schemeClr val="tx1"/>
                </a:solidFill>
                <a:latin typeface="Times New Roman" pitchFamily="18" charset="0"/>
                <a:cs typeface="Times New Roman" pitchFamily="18" charset="0"/>
                <a:sym typeface="Symbol"/>
              </a:rPr>
              <a:t>.</a:t>
            </a:r>
          </a:p>
        </p:txBody>
      </p:sp>
      <p:cxnSp>
        <p:nvCxnSpPr>
          <p:cNvPr id="5" name="Straight Arrow Connector 4"/>
          <p:cNvCxnSpPr/>
          <p:nvPr/>
        </p:nvCxnSpPr>
        <p:spPr>
          <a:xfrm rot="10800000" flipH="1" flipV="1">
            <a:off x="289950" y="2614550"/>
            <a:ext cx="640080" cy="0"/>
          </a:xfrm>
          <a:prstGeom prst="straightConnector1">
            <a:avLst/>
          </a:prstGeom>
          <a:ln w="76200">
            <a:solidFill>
              <a:srgbClr val="FD09C9"/>
            </a:solidFill>
            <a:tailEnd type="arrow"/>
          </a:ln>
        </p:spPr>
        <p:style>
          <a:lnRef idx="1">
            <a:schemeClr val="accent1"/>
          </a:lnRef>
          <a:fillRef idx="0">
            <a:schemeClr val="accent1"/>
          </a:fillRef>
          <a:effectRef idx="0">
            <a:schemeClr val="accent1"/>
          </a:effectRef>
          <a:fontRef idx="minor">
            <a:schemeClr val="tx1"/>
          </a:fontRef>
        </p:style>
      </p:cxnSp>
      <p:pic>
        <p:nvPicPr>
          <p:cNvPr id="6" name="Slide 1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0" y="6576950"/>
            <a:ext cx="304800" cy="304800"/>
          </a:xfrm>
          <a:prstGeom prst="rect">
            <a:avLst/>
          </a:prstGeom>
        </p:spPr>
      </p:pic>
    </p:spTree>
    <p:custDataLst>
      <p:tags r:id="rId1"/>
    </p:custDataLst>
  </p:cSld>
  <p:clrMapOvr>
    <a:masterClrMapping/>
  </p:clrMapOvr>
  <p:transition advClick="0" advTm="9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nodeType="afterEffect">
                                  <p:stCondLst>
                                    <p:cond delay="60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6500"/>
                            </p:stCondLst>
                            <p:childTnLst>
                              <p:par>
                                <p:cTn id="13" presetID="42" presetClass="path" presetSubtype="0" accel="50000" decel="50000" fill="hold" nodeType="afterEffect">
                                  <p:stCondLst>
                                    <p:cond delay="18000"/>
                                  </p:stCondLst>
                                  <p:childTnLst>
                                    <p:animMotion origin="layout" path="M 3.33333E-6 0 L 3.33333E-6 0.05208 " pathEditMode="relative" rAng="0" ptsTypes="AA">
                                      <p:cBhvr>
                                        <p:cTn id="14" dur="2000" fill="hold"/>
                                        <p:tgtEl>
                                          <p:spTgt spid="5"/>
                                        </p:tgtEl>
                                        <p:attrNameLst>
                                          <p:attrName>ppt_x</p:attrName>
                                          <p:attrName>ppt_y</p:attrName>
                                        </p:attrNameLst>
                                      </p:cBhvr>
                                      <p:rCtr x="0" y="26"/>
                                    </p:animMotion>
                                  </p:childTnLst>
                                </p:cTn>
                              </p:par>
                            </p:childTnLst>
                          </p:cTn>
                        </p:par>
                        <p:par>
                          <p:cTn id="15" fill="hold">
                            <p:stCondLst>
                              <p:cond delay="26500"/>
                            </p:stCondLst>
                            <p:childTnLst>
                              <p:par>
                                <p:cTn id="16" presetID="42" presetClass="path" presetSubtype="0" accel="50000" decel="50000" fill="hold" nodeType="afterEffect">
                                  <p:stCondLst>
                                    <p:cond delay="18000"/>
                                  </p:stCondLst>
                                  <p:childTnLst>
                                    <p:animMotion origin="layout" path="M 3.33333E-6 0.05208 L 3.33333E-6 0.10764 " pathEditMode="relative" rAng="0" ptsTypes="AA">
                                      <p:cBhvr>
                                        <p:cTn id="17" dur="2000" fill="hold"/>
                                        <p:tgtEl>
                                          <p:spTgt spid="5"/>
                                        </p:tgtEl>
                                        <p:attrNameLst>
                                          <p:attrName>ppt_x</p:attrName>
                                          <p:attrName>ppt_y</p:attrName>
                                        </p:attrNameLst>
                                      </p:cBhvr>
                                      <p:rCtr x="0" y="28"/>
                                    </p:animMotion>
                                  </p:childTnLst>
                                </p:cTn>
                              </p:par>
                            </p:childTnLst>
                          </p:cTn>
                        </p:par>
                        <p:par>
                          <p:cTn id="18" fill="hold">
                            <p:stCondLst>
                              <p:cond delay="46500"/>
                            </p:stCondLst>
                            <p:childTnLst>
                              <p:par>
                                <p:cTn id="19" presetID="42" presetClass="path" presetSubtype="0" accel="50000" decel="50000" fill="hold" nodeType="afterEffect">
                                  <p:stCondLst>
                                    <p:cond delay="17000"/>
                                  </p:stCondLst>
                                  <p:childTnLst>
                                    <p:animMotion origin="layout" path="M 3.33333E-6 0.10764 L 3.33333E-6 0.16319 " pathEditMode="relative" rAng="0" ptsTypes="AA">
                                      <p:cBhvr>
                                        <p:cTn id="20" dur="2000" fill="hold"/>
                                        <p:tgtEl>
                                          <p:spTgt spid="5"/>
                                        </p:tgtEl>
                                        <p:attrNameLst>
                                          <p:attrName>ppt_x</p:attrName>
                                          <p:attrName>ppt_y</p:attrName>
                                        </p:attrNameLst>
                                      </p:cBhvr>
                                      <p:rCtr x="0" y="28"/>
                                    </p:animMotion>
                                  </p:childTnLst>
                                </p:cTn>
                              </p:par>
                            </p:childTnLst>
                          </p:cTn>
                        </p:par>
                        <p:par>
                          <p:cTn id="21" fill="hold">
                            <p:stCondLst>
                              <p:cond delay="65500"/>
                            </p:stCondLst>
                            <p:childTnLst>
                              <p:par>
                                <p:cTn id="22" presetID="42" presetClass="path" presetSubtype="0" accel="50000" decel="50000" fill="hold" nodeType="afterEffect">
                                  <p:stCondLst>
                                    <p:cond delay="12000"/>
                                  </p:stCondLst>
                                  <p:childTnLst>
                                    <p:animMotion origin="layout" path="M 3.33333E-6 0.16319 L 3.33333E-6 0.21875 " pathEditMode="relative" rAng="0" ptsTypes="AA">
                                      <p:cBhvr>
                                        <p:cTn id="23" dur="2000" fill="hold"/>
                                        <p:tgtEl>
                                          <p:spTgt spid="5"/>
                                        </p:tgtEl>
                                        <p:attrNameLst>
                                          <p:attrName>ppt_x</p:attrName>
                                          <p:attrName>ppt_y</p:attrName>
                                        </p:attrNameLst>
                                      </p:cBhvr>
                                      <p:rCtr x="0" y="28"/>
                                    </p:animMotion>
                                  </p:childTnLst>
                                </p:cTn>
                              </p:par>
                            </p:childTnLst>
                          </p:cTn>
                        </p:par>
                        <p:par>
                          <p:cTn id="24" fill="hold">
                            <p:stCondLst>
                              <p:cond delay="79500"/>
                            </p:stCondLst>
                            <p:childTnLst>
                              <p:par>
                                <p:cTn id="25" presetID="42" presetClass="path" presetSubtype="0" accel="50000" decel="50000" fill="hold" nodeType="afterEffect">
                                  <p:stCondLst>
                                    <p:cond delay="2000"/>
                                  </p:stCondLst>
                                  <p:childTnLst>
                                    <p:animMotion origin="layout" path="M 3.33333E-6 0.21875 L 3.33333E-6 0.31875 " pathEditMode="relative" rAng="0" ptsTypes="AA">
                                      <p:cBhvr>
                                        <p:cTn id="26" dur="2000" fill="hold"/>
                                        <p:tgtEl>
                                          <p:spTgt spid="5"/>
                                        </p:tgtEl>
                                        <p:attrNameLst>
                                          <p:attrName>ppt_x</p:attrName>
                                          <p:attrName>ppt_y</p:attrName>
                                        </p:attrNameLst>
                                      </p:cBhvr>
                                      <p:rCtr x="0" y="50"/>
                                    </p:animMotion>
                                  </p:childTnLst>
                                </p:cTn>
                              </p:par>
                            </p:childTnLst>
                          </p:cTn>
                        </p:par>
                      </p:childTnLst>
                    </p:cTn>
                  </p:par>
                </p:childTnLst>
              </p:cTn>
              <p:prevCondLst>
                <p:cond evt="onPrev" delay="0">
                  <p:tgtEl>
                    <p:sldTgt/>
                  </p:tgtEl>
                </p:cond>
              </p:prevCondLst>
              <p:nextCondLst>
                <p:cond evt="onNext" delay="0">
                  <p:tgtEl>
                    <p:sldTgt/>
                  </p:tgtEl>
                </p:cond>
              </p:nextCondLst>
            </p:seq>
            <p:audio>
              <p:cMediaNode vol="86585" numSld="999">
                <p:cTn id="2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octamer_helix1_beta-strands_only.jpg"/>
          <p:cNvPicPr>
            <a:picLocks noChangeAspect="1"/>
          </p:cNvPicPr>
          <p:nvPr/>
        </p:nvPicPr>
        <p:blipFill>
          <a:blip r:embed="rId6" cstate="print"/>
          <a:stretch>
            <a:fillRect/>
          </a:stretch>
        </p:blipFill>
        <p:spPr>
          <a:xfrm>
            <a:off x="1672590" y="998220"/>
            <a:ext cx="5798820" cy="486156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9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5366">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_w_n-term-YELLOW.jpg"/>
          <p:cNvPicPr>
            <a:picLocks noChangeAspect="1"/>
          </p:cNvPicPr>
          <p:nvPr/>
        </p:nvPicPr>
        <p:blipFill>
          <a:blip r:embed="rId6" cstate="print"/>
          <a:stretch>
            <a:fillRect/>
          </a:stretch>
        </p:blipFill>
        <p:spPr>
          <a:xfrm>
            <a:off x="1672590" y="998220"/>
            <a:ext cx="5798820" cy="486156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9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_w_n-term-residues.jpg"/>
          <p:cNvPicPr>
            <a:picLocks noChangeAspect="1"/>
          </p:cNvPicPr>
          <p:nvPr/>
        </p:nvPicPr>
        <p:blipFill>
          <a:blip r:embed="rId6" cstate="print"/>
          <a:stretch>
            <a:fillRect/>
          </a:stretch>
        </p:blipFill>
        <p:spPr>
          <a:xfrm>
            <a:off x="1672590" y="998220"/>
            <a:ext cx="5798820" cy="486156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9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04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_w_n-term_subunit_labels.jpg"/>
          <p:cNvPicPr>
            <a:picLocks noChangeAspect="1"/>
          </p:cNvPicPr>
          <p:nvPr/>
        </p:nvPicPr>
        <p:blipFill>
          <a:blip r:embed="rId6" cstate="print"/>
          <a:stretch>
            <a:fillRect/>
          </a:stretch>
        </p:blipFill>
        <p:spPr>
          <a:xfrm>
            <a:off x="1672590" y="998220"/>
            <a:ext cx="5798820" cy="486156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9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39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_w_n-term_ALL_labels.jpg"/>
          <p:cNvPicPr>
            <a:picLocks noChangeAspect="1"/>
          </p:cNvPicPr>
          <p:nvPr/>
        </p:nvPicPr>
        <p:blipFill>
          <a:blip r:embed="rId6" cstate="print"/>
          <a:stretch>
            <a:fillRect/>
          </a:stretch>
        </p:blipFill>
        <p:spPr>
          <a:xfrm>
            <a:off x="1672590" y="998220"/>
            <a:ext cx="5798820" cy="4861560"/>
          </a:xfrm>
          <a:prstGeom prst="rect">
            <a:avLst/>
          </a:prstGeom>
        </p:spPr>
      </p:pic>
      <p:cxnSp>
        <p:nvCxnSpPr>
          <p:cNvPr id="4" name="Straight Arrow Connector 3"/>
          <p:cNvCxnSpPr/>
          <p:nvPr/>
        </p:nvCxnSpPr>
        <p:spPr>
          <a:xfrm>
            <a:off x="1981200" y="2514600"/>
            <a:ext cx="609600" cy="304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a:off x="6672616" y="3385784"/>
            <a:ext cx="60960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514600" y="1406856"/>
            <a:ext cx="609600" cy="304800"/>
          </a:xfrm>
          <a:prstGeom prst="straightConnector1">
            <a:avLst/>
          </a:prstGeom>
          <a:ln w="2857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flipV="1">
            <a:off x="6346208" y="1357952"/>
            <a:ext cx="609600" cy="3048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048000" y="5181600"/>
            <a:ext cx="457200" cy="435592"/>
          </a:xfrm>
          <a:prstGeom prst="straightConnector1">
            <a:avLst/>
          </a:prstGeom>
          <a:ln w="28575">
            <a:solidFill>
              <a:srgbClr val="107E1A"/>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5306704" y="5279408"/>
            <a:ext cx="457200" cy="435592"/>
          </a:xfrm>
          <a:prstGeom prst="straightConnector1">
            <a:avLst/>
          </a:prstGeom>
          <a:ln w="28575">
            <a:solidFill>
              <a:srgbClr val="5BE7C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416792" y="4421872"/>
            <a:ext cx="457200" cy="435592"/>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5924265" y="4585647"/>
            <a:ext cx="457200" cy="435592"/>
          </a:xfrm>
          <a:prstGeom prst="straightConnector1">
            <a:avLst/>
          </a:prstGeom>
          <a:ln w="28575">
            <a:solidFill>
              <a:srgbClr val="FF99FF"/>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6" name="Slide 19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2" presetClass="entr" presetSubtype="2" fill="hold" nodeType="afterEffect">
                                  <p:stCondLst>
                                    <p:cond delay="230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30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23500"/>
                            </p:stCondLst>
                            <p:childTnLst>
                              <p:par>
                                <p:cTn id="17" presetID="2" presetClass="entr" presetSubtype="2" fill="hold" nodeType="afterEffect">
                                  <p:stCondLst>
                                    <p:cond delay="20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00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44000"/>
                            </p:stCondLst>
                            <p:childTnLst>
                              <p:par>
                                <p:cTn id="26" presetID="2" presetClass="entr" presetSubtype="8" fill="hold" nodeType="afterEffect">
                                  <p:stCondLst>
                                    <p:cond delay="100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100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1+#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childTnLst>
                          </p:cTn>
                        </p:par>
                        <p:par>
                          <p:cTn id="34" fill="hold">
                            <p:stCondLst>
                              <p:cond delay="54500"/>
                            </p:stCondLst>
                            <p:childTnLst>
                              <p:par>
                                <p:cTn id="35" presetID="2" presetClass="entr" presetSubtype="8" fill="hold" nodeType="afterEffect">
                                  <p:stCondLst>
                                    <p:cond delay="120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1200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43"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_w_n-term-residues.jpg"/>
          <p:cNvPicPr>
            <a:picLocks noChangeAspect="1"/>
          </p:cNvPicPr>
          <p:nvPr/>
        </p:nvPicPr>
        <p:blipFill>
          <a:blip r:embed="rId6" cstate="print"/>
          <a:stretch>
            <a:fillRect/>
          </a:stretch>
        </p:blipFill>
        <p:spPr>
          <a:xfrm>
            <a:off x="1672590" y="998220"/>
            <a:ext cx="5798820" cy="486156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9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61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_w_n-term_and_ABCD-plane.jpg"/>
          <p:cNvPicPr>
            <a:picLocks noChangeAspect="1"/>
          </p:cNvPicPr>
          <p:nvPr/>
        </p:nvPicPr>
        <p:blipFill>
          <a:blip r:embed="rId6" cstate="print"/>
          <a:stretch>
            <a:fillRect/>
          </a:stretch>
        </p:blipFill>
        <p:spPr>
          <a:xfrm>
            <a:off x="1672590" y="998220"/>
            <a:ext cx="5798820" cy="486156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9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_w_n-term_and_EFGH-plane.jpg"/>
          <p:cNvPicPr>
            <a:picLocks noChangeAspect="1"/>
          </p:cNvPicPr>
          <p:nvPr/>
        </p:nvPicPr>
        <p:blipFill>
          <a:blip r:embed="rId6" cstate="print"/>
          <a:stretch>
            <a:fillRect/>
          </a:stretch>
        </p:blipFill>
        <p:spPr>
          <a:xfrm>
            <a:off x="1672590" y="998220"/>
            <a:ext cx="5798820" cy="486156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9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quatorial0.jpg"/>
          <p:cNvPicPr>
            <a:picLocks noChangeAspect="1"/>
          </p:cNvPicPr>
          <p:nvPr/>
        </p:nvPicPr>
        <p:blipFill>
          <a:blip r:embed="rId6" cstate="print"/>
          <a:stretch>
            <a:fillRect/>
          </a:stretch>
        </p:blipFill>
        <p:spPr>
          <a:xfrm>
            <a:off x="1672590" y="998220"/>
            <a:ext cx="5798820" cy="486156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9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04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equatorial0.jpg"/>
          <p:cNvPicPr>
            <a:picLocks noChangeAspect="1"/>
          </p:cNvPicPr>
          <p:nvPr/>
        </p:nvPicPr>
        <p:blipFill>
          <a:blip r:embed="rId6" cstate="print"/>
          <a:stretch>
            <a:fillRect/>
          </a:stretch>
        </p:blipFill>
        <p:spPr>
          <a:xfrm>
            <a:off x="1672590" y="998220"/>
            <a:ext cx="5798820" cy="4861560"/>
          </a:xfrm>
          <a:prstGeom prst="rect">
            <a:avLst/>
          </a:prstGeom>
        </p:spPr>
      </p:pic>
      <p:pic>
        <p:nvPicPr>
          <p:cNvPr id="8" name="Picture 7" descr="equatorial2.jpg"/>
          <p:cNvPicPr>
            <a:picLocks noChangeAspect="1"/>
          </p:cNvPicPr>
          <p:nvPr/>
        </p:nvPicPr>
        <p:blipFill>
          <a:blip r:embed="rId7" cstate="print"/>
          <a:stretch>
            <a:fillRect/>
          </a:stretch>
        </p:blipFill>
        <p:spPr>
          <a:xfrm>
            <a:off x="1672590" y="998220"/>
            <a:ext cx="5798820" cy="4861560"/>
          </a:xfrm>
          <a:prstGeom prst="rect">
            <a:avLst/>
          </a:prstGeom>
        </p:spPr>
      </p:pic>
      <p:pic>
        <p:nvPicPr>
          <p:cNvPr id="9" name="Picture 8" descr="equatorial4.jpg"/>
          <p:cNvPicPr>
            <a:picLocks noChangeAspect="1"/>
          </p:cNvPicPr>
          <p:nvPr/>
        </p:nvPicPr>
        <p:blipFill>
          <a:blip r:embed="rId8" cstate="print"/>
          <a:stretch>
            <a:fillRect/>
          </a:stretch>
        </p:blipFill>
        <p:spPr>
          <a:xfrm>
            <a:off x="1672590" y="998220"/>
            <a:ext cx="5798820" cy="4861560"/>
          </a:xfrm>
          <a:prstGeom prst="rect">
            <a:avLst/>
          </a:prstGeom>
        </p:spPr>
      </p:pic>
      <p:pic>
        <p:nvPicPr>
          <p:cNvPr id="10" name="Picture 9" descr="equatorial6.jpg"/>
          <p:cNvPicPr>
            <a:picLocks noChangeAspect="1"/>
          </p:cNvPicPr>
          <p:nvPr/>
        </p:nvPicPr>
        <p:blipFill>
          <a:blip r:embed="rId9" cstate="print"/>
          <a:stretch>
            <a:fillRect/>
          </a:stretch>
        </p:blipFill>
        <p:spPr>
          <a:xfrm>
            <a:off x="1672590" y="998220"/>
            <a:ext cx="5798820" cy="4861560"/>
          </a:xfrm>
          <a:prstGeom prst="rect">
            <a:avLst/>
          </a:prstGeom>
        </p:spPr>
      </p:pic>
      <p:pic>
        <p:nvPicPr>
          <p:cNvPr id="11" name="Picture 10" descr="equatorial8.jpg"/>
          <p:cNvPicPr>
            <a:picLocks noChangeAspect="1"/>
          </p:cNvPicPr>
          <p:nvPr/>
        </p:nvPicPr>
        <p:blipFill>
          <a:blip r:embed="rId10" cstate="print"/>
          <a:stretch>
            <a:fillRect/>
          </a:stretch>
        </p:blipFill>
        <p:spPr>
          <a:xfrm>
            <a:off x="1672590" y="998220"/>
            <a:ext cx="5798820" cy="4861560"/>
          </a:xfrm>
          <a:prstGeom prst="rect">
            <a:avLst/>
          </a:prstGeom>
        </p:spPr>
      </p:pic>
      <p:pic>
        <p:nvPicPr>
          <p:cNvPr id="12" name="Picture 11" descr="equatorial_10.jpg"/>
          <p:cNvPicPr>
            <a:picLocks noChangeAspect="1"/>
          </p:cNvPicPr>
          <p:nvPr/>
        </p:nvPicPr>
        <p:blipFill>
          <a:blip r:embed="rId11" cstate="print"/>
          <a:stretch>
            <a:fillRect/>
          </a:stretch>
        </p:blipFill>
        <p:spPr>
          <a:xfrm>
            <a:off x="1672590" y="998220"/>
            <a:ext cx="5798820" cy="4861560"/>
          </a:xfrm>
          <a:prstGeom prst="rect">
            <a:avLst/>
          </a:prstGeom>
        </p:spPr>
      </p:pic>
      <p:pic>
        <p:nvPicPr>
          <p:cNvPr id="13" name="Picture 12" descr="equatorial_12.jpg"/>
          <p:cNvPicPr>
            <a:picLocks noChangeAspect="1"/>
          </p:cNvPicPr>
          <p:nvPr/>
        </p:nvPicPr>
        <p:blipFill>
          <a:blip r:embed="rId12" cstate="print"/>
          <a:stretch>
            <a:fillRect/>
          </a:stretch>
        </p:blipFill>
        <p:spPr>
          <a:xfrm>
            <a:off x="1672590" y="998220"/>
            <a:ext cx="5798820" cy="4861560"/>
          </a:xfrm>
          <a:prstGeom prst="rect">
            <a:avLst/>
          </a:prstGeom>
        </p:spPr>
      </p:pic>
      <p:pic>
        <p:nvPicPr>
          <p:cNvPr id="14" name="Picture 13" descr="equatorial_14.jpg"/>
          <p:cNvPicPr>
            <a:picLocks noChangeAspect="1"/>
          </p:cNvPicPr>
          <p:nvPr/>
        </p:nvPicPr>
        <p:blipFill>
          <a:blip r:embed="rId13" cstate="print"/>
          <a:stretch>
            <a:fillRect/>
          </a:stretch>
        </p:blipFill>
        <p:spPr>
          <a:xfrm>
            <a:off x="1672590" y="998220"/>
            <a:ext cx="5798820" cy="4861560"/>
          </a:xfrm>
          <a:prstGeom prst="rect">
            <a:avLst/>
          </a:prstGeom>
        </p:spPr>
      </p:pic>
      <p:pic>
        <p:nvPicPr>
          <p:cNvPr id="15" name="Picture 14" descr="equatorial_16.jpg"/>
          <p:cNvPicPr>
            <a:picLocks noChangeAspect="1"/>
          </p:cNvPicPr>
          <p:nvPr/>
        </p:nvPicPr>
        <p:blipFill>
          <a:blip r:embed="rId14" cstate="print"/>
          <a:stretch>
            <a:fillRect/>
          </a:stretch>
        </p:blipFill>
        <p:spPr>
          <a:xfrm>
            <a:off x="1672590" y="998220"/>
            <a:ext cx="5798820" cy="4861560"/>
          </a:xfrm>
          <a:prstGeom prst="rect">
            <a:avLst/>
          </a:prstGeom>
        </p:spPr>
      </p:pic>
      <p:pic>
        <p:nvPicPr>
          <p:cNvPr id="16" name="Picture 15" descr="equatorial_18.jpg"/>
          <p:cNvPicPr>
            <a:picLocks noChangeAspect="1"/>
          </p:cNvPicPr>
          <p:nvPr/>
        </p:nvPicPr>
        <p:blipFill>
          <a:blip r:embed="rId15" cstate="print"/>
          <a:stretch>
            <a:fillRect/>
          </a:stretch>
        </p:blipFill>
        <p:spPr>
          <a:xfrm>
            <a:off x="1672590" y="998220"/>
            <a:ext cx="5798820" cy="4861560"/>
          </a:xfrm>
          <a:prstGeom prst="rect">
            <a:avLst/>
          </a:prstGeom>
        </p:spPr>
      </p:pic>
      <p:grpSp>
        <p:nvGrpSpPr>
          <p:cNvPr id="22" name="Group 21"/>
          <p:cNvGrpSpPr/>
          <p:nvPr/>
        </p:nvGrpSpPr>
        <p:grpSpPr>
          <a:xfrm>
            <a:off x="1066800" y="4927600"/>
            <a:ext cx="1320800" cy="1295400"/>
            <a:chOff x="50800" y="5334000"/>
            <a:chExt cx="1320800" cy="1295400"/>
          </a:xfrm>
        </p:grpSpPr>
        <p:pic>
          <p:nvPicPr>
            <p:cNvPr id="20" name="Picture 5"/>
            <p:cNvPicPr>
              <a:picLocks noChangeAspect="1" noChangeArrowheads="1"/>
            </p:cNvPicPr>
            <p:nvPr/>
          </p:nvPicPr>
          <p:blipFill>
            <a:blip r:embed="rId16" cstate="print"/>
            <a:srcRect/>
            <a:stretch>
              <a:fillRect/>
            </a:stretch>
          </p:blipFill>
          <p:spPr bwMode="auto">
            <a:xfrm>
              <a:off x="114300" y="5334000"/>
              <a:ext cx="1257300" cy="1295400"/>
            </a:xfrm>
            <a:prstGeom prst="rect">
              <a:avLst/>
            </a:prstGeom>
            <a:noFill/>
            <a:ln w="9525">
              <a:noFill/>
              <a:miter lim="800000"/>
              <a:headEnd/>
              <a:tailEnd/>
            </a:ln>
            <a:effectLst/>
          </p:spPr>
        </p:pic>
        <p:pic>
          <p:nvPicPr>
            <p:cNvPr id="21" name="Picture 10"/>
            <p:cNvPicPr>
              <a:picLocks noChangeAspect="1" noChangeArrowheads="1"/>
            </p:cNvPicPr>
            <p:nvPr/>
          </p:nvPicPr>
          <p:blipFill>
            <a:blip r:embed="rId17" cstate="print">
              <a:clrChange>
                <a:clrFrom>
                  <a:srgbClr val="000000"/>
                </a:clrFrom>
                <a:clrTo>
                  <a:srgbClr val="000000">
                    <a:alpha val="0"/>
                  </a:srgbClr>
                </a:clrTo>
              </a:clrChange>
            </a:blip>
            <a:srcRect/>
            <a:stretch>
              <a:fillRect/>
            </a:stretch>
          </p:blipFill>
          <p:spPr bwMode="auto">
            <a:xfrm rot="5400000">
              <a:off x="-32543" y="5925343"/>
              <a:ext cx="660400" cy="493713"/>
            </a:xfrm>
            <a:prstGeom prst="rect">
              <a:avLst/>
            </a:prstGeom>
            <a:noFill/>
            <a:ln w="9525">
              <a:noFill/>
              <a:miter lim="800000"/>
              <a:headEnd/>
              <a:tailEnd/>
            </a:ln>
            <a:effectLst/>
          </p:spPr>
        </p:pic>
      </p:grpSp>
      <p:sp>
        <p:nvSpPr>
          <p:cNvPr id="17" name="TextBox 16"/>
          <p:cNvSpPr txBox="1"/>
          <p:nvPr/>
        </p:nvSpPr>
        <p:spPr>
          <a:xfrm>
            <a:off x="7383440" y="6519536"/>
            <a:ext cx="1828800" cy="365760"/>
          </a:xfrm>
          <a:prstGeom prst="rect">
            <a:avLst/>
          </a:prstGeom>
          <a:noFill/>
        </p:spPr>
        <p:txBody>
          <a:bodyPr wrap="square" rtlCol="0">
            <a:spAutoFit/>
          </a:bodyPr>
          <a:lstStyle/>
          <a:p>
            <a:r>
              <a:rPr lang="en-US" dirty="0">
                <a:hlinkClick r:id="rId18" action="ppaction://hlinksldjump"/>
              </a:rPr>
              <a:t>Table of Contents</a:t>
            </a:r>
            <a:endParaRPr lang="en-US" dirty="0"/>
          </a:p>
        </p:txBody>
      </p:sp>
      <p:pic>
        <p:nvPicPr>
          <p:cNvPr id="18" name="Slide 19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9" cstate="print"/>
          <a:stretch>
            <a:fillRect/>
          </a:stretch>
        </p:blipFill>
        <p:spPr>
          <a:xfrm>
            <a:off x="0" y="6539552"/>
            <a:ext cx="304800" cy="304800"/>
          </a:xfrm>
          <a:prstGeom prst="rect">
            <a:avLst/>
          </a:prstGeom>
        </p:spPr>
      </p:pic>
    </p:spTree>
    <p:custDataLst>
      <p:tags r:id="rId1"/>
    </p:custDataLst>
  </p:cSld>
  <p:clrMapOvr>
    <a:masterClrMapping/>
  </p:clrMapOvr>
  <p:transition advClick="0" advTm="1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1" presetClass="entr" presetSubtype="0" fill="hold" nodeType="afterEffect">
                                  <p:stCondLst>
                                    <p:cond delay="5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7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5700"/>
                            </p:stCondLst>
                            <p:childTnLst>
                              <p:par>
                                <p:cTn id="14" presetID="1" presetClass="entr" presetSubtype="0" fill="hold" nodeType="afterEffect">
                                  <p:stCondLst>
                                    <p:cond delay="7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6400"/>
                            </p:stCondLst>
                            <p:childTnLst>
                              <p:par>
                                <p:cTn id="17" presetID="1" presetClass="entr" presetSubtype="0" fill="hold" nodeType="afterEffect">
                                  <p:stCondLst>
                                    <p:cond delay="7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7100"/>
                            </p:stCondLst>
                            <p:childTnLst>
                              <p:par>
                                <p:cTn id="20" presetID="1" presetClass="entr" presetSubtype="0" fill="hold" nodeType="afterEffect">
                                  <p:stCondLst>
                                    <p:cond delay="7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7800"/>
                            </p:stCondLst>
                            <p:childTnLst>
                              <p:par>
                                <p:cTn id="23" presetID="1" presetClass="entr" presetSubtype="0" fill="hold" nodeType="afterEffect">
                                  <p:stCondLst>
                                    <p:cond delay="7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8500"/>
                            </p:stCondLst>
                            <p:childTnLst>
                              <p:par>
                                <p:cTn id="26" presetID="1" presetClass="entr" presetSubtype="0" fill="hold" nodeType="afterEffect">
                                  <p:stCondLst>
                                    <p:cond delay="7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9200"/>
                            </p:stCondLst>
                            <p:childTnLst>
                              <p:par>
                                <p:cTn id="29" presetID="1" presetClass="entr" presetSubtype="0" fill="hold" nodeType="afterEffect">
                                  <p:stCondLst>
                                    <p:cond delay="70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9900"/>
                            </p:stCondLst>
                            <p:childTnLst>
                              <p:par>
                                <p:cTn id="32" presetID="1" presetClass="entr" presetSubtype="0" fill="hold" nodeType="afterEffect">
                                  <p:stCondLst>
                                    <p:cond delay="70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34"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97175"/>
            <a:ext cx="7772400" cy="1470025"/>
          </a:xfrm>
        </p:spPr>
        <p:txBody>
          <a:bodyPr>
            <a:noAutofit/>
          </a:bodyPr>
          <a:lstStyle/>
          <a:p>
            <a:pPr algn="l"/>
            <a:r>
              <a:rPr lang="en-US" sz="3200" dirty="0">
                <a:latin typeface="Arial" pitchFamily="34" charset="0"/>
                <a:cs typeface="Arial" pitchFamily="34" charset="0"/>
              </a:rPr>
              <a:t>Most of the virtual structure files in this project were created in Maestro, a component of the Schrödinger Suite, which was kindly made available by Schrödinger, Inc. (</a:t>
            </a:r>
            <a:r>
              <a:rPr lang="en-US" sz="3200" dirty="0">
                <a:latin typeface="Arial" pitchFamily="34" charset="0"/>
                <a:cs typeface="Arial" pitchFamily="34" charset="0"/>
                <a:hlinkClick r:id="rId4"/>
              </a:rPr>
              <a:t>www.schrodinger.com</a:t>
            </a:r>
            <a:r>
              <a:rPr lang="en-US" sz="3200" dirty="0">
                <a:latin typeface="Arial" pitchFamily="34" charset="0"/>
                <a:cs typeface="Arial" pitchFamily="34" charset="0"/>
              </a:rPr>
              <a:t>).</a:t>
            </a:r>
            <a:br>
              <a:rPr lang="en-US" sz="3200" dirty="0">
                <a:latin typeface="Arial" pitchFamily="34" charset="0"/>
                <a:cs typeface="Arial" pitchFamily="34" charset="0"/>
              </a:rPr>
            </a:br>
            <a:br>
              <a:rPr lang="en-US" sz="3200" dirty="0">
                <a:latin typeface="Arial" pitchFamily="34" charset="0"/>
                <a:cs typeface="Arial" pitchFamily="34" charset="0"/>
              </a:rPr>
            </a:br>
            <a:r>
              <a:rPr lang="en-US" sz="3200" dirty="0">
                <a:latin typeface="Arial" pitchFamily="34" charset="0"/>
                <a:cs typeface="Arial" pitchFamily="34" charset="0"/>
              </a:rPr>
              <a:t>Most of the graphics were created from </a:t>
            </a:r>
            <a:r>
              <a:rPr lang="en-US" sz="3200" dirty="0" err="1">
                <a:latin typeface="Arial" pitchFamily="34" charset="0"/>
                <a:cs typeface="Arial" pitchFamily="34" charset="0"/>
              </a:rPr>
              <a:t>pdb</a:t>
            </a:r>
            <a:r>
              <a:rPr lang="en-US" sz="3200" dirty="0">
                <a:latin typeface="Arial" pitchFamily="34" charset="0"/>
                <a:cs typeface="Arial" pitchFamily="34" charset="0"/>
              </a:rPr>
              <a:t> files via DS </a:t>
            </a:r>
            <a:r>
              <a:rPr lang="en-US" sz="3200" dirty="0" err="1">
                <a:latin typeface="Arial" pitchFamily="34" charset="0"/>
                <a:cs typeface="Arial" pitchFamily="34" charset="0"/>
              </a:rPr>
              <a:t>Visualizer</a:t>
            </a:r>
            <a:r>
              <a:rPr lang="en-US" sz="3200" dirty="0">
                <a:latin typeface="Arial" pitchFamily="34" charset="0"/>
                <a:cs typeface="Arial" pitchFamily="34" charset="0"/>
              </a:rPr>
              <a:t>, a product of </a:t>
            </a:r>
            <a:r>
              <a:rPr lang="en-US" sz="3200" dirty="0" err="1">
                <a:latin typeface="Arial" pitchFamily="34" charset="0"/>
                <a:cs typeface="Arial" pitchFamily="34" charset="0"/>
              </a:rPr>
              <a:t>Accelrys</a:t>
            </a:r>
            <a:r>
              <a:rPr lang="en-US" sz="3200" dirty="0">
                <a:latin typeface="Arial" pitchFamily="34" charset="0"/>
                <a:cs typeface="Arial" pitchFamily="34" charset="0"/>
              </a:rPr>
              <a:t> (</a:t>
            </a:r>
            <a:r>
              <a:rPr lang="en-US" sz="3200" dirty="0">
                <a:latin typeface="Arial" pitchFamily="34" charset="0"/>
                <a:cs typeface="Arial" pitchFamily="34" charset="0"/>
                <a:hlinkClick r:id="rId5"/>
              </a:rPr>
              <a:t>www.accelrys.com</a:t>
            </a:r>
            <a:r>
              <a:rPr lang="en-US" sz="3200" dirty="0">
                <a:latin typeface="Arial" pitchFamily="34" charset="0"/>
                <a:cs typeface="Arial" pitchFamily="34" charset="0"/>
              </a:rPr>
              <a:t>), which, incredibly, is freeware.</a:t>
            </a:r>
            <a:br>
              <a:rPr lang="en-US" sz="3200" dirty="0">
                <a:latin typeface="Arial" pitchFamily="34" charset="0"/>
                <a:cs typeface="Arial" pitchFamily="34" charset="0"/>
              </a:rPr>
            </a:br>
            <a:endParaRPr lang="en-US" sz="2400" dirty="0">
              <a:latin typeface="Arial" pitchFamily="34" charset="0"/>
              <a:cs typeface="Arial" pitchFamily="34" charset="0"/>
            </a:endParaRPr>
          </a:p>
        </p:txBody>
      </p:sp>
    </p:spTree>
    <p:custDataLst>
      <p:tags r:id="rId1"/>
    </p:custDataLst>
  </p:cSld>
  <p:clrMapOvr>
    <a:masterClrMapping/>
  </p:clrMapOvr>
  <p:transition advClick="0" advTm="14000"/>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Octamer_w_DNA_perspective.jpg"/>
          <p:cNvPicPr>
            <a:picLocks noChangeAspect="1"/>
          </p:cNvPicPr>
          <p:nvPr/>
        </p:nvPicPr>
        <p:blipFill>
          <a:blip r:embed="rId6" cstate="print"/>
          <a:stretch>
            <a:fillRect/>
          </a:stretch>
        </p:blipFill>
        <p:spPr>
          <a:xfrm>
            <a:off x="2514600" y="1455420"/>
            <a:ext cx="3947160" cy="3947160"/>
          </a:xfrm>
          <a:prstGeom prst="rect">
            <a:avLst/>
          </a:prstGeom>
        </p:spPr>
      </p:pic>
      <p:sp>
        <p:nvSpPr>
          <p:cNvPr id="9" name="TextBox 8"/>
          <p:cNvSpPr txBox="1"/>
          <p:nvPr/>
        </p:nvSpPr>
        <p:spPr>
          <a:xfrm>
            <a:off x="7315200" y="6416040"/>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sp>
        <p:nvSpPr>
          <p:cNvPr id="10" name="TextBox 9"/>
          <p:cNvSpPr txBox="1"/>
          <p:nvPr/>
        </p:nvSpPr>
        <p:spPr>
          <a:xfrm>
            <a:off x="7387304" y="13648"/>
            <a:ext cx="1737360" cy="369332"/>
          </a:xfrm>
          <a:prstGeom prst="rect">
            <a:avLst/>
          </a:prstGeom>
          <a:solidFill>
            <a:schemeClr val="accent3">
              <a:lumMod val="75000"/>
            </a:schemeClr>
          </a:solidFill>
        </p:spPr>
        <p:txBody>
          <a:bodyPr wrap="square" rtlCol="0">
            <a:spAutoFit/>
          </a:bodyPr>
          <a:lstStyle/>
          <a:p>
            <a:pPr algn="ctr"/>
            <a:r>
              <a:rPr lang="en-US" dirty="0">
                <a:solidFill>
                  <a:schemeClr val="bg1"/>
                </a:solidFill>
                <a:hlinkClick r:id="rId8"/>
              </a:rPr>
              <a:t>Luger </a:t>
            </a:r>
            <a:r>
              <a:rPr lang="en-US" i="1" dirty="0">
                <a:solidFill>
                  <a:schemeClr val="bg1"/>
                </a:solidFill>
                <a:hlinkClick r:id="rId8"/>
              </a:rPr>
              <a:t>et al, </a:t>
            </a:r>
            <a:r>
              <a:rPr lang="en-US" dirty="0">
                <a:solidFill>
                  <a:schemeClr val="bg1"/>
                </a:solidFill>
                <a:hlinkClick r:id="rId8"/>
              </a:rPr>
              <a:t>1aoi</a:t>
            </a:r>
            <a:endParaRPr lang="en-US" dirty="0">
              <a:solidFill>
                <a:schemeClr val="bg1"/>
              </a:solidFill>
            </a:endParaRPr>
          </a:p>
        </p:txBody>
      </p:sp>
      <p:pic>
        <p:nvPicPr>
          <p:cNvPr id="11" name="Slide 2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64325" y="0"/>
            <a:ext cx="304800" cy="304800"/>
          </a:xfrm>
          <a:prstGeom prst="rect">
            <a:avLst/>
          </a:prstGeom>
        </p:spPr>
      </p:pic>
      <p:cxnSp>
        <p:nvCxnSpPr>
          <p:cNvPr id="12" name="Straight Arrow Connector 11"/>
          <p:cNvCxnSpPr/>
          <p:nvPr/>
        </p:nvCxnSpPr>
        <p:spPr>
          <a:xfrm rot="3000000">
            <a:off x="5763224" y="1511848"/>
            <a:ext cx="36576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3800000">
            <a:off x="5820088" y="3087448"/>
            <a:ext cx="36576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820000">
            <a:off x="5890600" y="4159936"/>
            <a:ext cx="36576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620000">
            <a:off x="4623864" y="5177126"/>
            <a:ext cx="36576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60000">
            <a:off x="2451008" y="3872096"/>
            <a:ext cx="36576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60000">
            <a:off x="3795312" y="4922535"/>
            <a:ext cx="36576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3000000">
            <a:off x="2807101" y="1138808"/>
            <a:ext cx="36576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3800000">
            <a:off x="2734317" y="2769000"/>
            <a:ext cx="36576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descr="2-octamer_closeup.jpg"/>
          <p:cNvPicPr>
            <a:picLocks noChangeAspect="1"/>
          </p:cNvPicPr>
          <p:nvPr/>
        </p:nvPicPr>
        <p:blipFill>
          <a:blip r:embed="rId10" cstate="print"/>
          <a:stretch>
            <a:fillRect/>
          </a:stretch>
        </p:blipFill>
        <p:spPr>
          <a:xfrm>
            <a:off x="2482664" y="2807208"/>
            <a:ext cx="2781300" cy="2506980"/>
          </a:xfrm>
          <a:prstGeom prst="rect">
            <a:avLst/>
          </a:prstGeom>
        </p:spPr>
      </p:pic>
      <p:pic>
        <p:nvPicPr>
          <p:cNvPr id="23" name="Picture 22" descr="3bna-new-168-pixels.gif"/>
          <p:cNvPicPr>
            <a:picLocks noChangeAspect="1"/>
          </p:cNvPicPr>
          <p:nvPr/>
        </p:nvPicPr>
        <p:blipFill>
          <a:blip r:embed="rId11" cstate="print"/>
          <a:stretch>
            <a:fillRect/>
          </a:stretch>
        </p:blipFill>
        <p:spPr>
          <a:xfrm>
            <a:off x="3771900" y="2581275"/>
            <a:ext cx="1600200" cy="1695450"/>
          </a:xfrm>
          <a:prstGeom prst="rect">
            <a:avLst/>
          </a:prstGeom>
        </p:spPr>
      </p:pic>
      <p:pic>
        <p:nvPicPr>
          <p:cNvPr id="24" name="Picture 23" descr="wu-cdef-168-pixels.gif"/>
          <p:cNvPicPr>
            <a:picLocks noChangeAspect="1"/>
          </p:cNvPicPr>
          <p:nvPr/>
        </p:nvPicPr>
        <p:blipFill>
          <a:blip r:embed="rId12" cstate="print"/>
          <a:stretch>
            <a:fillRect/>
          </a:stretch>
        </p:blipFill>
        <p:spPr>
          <a:xfrm>
            <a:off x="3771900" y="2581275"/>
            <a:ext cx="1600200" cy="1695450"/>
          </a:xfrm>
          <a:prstGeom prst="rect">
            <a:avLst/>
          </a:prstGeom>
        </p:spPr>
      </p:pic>
      <p:grpSp>
        <p:nvGrpSpPr>
          <p:cNvPr id="5" name="Group 8"/>
          <p:cNvGrpSpPr/>
          <p:nvPr/>
        </p:nvGrpSpPr>
        <p:grpSpPr>
          <a:xfrm>
            <a:off x="538480" y="3670300"/>
            <a:ext cx="2395220" cy="520700"/>
            <a:chOff x="538480" y="3670300"/>
            <a:chExt cx="2395220" cy="520700"/>
          </a:xfrm>
        </p:grpSpPr>
        <p:sp>
          <p:nvSpPr>
            <p:cNvPr id="3" name="TextBox 2"/>
            <p:cNvSpPr txBox="1"/>
            <p:nvPr/>
          </p:nvSpPr>
          <p:spPr>
            <a:xfrm>
              <a:off x="538480" y="3670300"/>
              <a:ext cx="2103120" cy="365760"/>
            </a:xfrm>
            <a:prstGeom prst="rect">
              <a:avLst/>
            </a:prstGeom>
            <a:noFill/>
          </p:spPr>
          <p:txBody>
            <a:bodyPr wrap="square" rtlCol="0">
              <a:spAutoFit/>
            </a:bodyPr>
            <a:lstStyle/>
            <a:p>
              <a:pPr algn="ctr"/>
              <a:r>
                <a:rPr lang="en-US" dirty="0">
                  <a:solidFill>
                    <a:schemeClr val="bg1"/>
                  </a:solidFill>
                </a:rPr>
                <a:t>N-terminal </a:t>
              </a:r>
              <a:r>
                <a:rPr lang="en-US" dirty="0">
                  <a:solidFill>
                    <a:schemeClr val="bg1"/>
                  </a:solidFill>
                  <a:sym typeface="Symbol"/>
                </a:rPr>
                <a:t>-strand</a:t>
              </a:r>
              <a:endParaRPr lang="en-US" dirty="0">
                <a:solidFill>
                  <a:schemeClr val="bg1"/>
                </a:solidFill>
              </a:endParaRPr>
            </a:p>
          </p:txBody>
        </p:sp>
        <p:cxnSp>
          <p:nvCxnSpPr>
            <p:cNvPr id="6" name="Straight Arrow Connector 5"/>
            <p:cNvCxnSpPr/>
            <p:nvPr/>
          </p:nvCxnSpPr>
          <p:spPr>
            <a:xfrm>
              <a:off x="2567940" y="3886200"/>
              <a:ext cx="36576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9"/>
          <p:cNvGrpSpPr/>
          <p:nvPr/>
        </p:nvGrpSpPr>
        <p:grpSpPr>
          <a:xfrm>
            <a:off x="1226820" y="4866640"/>
            <a:ext cx="1790700" cy="543560"/>
            <a:chOff x="1226820" y="4866640"/>
            <a:chExt cx="1790700" cy="543560"/>
          </a:xfrm>
        </p:grpSpPr>
        <p:sp>
          <p:nvSpPr>
            <p:cNvPr id="4" name="TextBox 3"/>
            <p:cNvSpPr txBox="1"/>
            <p:nvPr/>
          </p:nvSpPr>
          <p:spPr>
            <a:xfrm>
              <a:off x="1226820" y="5044440"/>
              <a:ext cx="1554480" cy="365760"/>
            </a:xfrm>
            <a:prstGeom prst="rect">
              <a:avLst/>
            </a:prstGeom>
            <a:noFill/>
          </p:spPr>
          <p:txBody>
            <a:bodyPr wrap="square" rtlCol="0">
              <a:spAutoFit/>
            </a:bodyPr>
            <a:lstStyle/>
            <a:p>
              <a:pPr algn="ctr"/>
              <a:r>
                <a:rPr lang="en-US" dirty="0">
                  <a:solidFill>
                    <a:schemeClr val="bg1"/>
                  </a:solidFill>
                </a:rPr>
                <a:t>DNA tetraplex</a:t>
              </a:r>
            </a:p>
          </p:txBody>
        </p:sp>
        <p:cxnSp>
          <p:nvCxnSpPr>
            <p:cNvPr id="8" name="Straight Arrow Connector 7"/>
            <p:cNvCxnSpPr/>
            <p:nvPr/>
          </p:nvCxnSpPr>
          <p:spPr>
            <a:xfrm rot="16200000">
              <a:off x="2682240" y="4897120"/>
              <a:ext cx="36576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3178792" y="1994848"/>
            <a:ext cx="2590800" cy="2514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advClick="0" advTm="28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2" fill="hold" nodeType="afterEffect">
                                  <p:stCondLst>
                                    <p:cond delay="560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par>
                          <p:cTn id="12" fill="hold">
                            <p:stCondLst>
                              <p:cond delay="56500"/>
                            </p:stCondLst>
                            <p:childTnLst>
                              <p:par>
                                <p:cTn id="13" presetID="2" presetClass="entr" presetSubtype="2" fill="hold" nodeType="after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57500"/>
                            </p:stCondLst>
                            <p:childTnLst>
                              <p:par>
                                <p:cTn id="18" presetID="2" presetClass="entr" presetSubtype="2" fill="hold" nodeType="afterEffect">
                                  <p:stCondLst>
                                    <p:cond delay="5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58500"/>
                            </p:stCondLst>
                            <p:childTnLst>
                              <p:par>
                                <p:cTn id="23" presetID="2" presetClass="entr" presetSubtype="4" fill="hold" nodeType="afterEffect">
                                  <p:stCondLst>
                                    <p:cond delay="5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par>
                          <p:cTn id="27" fill="hold">
                            <p:stCondLst>
                              <p:cond delay="59500"/>
                            </p:stCondLst>
                            <p:childTnLst>
                              <p:par>
                                <p:cTn id="28" presetID="2" presetClass="entr" presetSubtype="4" fill="hold" nodeType="afterEffect">
                                  <p:stCondLst>
                                    <p:cond delay="50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par>
                          <p:cTn id="32" fill="hold">
                            <p:stCondLst>
                              <p:cond delay="60500"/>
                            </p:stCondLst>
                            <p:childTnLst>
                              <p:par>
                                <p:cTn id="33" presetID="2" presetClass="entr" presetSubtype="8" fill="hold" nodeType="afterEffect">
                                  <p:stCondLst>
                                    <p:cond delay="50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par>
                          <p:cTn id="37" fill="hold">
                            <p:stCondLst>
                              <p:cond delay="61500"/>
                            </p:stCondLst>
                            <p:childTnLst>
                              <p:par>
                                <p:cTn id="38" presetID="2" presetClass="entr" presetSubtype="8" fill="hold" nodeType="afterEffect">
                                  <p:stCondLst>
                                    <p:cond delay="50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0-#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par>
                          <p:cTn id="42" fill="hold">
                            <p:stCondLst>
                              <p:cond delay="62500"/>
                            </p:stCondLst>
                            <p:childTnLst>
                              <p:par>
                                <p:cTn id="43" presetID="2" presetClass="entr" presetSubtype="8" fill="hold" nodeType="after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par>
                          <p:cTn id="47" fill="hold">
                            <p:stCondLst>
                              <p:cond delay="63500"/>
                            </p:stCondLst>
                            <p:childTnLst>
                              <p:par>
                                <p:cTn id="48" presetID="1" presetClass="exit" presetSubtype="0" fill="hold" nodeType="afterEffect">
                                  <p:stCondLst>
                                    <p:cond delay="13000"/>
                                  </p:stCondLst>
                                  <p:childTnLst>
                                    <p:set>
                                      <p:cBhvr>
                                        <p:cTn id="49" dur="1" fill="hold">
                                          <p:stCondLst>
                                            <p:cond delay="0"/>
                                          </p:stCondLst>
                                        </p:cTn>
                                        <p:tgtEl>
                                          <p:spTgt spid="12"/>
                                        </p:tgtEl>
                                        <p:attrNameLst>
                                          <p:attrName>style.visibility</p:attrName>
                                        </p:attrNameLst>
                                      </p:cBhvr>
                                      <p:to>
                                        <p:strVal val="hidden"/>
                                      </p:to>
                                    </p:set>
                                  </p:childTnLst>
                                </p:cTn>
                              </p:par>
                              <p:par>
                                <p:cTn id="50" presetID="1" presetClass="exit" presetSubtype="0" fill="hold" nodeType="withEffect">
                                  <p:stCondLst>
                                    <p:cond delay="13000"/>
                                  </p:stCondLst>
                                  <p:childTnLst>
                                    <p:set>
                                      <p:cBhvr>
                                        <p:cTn id="51" dur="1" fill="hold">
                                          <p:stCondLst>
                                            <p:cond delay="0"/>
                                          </p:stCondLst>
                                        </p:cTn>
                                        <p:tgtEl>
                                          <p:spTgt spid="13"/>
                                        </p:tgtEl>
                                        <p:attrNameLst>
                                          <p:attrName>style.visibility</p:attrName>
                                        </p:attrNameLst>
                                      </p:cBhvr>
                                      <p:to>
                                        <p:strVal val="hidden"/>
                                      </p:to>
                                    </p:set>
                                  </p:childTnLst>
                                </p:cTn>
                              </p:par>
                              <p:par>
                                <p:cTn id="52" presetID="1" presetClass="exit" presetSubtype="0" fill="hold" nodeType="withEffect">
                                  <p:stCondLst>
                                    <p:cond delay="13000"/>
                                  </p:stCondLst>
                                  <p:childTnLst>
                                    <p:set>
                                      <p:cBhvr>
                                        <p:cTn id="53" dur="1" fill="hold">
                                          <p:stCondLst>
                                            <p:cond delay="0"/>
                                          </p:stCondLst>
                                        </p:cTn>
                                        <p:tgtEl>
                                          <p:spTgt spid="14"/>
                                        </p:tgtEl>
                                        <p:attrNameLst>
                                          <p:attrName>style.visibility</p:attrName>
                                        </p:attrNameLst>
                                      </p:cBhvr>
                                      <p:to>
                                        <p:strVal val="hidden"/>
                                      </p:to>
                                    </p:set>
                                  </p:childTnLst>
                                </p:cTn>
                              </p:par>
                              <p:par>
                                <p:cTn id="54" presetID="1" presetClass="exit" presetSubtype="0" fill="hold" nodeType="withEffect">
                                  <p:stCondLst>
                                    <p:cond delay="13000"/>
                                  </p:stCondLst>
                                  <p:childTnLst>
                                    <p:set>
                                      <p:cBhvr>
                                        <p:cTn id="55" dur="1" fill="hold">
                                          <p:stCondLst>
                                            <p:cond delay="0"/>
                                          </p:stCondLst>
                                        </p:cTn>
                                        <p:tgtEl>
                                          <p:spTgt spid="15"/>
                                        </p:tgtEl>
                                        <p:attrNameLst>
                                          <p:attrName>style.visibility</p:attrName>
                                        </p:attrNameLst>
                                      </p:cBhvr>
                                      <p:to>
                                        <p:strVal val="hidden"/>
                                      </p:to>
                                    </p:set>
                                  </p:childTnLst>
                                </p:cTn>
                              </p:par>
                              <p:par>
                                <p:cTn id="56" presetID="1" presetClass="exit" presetSubtype="0" fill="hold" nodeType="withEffect">
                                  <p:stCondLst>
                                    <p:cond delay="1300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exit" presetSubtype="0" fill="hold" nodeType="withEffect">
                                  <p:stCondLst>
                                    <p:cond delay="13000"/>
                                  </p:stCondLst>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nodeType="withEffect">
                                  <p:stCondLst>
                                    <p:cond delay="13000"/>
                                  </p:stCondLst>
                                  <p:childTnLst>
                                    <p:set>
                                      <p:cBhvr>
                                        <p:cTn id="61" dur="1" fill="hold">
                                          <p:stCondLst>
                                            <p:cond delay="0"/>
                                          </p:stCondLst>
                                        </p:cTn>
                                        <p:tgtEl>
                                          <p:spTgt spid="19"/>
                                        </p:tgtEl>
                                        <p:attrNameLst>
                                          <p:attrName>style.visibility</p:attrName>
                                        </p:attrNameLst>
                                      </p:cBhvr>
                                      <p:to>
                                        <p:strVal val="hidden"/>
                                      </p:to>
                                    </p:set>
                                  </p:childTnLst>
                                </p:cTn>
                              </p:par>
                              <p:par>
                                <p:cTn id="62" presetID="1" presetClass="exit" presetSubtype="0" fill="hold" nodeType="withEffect">
                                  <p:stCondLst>
                                    <p:cond delay="13000"/>
                                  </p:stCondLst>
                                  <p:childTnLst>
                                    <p:set>
                                      <p:cBhvr>
                                        <p:cTn id="63" dur="1" fill="hold">
                                          <p:stCondLst>
                                            <p:cond delay="0"/>
                                          </p:stCondLst>
                                        </p:cTn>
                                        <p:tgtEl>
                                          <p:spTgt spid="18"/>
                                        </p:tgtEl>
                                        <p:attrNameLst>
                                          <p:attrName>style.visibility</p:attrName>
                                        </p:attrNameLst>
                                      </p:cBhvr>
                                      <p:to>
                                        <p:strVal val="hidden"/>
                                      </p:to>
                                    </p:set>
                                  </p:childTnLst>
                                </p:cTn>
                              </p:par>
                            </p:childTnLst>
                          </p:cTn>
                        </p:par>
                        <p:par>
                          <p:cTn id="64" fill="hold">
                            <p:stCondLst>
                              <p:cond delay="76500"/>
                            </p:stCondLst>
                            <p:childTnLst>
                              <p:par>
                                <p:cTn id="65" presetID="1" presetClass="entr" presetSubtype="0" fill="hold" nodeType="afterEffect">
                                  <p:stCondLst>
                                    <p:cond delay="1000"/>
                                  </p:stCondLst>
                                  <p:childTnLst>
                                    <p:set>
                                      <p:cBhvr>
                                        <p:cTn id="66" dur="1" fill="hold">
                                          <p:stCondLst>
                                            <p:cond delay="0"/>
                                          </p:stCondLst>
                                        </p:cTn>
                                        <p:tgtEl>
                                          <p:spTgt spid="21"/>
                                        </p:tgtEl>
                                        <p:attrNameLst>
                                          <p:attrName>style.visibility</p:attrName>
                                        </p:attrNameLst>
                                      </p:cBhvr>
                                      <p:to>
                                        <p:strVal val="visible"/>
                                      </p:to>
                                    </p:set>
                                  </p:childTnLst>
                                </p:cTn>
                              </p:par>
                            </p:childTnLst>
                          </p:cTn>
                        </p:par>
                        <p:par>
                          <p:cTn id="67" fill="hold">
                            <p:stCondLst>
                              <p:cond delay="77500"/>
                            </p:stCondLst>
                            <p:childTnLst>
                              <p:par>
                                <p:cTn id="68" presetID="56" presetClass="path" presetSubtype="0" accel="50000" decel="50000" fill="hold" nodeType="afterEffect">
                                  <p:stCondLst>
                                    <p:cond delay="0"/>
                                  </p:stCondLst>
                                  <p:childTnLst>
                                    <p:animMotion origin="layout" path="M -1.11111E-6 -1.86864E-6 L 0.10972 -0.15865 " pathEditMode="relative" rAng="0" ptsTypes="AA">
                                      <p:cBhvr>
                                        <p:cTn id="69" dur="2000" fill="hold"/>
                                        <p:tgtEl>
                                          <p:spTgt spid="21"/>
                                        </p:tgtEl>
                                        <p:attrNameLst>
                                          <p:attrName>ppt_x</p:attrName>
                                          <p:attrName>ppt_y</p:attrName>
                                        </p:attrNameLst>
                                      </p:cBhvr>
                                      <p:rCtr x="5500" y="-7900"/>
                                    </p:animMotion>
                                  </p:childTnLst>
                                </p:cTn>
                              </p:par>
                            </p:childTnLst>
                          </p:cTn>
                        </p:par>
                        <p:par>
                          <p:cTn id="70" fill="hold">
                            <p:stCondLst>
                              <p:cond delay="79500"/>
                            </p:stCondLst>
                            <p:childTnLst>
                              <p:par>
                                <p:cTn id="71" presetID="6" presetClass="emph" presetSubtype="0" fill="hold" nodeType="afterEffect">
                                  <p:stCondLst>
                                    <p:cond delay="0"/>
                                  </p:stCondLst>
                                  <p:childTnLst>
                                    <p:animScale>
                                      <p:cBhvr>
                                        <p:cTn id="72" dur="2000" fill="hold"/>
                                        <p:tgtEl>
                                          <p:spTgt spid="21"/>
                                        </p:tgtEl>
                                      </p:cBhvr>
                                      <p:by x="210000" y="210000"/>
                                    </p:animScale>
                                  </p:childTnLst>
                                </p:cTn>
                              </p:par>
                            </p:childTnLst>
                          </p:cTn>
                        </p:par>
                        <p:par>
                          <p:cTn id="73" fill="hold">
                            <p:stCondLst>
                              <p:cond delay="81500"/>
                            </p:stCondLst>
                            <p:childTnLst>
                              <p:par>
                                <p:cTn id="74" presetID="1" presetClass="exit" presetSubtype="0" fill="hold" nodeType="afterEffect">
                                  <p:stCondLst>
                                    <p:cond delay="6000"/>
                                  </p:stCondLst>
                                  <p:childTnLst>
                                    <p:set>
                                      <p:cBhvr>
                                        <p:cTn id="75" dur="1" fill="hold">
                                          <p:stCondLst>
                                            <p:cond delay="0"/>
                                          </p:stCondLst>
                                        </p:cTn>
                                        <p:tgtEl>
                                          <p:spTgt spid="21"/>
                                        </p:tgtEl>
                                        <p:attrNameLst>
                                          <p:attrName>style.visibility</p:attrName>
                                        </p:attrNameLst>
                                      </p:cBhvr>
                                      <p:to>
                                        <p:strVal val="hidden"/>
                                      </p:to>
                                    </p:set>
                                  </p:childTnLst>
                                </p:cTn>
                              </p:par>
                            </p:childTnLst>
                          </p:cTn>
                        </p:par>
                        <p:par>
                          <p:cTn id="76" fill="hold">
                            <p:stCondLst>
                              <p:cond delay="87500"/>
                            </p:stCondLst>
                            <p:childTnLst>
                              <p:par>
                                <p:cTn id="77" presetID="1" presetClass="entr" presetSubtype="0" fill="hold" nodeType="afterEffect">
                                  <p:stCondLst>
                                    <p:cond delay="10000"/>
                                  </p:stCondLst>
                                  <p:childTnLst>
                                    <p:set>
                                      <p:cBhvr>
                                        <p:cTn id="78" dur="1" fill="hold">
                                          <p:stCondLst>
                                            <p:cond delay="0"/>
                                          </p:stCondLst>
                                        </p:cTn>
                                        <p:tgtEl>
                                          <p:spTgt spid="23"/>
                                        </p:tgtEl>
                                        <p:attrNameLst>
                                          <p:attrName>style.visibility</p:attrName>
                                        </p:attrNameLst>
                                      </p:cBhvr>
                                      <p:to>
                                        <p:strVal val="visible"/>
                                      </p:to>
                                    </p:set>
                                  </p:childTnLst>
                                </p:cTn>
                              </p:par>
                            </p:childTnLst>
                          </p:cTn>
                        </p:par>
                        <p:par>
                          <p:cTn id="79" fill="hold">
                            <p:stCondLst>
                              <p:cond delay="97500"/>
                            </p:stCondLst>
                            <p:childTnLst>
                              <p:par>
                                <p:cTn id="80" presetID="9" presetClass="exit" presetSubtype="0" fill="hold" nodeType="afterEffect">
                                  <p:stCondLst>
                                    <p:cond delay="10000"/>
                                  </p:stCondLst>
                                  <p:childTnLst>
                                    <p:animEffect transition="out" filter="dissolv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par>
                                <p:cTn id="83" presetID="9" presetClass="entr" presetSubtype="0" fill="hold" nodeType="withEffect">
                                  <p:stCondLst>
                                    <p:cond delay="10000"/>
                                  </p:stCondLst>
                                  <p:childTnLst>
                                    <p:set>
                                      <p:cBhvr>
                                        <p:cTn id="84" dur="1" fill="hold">
                                          <p:stCondLst>
                                            <p:cond delay="0"/>
                                          </p:stCondLst>
                                        </p:cTn>
                                        <p:tgtEl>
                                          <p:spTgt spid="24"/>
                                        </p:tgtEl>
                                        <p:attrNameLst>
                                          <p:attrName>style.visibility</p:attrName>
                                        </p:attrNameLst>
                                      </p:cBhvr>
                                      <p:to>
                                        <p:strVal val="visible"/>
                                      </p:to>
                                    </p:set>
                                    <p:animEffect transition="in" filter="dissolve">
                                      <p:cBhvr>
                                        <p:cTn id="85" dur="500"/>
                                        <p:tgtEl>
                                          <p:spTgt spid="24"/>
                                        </p:tgtEl>
                                      </p:cBhvr>
                                    </p:animEffect>
                                  </p:childTnLst>
                                </p:cTn>
                              </p:par>
                            </p:childTnLst>
                          </p:cTn>
                        </p:par>
                        <p:par>
                          <p:cTn id="86" fill="hold">
                            <p:stCondLst>
                              <p:cond delay="108000"/>
                            </p:stCondLst>
                            <p:childTnLst>
                              <p:par>
                                <p:cTn id="87" presetID="9" presetClass="exit" presetSubtype="0" fill="hold" nodeType="afterEffect">
                                  <p:stCondLst>
                                    <p:cond delay="22000"/>
                                  </p:stCondLst>
                                  <p:childTnLst>
                                    <p:animEffect transition="out" filter="dissolve">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childTnLst>
                          </p:cTn>
                        </p:par>
                        <p:par>
                          <p:cTn id="90" fill="hold">
                            <p:stCondLst>
                              <p:cond delay="130500"/>
                            </p:stCondLst>
                            <p:childTnLst>
                              <p:par>
                                <p:cTn id="91" presetID="2" presetClass="entr" presetSubtype="8" fill="hold" nodeType="afterEffect">
                                  <p:stCondLst>
                                    <p:cond delay="26000"/>
                                  </p:stCondLst>
                                  <p:childTnLst>
                                    <p:set>
                                      <p:cBhvr>
                                        <p:cTn id="92" dur="1" fill="hold">
                                          <p:stCondLst>
                                            <p:cond delay="0"/>
                                          </p:stCondLst>
                                        </p:cTn>
                                        <p:tgtEl>
                                          <p:spTgt spid="5"/>
                                        </p:tgtEl>
                                        <p:attrNameLst>
                                          <p:attrName>style.visibility</p:attrName>
                                        </p:attrNameLst>
                                      </p:cBhvr>
                                      <p:to>
                                        <p:strVal val="visible"/>
                                      </p:to>
                                    </p:set>
                                    <p:anim calcmode="lin" valueType="num">
                                      <p:cBhvr additive="base">
                                        <p:cTn id="93" dur="500" fill="hold"/>
                                        <p:tgtEl>
                                          <p:spTgt spid="5"/>
                                        </p:tgtEl>
                                        <p:attrNameLst>
                                          <p:attrName>ppt_x</p:attrName>
                                        </p:attrNameLst>
                                      </p:cBhvr>
                                      <p:tavLst>
                                        <p:tav tm="0">
                                          <p:val>
                                            <p:strVal val="0-#ppt_w/2"/>
                                          </p:val>
                                        </p:tav>
                                        <p:tav tm="100000">
                                          <p:val>
                                            <p:strVal val="#ppt_x"/>
                                          </p:val>
                                        </p:tav>
                                      </p:tavLst>
                                    </p:anim>
                                    <p:anim calcmode="lin" valueType="num">
                                      <p:cBhvr additive="base">
                                        <p:cTn id="94" dur="500" fill="hold"/>
                                        <p:tgtEl>
                                          <p:spTgt spid="5"/>
                                        </p:tgtEl>
                                        <p:attrNameLst>
                                          <p:attrName>ppt_y</p:attrName>
                                        </p:attrNameLst>
                                      </p:cBhvr>
                                      <p:tavLst>
                                        <p:tav tm="0">
                                          <p:val>
                                            <p:strVal val="#ppt_y"/>
                                          </p:val>
                                        </p:tav>
                                        <p:tav tm="100000">
                                          <p:val>
                                            <p:strVal val="#ppt_y"/>
                                          </p:val>
                                        </p:tav>
                                      </p:tavLst>
                                    </p:anim>
                                  </p:childTnLst>
                                </p:cTn>
                              </p:par>
                            </p:childTnLst>
                          </p:cTn>
                        </p:par>
                        <p:par>
                          <p:cTn id="95" fill="hold">
                            <p:stCondLst>
                              <p:cond delay="157000"/>
                            </p:stCondLst>
                            <p:childTnLst>
                              <p:par>
                                <p:cTn id="96" presetID="2" presetClass="entr" presetSubtype="8" fill="hold" nodeType="afterEffect">
                                  <p:stCondLst>
                                    <p:cond delay="18000"/>
                                  </p:stCondLst>
                                  <p:childTnLst>
                                    <p:set>
                                      <p:cBhvr>
                                        <p:cTn id="97" dur="1" fill="hold">
                                          <p:stCondLst>
                                            <p:cond delay="0"/>
                                          </p:stCondLst>
                                        </p:cTn>
                                        <p:tgtEl>
                                          <p:spTgt spid="7"/>
                                        </p:tgtEl>
                                        <p:attrNameLst>
                                          <p:attrName>style.visibility</p:attrName>
                                        </p:attrNameLst>
                                      </p:cBhvr>
                                      <p:to>
                                        <p:strVal val="visible"/>
                                      </p:to>
                                    </p:set>
                                    <p:anim calcmode="lin" valueType="num">
                                      <p:cBhvr additive="base">
                                        <p:cTn id="98" dur="500" fill="hold"/>
                                        <p:tgtEl>
                                          <p:spTgt spid="7"/>
                                        </p:tgtEl>
                                        <p:attrNameLst>
                                          <p:attrName>ppt_x</p:attrName>
                                        </p:attrNameLst>
                                      </p:cBhvr>
                                      <p:tavLst>
                                        <p:tav tm="0">
                                          <p:val>
                                            <p:strVal val="0-#ppt_w/2"/>
                                          </p:val>
                                        </p:tav>
                                        <p:tav tm="100000">
                                          <p:val>
                                            <p:strVal val="#ppt_x"/>
                                          </p:val>
                                        </p:tav>
                                      </p:tavLst>
                                    </p:anim>
                                    <p:anim calcmode="lin" valueType="num">
                                      <p:cBhvr additive="base">
                                        <p:cTn id="99" dur="500" fill="hold"/>
                                        <p:tgtEl>
                                          <p:spTgt spid="7"/>
                                        </p:tgtEl>
                                        <p:attrNameLst>
                                          <p:attrName>ppt_y</p:attrName>
                                        </p:attrNameLst>
                                      </p:cBhvr>
                                      <p:tavLst>
                                        <p:tav tm="0">
                                          <p:val>
                                            <p:strVal val="#ppt_y"/>
                                          </p:val>
                                        </p:tav>
                                        <p:tav tm="100000">
                                          <p:val>
                                            <p:strVal val="#ppt_y"/>
                                          </p:val>
                                        </p:tav>
                                      </p:tavLst>
                                    </p:anim>
                                  </p:childTnLst>
                                </p:cTn>
                              </p:par>
                            </p:childTnLst>
                          </p:cTn>
                        </p:par>
                        <p:par>
                          <p:cTn id="100" fill="hold">
                            <p:stCondLst>
                              <p:cond delay="175500"/>
                            </p:stCondLst>
                            <p:childTnLst>
                              <p:par>
                                <p:cTn id="101" presetID="9" presetClass="entr" presetSubtype="0" fill="hold" grpId="0" nodeType="afterEffect">
                                  <p:stCondLst>
                                    <p:cond delay="44000"/>
                                  </p:stCondLst>
                                  <p:childTnLst>
                                    <p:set>
                                      <p:cBhvr>
                                        <p:cTn id="102" dur="1" fill="hold">
                                          <p:stCondLst>
                                            <p:cond delay="0"/>
                                          </p:stCondLst>
                                        </p:cTn>
                                        <p:tgtEl>
                                          <p:spTgt spid="26"/>
                                        </p:tgtEl>
                                        <p:attrNameLst>
                                          <p:attrName>style.visibility</p:attrName>
                                        </p:attrNameLst>
                                      </p:cBhvr>
                                      <p:to>
                                        <p:strVal val="visible"/>
                                      </p:to>
                                    </p:set>
                                    <p:animEffect transition="in" filter="dissolve">
                                      <p:cBhvr>
                                        <p:cTn id="103" dur="500"/>
                                        <p:tgtEl>
                                          <p:spTgt spid="26"/>
                                        </p:tgtEl>
                                      </p:cBhvr>
                                    </p:animEffect>
                                  </p:childTnLst>
                                </p:cTn>
                              </p:par>
                            </p:childTnLst>
                          </p:cTn>
                        </p:par>
                        <p:par>
                          <p:cTn id="104" fill="hold">
                            <p:stCondLst>
                              <p:cond delay="220000"/>
                            </p:stCondLst>
                            <p:childTnLst>
                              <p:par>
                                <p:cTn id="105" presetID="9" presetClass="exit" presetSubtype="0" fill="hold" grpId="1" nodeType="afterEffect">
                                  <p:stCondLst>
                                    <p:cond delay="14000"/>
                                  </p:stCondLst>
                                  <p:childTnLst>
                                    <p:animEffect transition="out" filter="dissolve">
                                      <p:cBhvr>
                                        <p:cTn id="106" dur="500"/>
                                        <p:tgtEl>
                                          <p:spTgt spid="26"/>
                                        </p:tgtEl>
                                      </p:cBhvr>
                                    </p:animEffect>
                                    <p:set>
                                      <p:cBhvr>
                                        <p:cTn id="10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9024" numSld="999">
                <p:cTn id="108"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26" grpId="0" animBg="1"/>
      <p:bldP spid="26" grpId="1" animBg="1"/>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quatorial_18.jpg"/>
          <p:cNvPicPr>
            <a:picLocks noChangeAspect="1"/>
          </p:cNvPicPr>
          <p:nvPr/>
        </p:nvPicPr>
        <p:blipFill>
          <a:blip r:embed="rId6" cstate="print"/>
          <a:stretch>
            <a:fillRect/>
          </a:stretch>
        </p:blipFill>
        <p:spPr>
          <a:xfrm>
            <a:off x="1672590" y="998220"/>
            <a:ext cx="5798820" cy="4861560"/>
          </a:xfrm>
          <a:prstGeom prst="rect">
            <a:avLst/>
          </a:prstGeom>
        </p:spPr>
      </p:pic>
      <p:sp>
        <p:nvSpPr>
          <p:cNvPr id="3" name="TextBox 2"/>
          <p:cNvSpPr txBox="1"/>
          <p:nvPr/>
        </p:nvSpPr>
        <p:spPr>
          <a:xfrm>
            <a:off x="533400" y="3593068"/>
            <a:ext cx="1447800" cy="369332"/>
          </a:xfrm>
          <a:prstGeom prst="rect">
            <a:avLst/>
          </a:prstGeom>
          <a:noFill/>
        </p:spPr>
        <p:txBody>
          <a:bodyPr wrap="square" rtlCol="0">
            <a:spAutoFit/>
          </a:bodyPr>
          <a:lstStyle/>
          <a:p>
            <a:pPr algn="ctr"/>
            <a:r>
              <a:rPr lang="en-US" dirty="0">
                <a:solidFill>
                  <a:schemeClr val="bg1"/>
                </a:solidFill>
              </a:rPr>
              <a:t>“North pole”</a:t>
            </a:r>
          </a:p>
        </p:txBody>
      </p:sp>
      <p:sp>
        <p:nvSpPr>
          <p:cNvPr id="4" name="TextBox 3"/>
          <p:cNvSpPr txBox="1"/>
          <p:nvPr/>
        </p:nvSpPr>
        <p:spPr>
          <a:xfrm>
            <a:off x="7010400" y="3593068"/>
            <a:ext cx="1447800" cy="369332"/>
          </a:xfrm>
          <a:prstGeom prst="rect">
            <a:avLst/>
          </a:prstGeom>
          <a:noFill/>
        </p:spPr>
        <p:txBody>
          <a:bodyPr wrap="square" rtlCol="0">
            <a:spAutoFit/>
          </a:bodyPr>
          <a:lstStyle/>
          <a:p>
            <a:pPr algn="ctr"/>
            <a:r>
              <a:rPr lang="en-US" dirty="0">
                <a:solidFill>
                  <a:srgbClr val="FFFF00"/>
                </a:solidFill>
              </a:rPr>
              <a:t>“South pole”</a:t>
            </a:r>
          </a:p>
        </p:txBody>
      </p:sp>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20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7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grpId="0" nodeType="afterEffect">
                                  <p:stCondLst>
                                    <p:cond delay="12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2500"/>
                            </p:stCondLst>
                            <p:childTnLst>
                              <p:par>
                                <p:cTn id="13" presetID="2" presetClass="entr" presetSubtype="2" fill="hold" grpId="0" nodeType="afterEffect">
                                  <p:stCondLst>
                                    <p:cond delay="2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17"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3" grpId="0"/>
      <p:bldP spid="4" grpId="0"/>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equatorial_18_w_bifurcating-plane.jpg"/>
          <p:cNvPicPr>
            <a:picLocks noChangeAspect="1"/>
          </p:cNvPicPr>
          <p:nvPr/>
        </p:nvPicPr>
        <p:blipFill>
          <a:blip r:embed="rId6" cstate="print"/>
          <a:stretch>
            <a:fillRect/>
          </a:stretch>
        </p:blipFill>
        <p:spPr>
          <a:xfrm>
            <a:off x="1672590" y="998220"/>
            <a:ext cx="5798820" cy="4861560"/>
          </a:xfrm>
          <a:prstGeom prst="rect">
            <a:avLst/>
          </a:prstGeom>
        </p:spPr>
      </p:pic>
      <p:pic>
        <p:nvPicPr>
          <p:cNvPr id="6" name="Picture 5" descr="equatorial_18_w_bifurcating-ABCD.jpg"/>
          <p:cNvPicPr>
            <a:picLocks noChangeAspect="1"/>
          </p:cNvPicPr>
          <p:nvPr/>
        </p:nvPicPr>
        <p:blipFill>
          <a:blip r:embed="rId7" cstate="print"/>
          <a:stretch>
            <a:fillRect/>
          </a:stretch>
        </p:blipFill>
        <p:spPr>
          <a:xfrm>
            <a:off x="1672590" y="998220"/>
            <a:ext cx="5798820" cy="4861560"/>
          </a:xfrm>
          <a:prstGeom prst="rect">
            <a:avLst/>
          </a:prstGeom>
        </p:spPr>
      </p:pic>
      <p:pic>
        <p:nvPicPr>
          <p:cNvPr id="7" name="Picture 6" descr="equatorial_18_w_bifurcating-EFGH.jpg"/>
          <p:cNvPicPr>
            <a:picLocks noChangeAspect="1"/>
          </p:cNvPicPr>
          <p:nvPr/>
        </p:nvPicPr>
        <p:blipFill>
          <a:blip r:embed="rId8" cstate="print"/>
          <a:stretch>
            <a:fillRect/>
          </a:stretch>
        </p:blipFill>
        <p:spPr>
          <a:xfrm>
            <a:off x="1672590" y="998220"/>
            <a:ext cx="5798820" cy="4861560"/>
          </a:xfrm>
          <a:prstGeom prst="rect">
            <a:avLst/>
          </a:prstGeom>
        </p:spPr>
      </p:pic>
      <p:sp>
        <p:nvSpPr>
          <p:cNvPr id="3" name="TextBox 2"/>
          <p:cNvSpPr txBox="1"/>
          <p:nvPr/>
        </p:nvSpPr>
        <p:spPr>
          <a:xfrm>
            <a:off x="533400" y="3593068"/>
            <a:ext cx="1447800" cy="369332"/>
          </a:xfrm>
          <a:prstGeom prst="rect">
            <a:avLst/>
          </a:prstGeom>
          <a:noFill/>
        </p:spPr>
        <p:txBody>
          <a:bodyPr wrap="square" rtlCol="0">
            <a:spAutoFit/>
          </a:bodyPr>
          <a:lstStyle/>
          <a:p>
            <a:pPr algn="ctr"/>
            <a:r>
              <a:rPr lang="en-US" dirty="0">
                <a:solidFill>
                  <a:schemeClr val="bg1"/>
                </a:solidFill>
              </a:rPr>
              <a:t>“North pole”</a:t>
            </a:r>
          </a:p>
        </p:txBody>
      </p:sp>
      <p:sp>
        <p:nvSpPr>
          <p:cNvPr id="4" name="TextBox 3"/>
          <p:cNvSpPr txBox="1"/>
          <p:nvPr/>
        </p:nvSpPr>
        <p:spPr>
          <a:xfrm>
            <a:off x="7010400" y="3593068"/>
            <a:ext cx="1447800" cy="369332"/>
          </a:xfrm>
          <a:prstGeom prst="rect">
            <a:avLst/>
          </a:prstGeom>
          <a:noFill/>
        </p:spPr>
        <p:txBody>
          <a:bodyPr wrap="square" rtlCol="0">
            <a:spAutoFit/>
          </a:bodyPr>
          <a:lstStyle/>
          <a:p>
            <a:pPr algn="ctr"/>
            <a:r>
              <a:rPr lang="en-US" dirty="0">
                <a:solidFill>
                  <a:srgbClr val="FFFF00"/>
                </a:solidFill>
              </a:rPr>
              <a:t>“South pole”</a:t>
            </a:r>
          </a:p>
        </p:txBody>
      </p:sp>
      <p:sp>
        <p:nvSpPr>
          <p:cNvPr id="8" name="TextBox 7"/>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9" name="Slide 20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0" y="6539552"/>
            <a:ext cx="304800" cy="304800"/>
          </a:xfrm>
          <a:prstGeom prst="rect">
            <a:avLst/>
          </a:prstGeom>
        </p:spPr>
      </p:pic>
    </p:spTree>
    <p:custDataLst>
      <p:tags r:id="rId1"/>
    </p:custDataLst>
  </p:cSld>
  <p:clrMapOvr>
    <a:masterClrMapping/>
  </p:clrMapOvr>
  <p:transition advClick="0" advTm="1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entr" presetSubtype="0" fill="hold" nodeType="afterEffect">
                                  <p:stCondLst>
                                    <p:cond delay="4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7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13"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equatorial0.jpg"/>
          <p:cNvPicPr>
            <a:picLocks noChangeAspect="1"/>
          </p:cNvPicPr>
          <p:nvPr/>
        </p:nvPicPr>
        <p:blipFill>
          <a:blip r:embed="rId6" cstate="print"/>
          <a:stretch>
            <a:fillRect/>
          </a:stretch>
        </p:blipFill>
        <p:spPr>
          <a:xfrm>
            <a:off x="1672590" y="998220"/>
            <a:ext cx="5798820" cy="4861560"/>
          </a:xfrm>
          <a:prstGeom prst="rect">
            <a:avLst/>
          </a:prstGeom>
        </p:spPr>
      </p:pic>
      <p:pic>
        <p:nvPicPr>
          <p:cNvPr id="8" name="Picture 7" descr="equatorial2.jpg"/>
          <p:cNvPicPr>
            <a:picLocks noChangeAspect="1"/>
          </p:cNvPicPr>
          <p:nvPr/>
        </p:nvPicPr>
        <p:blipFill>
          <a:blip r:embed="rId7" cstate="print"/>
          <a:stretch>
            <a:fillRect/>
          </a:stretch>
        </p:blipFill>
        <p:spPr>
          <a:xfrm>
            <a:off x="1672590" y="998220"/>
            <a:ext cx="5798820" cy="4861560"/>
          </a:xfrm>
          <a:prstGeom prst="rect">
            <a:avLst/>
          </a:prstGeom>
        </p:spPr>
      </p:pic>
      <p:pic>
        <p:nvPicPr>
          <p:cNvPr id="9" name="Picture 8" descr="equatorial4.jpg"/>
          <p:cNvPicPr>
            <a:picLocks noChangeAspect="1"/>
          </p:cNvPicPr>
          <p:nvPr/>
        </p:nvPicPr>
        <p:blipFill>
          <a:blip r:embed="rId8" cstate="print"/>
          <a:stretch>
            <a:fillRect/>
          </a:stretch>
        </p:blipFill>
        <p:spPr>
          <a:xfrm>
            <a:off x="1672590" y="998220"/>
            <a:ext cx="5798820" cy="4861560"/>
          </a:xfrm>
          <a:prstGeom prst="rect">
            <a:avLst/>
          </a:prstGeom>
        </p:spPr>
      </p:pic>
      <p:pic>
        <p:nvPicPr>
          <p:cNvPr id="10" name="Picture 9" descr="equatorial6.jpg"/>
          <p:cNvPicPr>
            <a:picLocks noChangeAspect="1"/>
          </p:cNvPicPr>
          <p:nvPr/>
        </p:nvPicPr>
        <p:blipFill>
          <a:blip r:embed="rId9" cstate="print"/>
          <a:stretch>
            <a:fillRect/>
          </a:stretch>
        </p:blipFill>
        <p:spPr>
          <a:xfrm>
            <a:off x="1672590" y="998220"/>
            <a:ext cx="5798820" cy="4861560"/>
          </a:xfrm>
          <a:prstGeom prst="rect">
            <a:avLst/>
          </a:prstGeom>
        </p:spPr>
      </p:pic>
      <p:pic>
        <p:nvPicPr>
          <p:cNvPr id="11" name="Picture 10" descr="equatorial8.jpg"/>
          <p:cNvPicPr>
            <a:picLocks noChangeAspect="1"/>
          </p:cNvPicPr>
          <p:nvPr/>
        </p:nvPicPr>
        <p:blipFill>
          <a:blip r:embed="rId10" cstate="print"/>
          <a:stretch>
            <a:fillRect/>
          </a:stretch>
        </p:blipFill>
        <p:spPr>
          <a:xfrm>
            <a:off x="1672590" y="998220"/>
            <a:ext cx="5798820" cy="4861560"/>
          </a:xfrm>
          <a:prstGeom prst="rect">
            <a:avLst/>
          </a:prstGeom>
        </p:spPr>
      </p:pic>
      <p:pic>
        <p:nvPicPr>
          <p:cNvPr id="12" name="Picture 11" descr="equatorial_10.jpg"/>
          <p:cNvPicPr>
            <a:picLocks noChangeAspect="1"/>
          </p:cNvPicPr>
          <p:nvPr/>
        </p:nvPicPr>
        <p:blipFill>
          <a:blip r:embed="rId11" cstate="print"/>
          <a:stretch>
            <a:fillRect/>
          </a:stretch>
        </p:blipFill>
        <p:spPr>
          <a:xfrm>
            <a:off x="1672590" y="998220"/>
            <a:ext cx="5798820" cy="4861560"/>
          </a:xfrm>
          <a:prstGeom prst="rect">
            <a:avLst/>
          </a:prstGeom>
        </p:spPr>
      </p:pic>
      <p:pic>
        <p:nvPicPr>
          <p:cNvPr id="13" name="Picture 12" descr="equatorial_12.jpg"/>
          <p:cNvPicPr>
            <a:picLocks noChangeAspect="1"/>
          </p:cNvPicPr>
          <p:nvPr/>
        </p:nvPicPr>
        <p:blipFill>
          <a:blip r:embed="rId12" cstate="print"/>
          <a:stretch>
            <a:fillRect/>
          </a:stretch>
        </p:blipFill>
        <p:spPr>
          <a:xfrm>
            <a:off x="1672590" y="998220"/>
            <a:ext cx="5798820" cy="4861560"/>
          </a:xfrm>
          <a:prstGeom prst="rect">
            <a:avLst/>
          </a:prstGeom>
        </p:spPr>
      </p:pic>
      <p:pic>
        <p:nvPicPr>
          <p:cNvPr id="14" name="Picture 13" descr="equatorial_14.jpg"/>
          <p:cNvPicPr>
            <a:picLocks noChangeAspect="1"/>
          </p:cNvPicPr>
          <p:nvPr/>
        </p:nvPicPr>
        <p:blipFill>
          <a:blip r:embed="rId13" cstate="print"/>
          <a:stretch>
            <a:fillRect/>
          </a:stretch>
        </p:blipFill>
        <p:spPr>
          <a:xfrm>
            <a:off x="1672590" y="998220"/>
            <a:ext cx="5798820" cy="4861560"/>
          </a:xfrm>
          <a:prstGeom prst="rect">
            <a:avLst/>
          </a:prstGeom>
        </p:spPr>
      </p:pic>
      <p:pic>
        <p:nvPicPr>
          <p:cNvPr id="15" name="Picture 14" descr="equatorial_16.jpg"/>
          <p:cNvPicPr>
            <a:picLocks noChangeAspect="1"/>
          </p:cNvPicPr>
          <p:nvPr/>
        </p:nvPicPr>
        <p:blipFill>
          <a:blip r:embed="rId14" cstate="print"/>
          <a:stretch>
            <a:fillRect/>
          </a:stretch>
        </p:blipFill>
        <p:spPr>
          <a:xfrm>
            <a:off x="1672590" y="998220"/>
            <a:ext cx="5798820" cy="4861560"/>
          </a:xfrm>
          <a:prstGeom prst="rect">
            <a:avLst/>
          </a:prstGeom>
        </p:spPr>
      </p:pic>
      <p:pic>
        <p:nvPicPr>
          <p:cNvPr id="16" name="Picture 15" descr="equatorial_18.jpg"/>
          <p:cNvPicPr>
            <a:picLocks noChangeAspect="1"/>
          </p:cNvPicPr>
          <p:nvPr/>
        </p:nvPicPr>
        <p:blipFill>
          <a:blip r:embed="rId15" cstate="print"/>
          <a:stretch>
            <a:fillRect/>
          </a:stretch>
        </p:blipFill>
        <p:spPr>
          <a:xfrm>
            <a:off x="1672590" y="998220"/>
            <a:ext cx="5798820" cy="4861560"/>
          </a:xfrm>
          <a:prstGeom prst="rect">
            <a:avLst/>
          </a:prstGeom>
        </p:spPr>
      </p:pic>
      <p:pic>
        <p:nvPicPr>
          <p:cNvPr id="17" name="Slide 20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6" cstate="print"/>
          <a:stretch>
            <a:fillRect/>
          </a:stretch>
        </p:blipFill>
        <p:spPr>
          <a:xfrm>
            <a:off x="0" y="6539552"/>
            <a:ext cx="304800" cy="304800"/>
          </a:xfrm>
          <a:prstGeom prst="rect">
            <a:avLst/>
          </a:prstGeom>
        </p:spPr>
      </p:pic>
    </p:spTree>
    <p:custDataLst>
      <p:tags r:id="rId1"/>
    </p:custDataLst>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1" presetClass="exit" presetSubtype="0" fill="hold" nodeType="withEffect">
                                  <p:stCondLst>
                                    <p:cond delay="1000"/>
                                  </p:stCondLst>
                                  <p:childTnLst>
                                    <p:set>
                                      <p:cBhvr>
                                        <p:cTn id="8" dur="1" fill="hold">
                                          <p:stCondLst>
                                            <p:cond delay="0"/>
                                          </p:stCondLst>
                                        </p:cTn>
                                        <p:tgtEl>
                                          <p:spTgt spid="16"/>
                                        </p:tgtEl>
                                        <p:attrNameLst>
                                          <p:attrName>style.visibility</p:attrName>
                                        </p:attrNameLst>
                                      </p:cBhvr>
                                      <p:to>
                                        <p:strVal val="hidden"/>
                                      </p:to>
                                    </p:set>
                                  </p:childTnLst>
                                </p:cTn>
                              </p:par>
                            </p:childTnLst>
                          </p:cTn>
                        </p:par>
                        <p:par>
                          <p:cTn id="9" fill="hold">
                            <p:stCondLst>
                              <p:cond delay="1000"/>
                            </p:stCondLst>
                            <p:childTnLst>
                              <p:par>
                                <p:cTn id="10" presetID="1" presetClass="exit" presetSubtype="0" fill="hold" nodeType="afterEffect">
                                  <p:stCondLst>
                                    <p:cond delay="700"/>
                                  </p:stCondLst>
                                  <p:childTnLst>
                                    <p:set>
                                      <p:cBhvr>
                                        <p:cTn id="11" dur="1" fill="hold">
                                          <p:stCondLst>
                                            <p:cond delay="0"/>
                                          </p:stCondLst>
                                        </p:cTn>
                                        <p:tgtEl>
                                          <p:spTgt spid="15"/>
                                        </p:tgtEl>
                                        <p:attrNameLst>
                                          <p:attrName>style.visibility</p:attrName>
                                        </p:attrNameLst>
                                      </p:cBhvr>
                                      <p:to>
                                        <p:strVal val="hidden"/>
                                      </p:to>
                                    </p:set>
                                  </p:childTnLst>
                                </p:cTn>
                              </p:par>
                            </p:childTnLst>
                          </p:cTn>
                        </p:par>
                        <p:par>
                          <p:cTn id="12" fill="hold">
                            <p:stCondLst>
                              <p:cond delay="1700"/>
                            </p:stCondLst>
                            <p:childTnLst>
                              <p:par>
                                <p:cTn id="13" presetID="1" presetClass="exit" presetSubtype="0" fill="hold" nodeType="afterEffect">
                                  <p:stCondLst>
                                    <p:cond delay="700"/>
                                  </p:stCondLst>
                                  <p:childTnLst>
                                    <p:set>
                                      <p:cBhvr>
                                        <p:cTn id="14" dur="1" fill="hold">
                                          <p:stCondLst>
                                            <p:cond delay="0"/>
                                          </p:stCondLst>
                                        </p:cTn>
                                        <p:tgtEl>
                                          <p:spTgt spid="14"/>
                                        </p:tgtEl>
                                        <p:attrNameLst>
                                          <p:attrName>style.visibility</p:attrName>
                                        </p:attrNameLst>
                                      </p:cBhvr>
                                      <p:to>
                                        <p:strVal val="hidden"/>
                                      </p:to>
                                    </p:set>
                                  </p:childTnLst>
                                </p:cTn>
                              </p:par>
                            </p:childTnLst>
                          </p:cTn>
                        </p:par>
                        <p:par>
                          <p:cTn id="15" fill="hold">
                            <p:stCondLst>
                              <p:cond delay="2400"/>
                            </p:stCondLst>
                            <p:childTnLst>
                              <p:par>
                                <p:cTn id="16" presetID="1" presetClass="exit" presetSubtype="0" fill="hold" nodeType="afterEffect">
                                  <p:stCondLst>
                                    <p:cond delay="700"/>
                                  </p:stCondLst>
                                  <p:childTnLst>
                                    <p:set>
                                      <p:cBhvr>
                                        <p:cTn id="17" dur="1" fill="hold">
                                          <p:stCondLst>
                                            <p:cond delay="0"/>
                                          </p:stCondLst>
                                        </p:cTn>
                                        <p:tgtEl>
                                          <p:spTgt spid="13"/>
                                        </p:tgtEl>
                                        <p:attrNameLst>
                                          <p:attrName>style.visibility</p:attrName>
                                        </p:attrNameLst>
                                      </p:cBhvr>
                                      <p:to>
                                        <p:strVal val="hidden"/>
                                      </p:to>
                                    </p:set>
                                  </p:childTnLst>
                                </p:cTn>
                              </p:par>
                            </p:childTnLst>
                          </p:cTn>
                        </p:par>
                        <p:par>
                          <p:cTn id="18" fill="hold">
                            <p:stCondLst>
                              <p:cond delay="3100"/>
                            </p:stCondLst>
                            <p:childTnLst>
                              <p:par>
                                <p:cTn id="19" presetID="1" presetClass="exit" presetSubtype="0" fill="hold" nodeType="afterEffect">
                                  <p:stCondLst>
                                    <p:cond delay="700"/>
                                  </p:stCondLst>
                                  <p:childTnLst>
                                    <p:set>
                                      <p:cBhvr>
                                        <p:cTn id="20" dur="1" fill="hold">
                                          <p:stCondLst>
                                            <p:cond delay="0"/>
                                          </p:stCondLst>
                                        </p:cTn>
                                        <p:tgtEl>
                                          <p:spTgt spid="12"/>
                                        </p:tgtEl>
                                        <p:attrNameLst>
                                          <p:attrName>style.visibility</p:attrName>
                                        </p:attrNameLst>
                                      </p:cBhvr>
                                      <p:to>
                                        <p:strVal val="hidden"/>
                                      </p:to>
                                    </p:set>
                                  </p:childTnLst>
                                </p:cTn>
                              </p:par>
                            </p:childTnLst>
                          </p:cTn>
                        </p:par>
                        <p:par>
                          <p:cTn id="21" fill="hold">
                            <p:stCondLst>
                              <p:cond delay="3800"/>
                            </p:stCondLst>
                            <p:childTnLst>
                              <p:par>
                                <p:cTn id="22" presetID="1" presetClass="exit" presetSubtype="0" fill="hold" nodeType="afterEffect">
                                  <p:stCondLst>
                                    <p:cond delay="70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4500"/>
                            </p:stCondLst>
                            <p:childTnLst>
                              <p:par>
                                <p:cTn id="25" presetID="1" presetClass="exit" presetSubtype="0" fill="hold" nodeType="afterEffect">
                                  <p:stCondLst>
                                    <p:cond delay="700"/>
                                  </p:stCondLst>
                                  <p:childTnLst>
                                    <p:set>
                                      <p:cBhvr>
                                        <p:cTn id="26" dur="1" fill="hold">
                                          <p:stCondLst>
                                            <p:cond delay="0"/>
                                          </p:stCondLst>
                                        </p:cTn>
                                        <p:tgtEl>
                                          <p:spTgt spid="10"/>
                                        </p:tgtEl>
                                        <p:attrNameLst>
                                          <p:attrName>style.visibility</p:attrName>
                                        </p:attrNameLst>
                                      </p:cBhvr>
                                      <p:to>
                                        <p:strVal val="hidden"/>
                                      </p:to>
                                    </p:set>
                                  </p:childTnLst>
                                </p:cTn>
                              </p:par>
                            </p:childTnLst>
                          </p:cTn>
                        </p:par>
                        <p:par>
                          <p:cTn id="27" fill="hold">
                            <p:stCondLst>
                              <p:cond delay="5200"/>
                            </p:stCondLst>
                            <p:childTnLst>
                              <p:par>
                                <p:cTn id="28" presetID="1" presetClass="exit" presetSubtype="0" fill="hold" nodeType="afterEffect">
                                  <p:stCondLst>
                                    <p:cond delay="700"/>
                                  </p:stCondLst>
                                  <p:childTnLst>
                                    <p:set>
                                      <p:cBhvr>
                                        <p:cTn id="29" dur="1" fill="hold">
                                          <p:stCondLst>
                                            <p:cond delay="0"/>
                                          </p:stCondLst>
                                        </p:cTn>
                                        <p:tgtEl>
                                          <p:spTgt spid="9"/>
                                        </p:tgtEl>
                                        <p:attrNameLst>
                                          <p:attrName>style.visibility</p:attrName>
                                        </p:attrNameLst>
                                      </p:cBhvr>
                                      <p:to>
                                        <p:strVal val="hidden"/>
                                      </p:to>
                                    </p:set>
                                  </p:childTnLst>
                                </p:cTn>
                              </p:par>
                            </p:childTnLst>
                          </p:cTn>
                        </p:par>
                        <p:par>
                          <p:cTn id="30" fill="hold">
                            <p:stCondLst>
                              <p:cond delay="5900"/>
                            </p:stCondLst>
                            <p:childTnLst>
                              <p:par>
                                <p:cTn id="31" presetID="1" presetClass="exit" presetSubtype="0" fill="hold" nodeType="afterEffect">
                                  <p:stCondLst>
                                    <p:cond delay="70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33"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equatorial0.jpg"/>
          <p:cNvPicPr>
            <a:picLocks noChangeAspect="1"/>
          </p:cNvPicPr>
          <p:nvPr/>
        </p:nvPicPr>
        <p:blipFill>
          <a:blip r:embed="rId6" cstate="print"/>
          <a:stretch>
            <a:fillRect/>
          </a:stretch>
        </p:blipFill>
        <p:spPr>
          <a:xfrm>
            <a:off x="1672590" y="998220"/>
            <a:ext cx="5798820" cy="4861560"/>
          </a:xfrm>
          <a:prstGeom prst="rect">
            <a:avLst/>
          </a:prstGeom>
        </p:spPr>
      </p:pic>
      <p:sp>
        <p:nvSpPr>
          <p:cNvPr id="19" name="6-Point Star 18"/>
          <p:cNvSpPr/>
          <p:nvPr/>
        </p:nvSpPr>
        <p:spPr>
          <a:xfrm>
            <a:off x="2540617" y="4393869"/>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6-Point Star 19"/>
          <p:cNvSpPr/>
          <p:nvPr/>
        </p:nvSpPr>
        <p:spPr>
          <a:xfrm>
            <a:off x="3090076" y="4913715"/>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6-Point Star 20"/>
          <p:cNvSpPr/>
          <p:nvPr/>
        </p:nvSpPr>
        <p:spPr>
          <a:xfrm>
            <a:off x="5330163" y="5128287"/>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6-Point Star 21"/>
          <p:cNvSpPr/>
          <p:nvPr/>
        </p:nvSpPr>
        <p:spPr>
          <a:xfrm>
            <a:off x="5841383" y="4723121"/>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6-Point Star 22"/>
          <p:cNvSpPr/>
          <p:nvPr/>
        </p:nvSpPr>
        <p:spPr>
          <a:xfrm>
            <a:off x="2363099" y="2601224"/>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6-Point Star 23"/>
          <p:cNvSpPr/>
          <p:nvPr/>
        </p:nvSpPr>
        <p:spPr>
          <a:xfrm>
            <a:off x="2639324" y="1971009"/>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6-Point Star 24"/>
          <p:cNvSpPr/>
          <p:nvPr/>
        </p:nvSpPr>
        <p:spPr>
          <a:xfrm>
            <a:off x="6477000" y="2030104"/>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6-Point Star 25"/>
          <p:cNvSpPr/>
          <p:nvPr/>
        </p:nvSpPr>
        <p:spPr>
          <a:xfrm>
            <a:off x="6720527" y="2647950"/>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Slide 20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39552"/>
            <a:ext cx="304800" cy="304800"/>
          </a:xfrm>
          <a:prstGeom prst="rect">
            <a:avLst/>
          </a:prstGeom>
        </p:spPr>
      </p:pic>
    </p:spTree>
    <p:custDataLst>
      <p:tags r:id="rId1"/>
    </p:custDataLst>
  </p:cSld>
  <p:clrMapOvr>
    <a:masterClrMapping/>
  </p:clrMapOvr>
  <p:transition advClick="0" advTm="9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2" presetClass="entr" presetSubtype="2" fill="hold" grpId="0" nodeType="afterEffect">
                                  <p:stCondLst>
                                    <p:cond delay="150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1+#ppt_w/2"/>
                                          </p:val>
                                        </p:tav>
                                        <p:tav tm="100000">
                                          <p:val>
                                            <p:strVal val="#ppt_x"/>
                                          </p:val>
                                        </p:tav>
                                      </p:tavLst>
                                    </p:anim>
                                    <p:anim calcmode="lin" valueType="num">
                                      <p:cBhvr additive="base">
                                        <p:cTn id="11" dur="500" fill="hold"/>
                                        <p:tgtEl>
                                          <p:spTgt spid="26"/>
                                        </p:tgtEl>
                                        <p:attrNameLst>
                                          <p:attrName>ppt_y</p:attrName>
                                        </p:attrNameLst>
                                      </p:cBhvr>
                                      <p:tavLst>
                                        <p:tav tm="0">
                                          <p:val>
                                            <p:strVal val="#ppt_y"/>
                                          </p:val>
                                        </p:tav>
                                        <p:tav tm="100000">
                                          <p:val>
                                            <p:strVal val="#ppt_y"/>
                                          </p:val>
                                        </p:tav>
                                      </p:tavLst>
                                    </p:anim>
                                  </p:childTnLst>
                                </p:cTn>
                              </p:par>
                              <p:par>
                                <p:cTn id="12" presetID="2" presetClass="entr" presetSubtype="1" fill="hold" grpId="0" nodeType="withEffect">
                                  <p:stCondLst>
                                    <p:cond delay="1500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0-#ppt_h/2"/>
                                          </p:val>
                                        </p:tav>
                                        <p:tav tm="100000">
                                          <p:val>
                                            <p:strVal val="#ppt_y"/>
                                          </p:val>
                                        </p:tav>
                                      </p:tavLst>
                                    </p:anim>
                                  </p:childTnLst>
                                </p:cTn>
                              </p:par>
                              <p:par>
                                <p:cTn id="16" presetID="2" presetClass="entr" presetSubtype="8" fill="hold" grpId="0" nodeType="withEffect">
                                  <p:stCondLst>
                                    <p:cond delay="1500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0-#ppt_w/2"/>
                                          </p:val>
                                        </p:tav>
                                        <p:tav tm="100000">
                                          <p:val>
                                            <p:strVal val="#ppt_x"/>
                                          </p:val>
                                        </p:tav>
                                      </p:tavLst>
                                    </p:anim>
                                    <p:anim calcmode="lin" valueType="num">
                                      <p:cBhvr additive="base">
                                        <p:cTn id="19" dur="500" fill="hold"/>
                                        <p:tgtEl>
                                          <p:spTgt spid="23"/>
                                        </p:tgtEl>
                                        <p:attrNameLst>
                                          <p:attrName>ppt_y</p:attrName>
                                        </p:attrNameLst>
                                      </p:cBhvr>
                                      <p:tavLst>
                                        <p:tav tm="0">
                                          <p:val>
                                            <p:strVal val="#ppt_y"/>
                                          </p:val>
                                        </p:tav>
                                        <p:tav tm="100000">
                                          <p:val>
                                            <p:strVal val="#ppt_y"/>
                                          </p:val>
                                        </p:tav>
                                      </p:tavLst>
                                    </p:anim>
                                  </p:childTnLst>
                                </p:cTn>
                              </p:par>
                              <p:par>
                                <p:cTn id="20" presetID="2" presetClass="entr" presetSubtype="1" fill="hold" grpId="0" nodeType="withEffect">
                                  <p:stCondLst>
                                    <p:cond delay="150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0-#ppt_h/2"/>
                                          </p:val>
                                        </p:tav>
                                        <p:tav tm="100000">
                                          <p:val>
                                            <p:strVal val="#ppt_y"/>
                                          </p:val>
                                        </p:tav>
                                      </p:tavLst>
                                    </p:anim>
                                  </p:childTnLst>
                                </p:cTn>
                              </p:par>
                              <p:par>
                                <p:cTn id="24" presetID="2" presetClass="entr" presetSubtype="4" fill="hold" grpId="0" nodeType="withEffect">
                                  <p:stCondLst>
                                    <p:cond delay="150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8" fill="hold" grpId="0" nodeType="withEffect">
                                  <p:stCondLst>
                                    <p:cond delay="1500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0-#ppt_w/2"/>
                                          </p:val>
                                        </p:tav>
                                        <p:tav tm="100000">
                                          <p:val>
                                            <p:strVal val="#ppt_x"/>
                                          </p:val>
                                        </p:tav>
                                      </p:tavLst>
                                    </p:anim>
                                    <p:anim calcmode="lin" valueType="num">
                                      <p:cBhvr additive="base">
                                        <p:cTn id="31" dur="500" fill="hold"/>
                                        <p:tgtEl>
                                          <p:spTgt spid="19"/>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1500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par>
                                <p:cTn id="36" presetID="2" presetClass="entr" presetSubtype="2" fill="hold" grpId="0" nodeType="withEffect">
                                  <p:stCondLst>
                                    <p:cond delay="150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1+#ppt_w/2"/>
                                          </p:val>
                                        </p:tav>
                                        <p:tav tm="100000">
                                          <p:val>
                                            <p:strVal val="#ppt_x"/>
                                          </p:val>
                                        </p:tav>
                                      </p:tavLst>
                                    </p:anim>
                                    <p:anim calcmode="lin" valueType="num">
                                      <p:cBhvr additive="base">
                                        <p:cTn id="3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4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19" grpId="0" animBg="1"/>
      <p:bldP spid="20" grpId="0" animBg="1"/>
      <p:bldP spid="21" grpId="0" animBg="1"/>
      <p:bldP spid="22" grpId="0" animBg="1"/>
      <p:bldP spid="23" grpId="0" animBg="1"/>
      <p:bldP spid="24" grpId="0" animBg="1"/>
      <p:bldP spid="25" grpId="0" animBg="1"/>
      <p:bldP spid="26"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C5E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normAutofit fontScale="90000"/>
          </a:bodyPr>
          <a:lstStyle/>
          <a:p>
            <a:r>
              <a:rPr lang="en-US" dirty="0">
                <a:latin typeface="Times New Roman" pitchFamily="18" charset="0"/>
                <a:cs typeface="Times New Roman" pitchFamily="18" charset="0"/>
              </a:rPr>
              <a:t>II. Discovery of the key 15 Å spacing in the histone octamer</a:t>
            </a:r>
          </a:p>
        </p:txBody>
      </p:sp>
      <p:sp>
        <p:nvSpPr>
          <p:cNvPr id="3" name="TextBox 2"/>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6000"/>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equatorial0.jpg"/>
          <p:cNvPicPr>
            <a:picLocks noChangeAspect="1"/>
          </p:cNvPicPr>
          <p:nvPr/>
        </p:nvPicPr>
        <p:blipFill>
          <a:blip r:embed="rId6" cstate="print"/>
          <a:stretch>
            <a:fillRect/>
          </a:stretch>
        </p:blipFill>
        <p:spPr>
          <a:xfrm>
            <a:off x="1672590" y="998220"/>
            <a:ext cx="5798820" cy="4861560"/>
          </a:xfrm>
          <a:prstGeom prst="rect">
            <a:avLst/>
          </a:prstGeom>
        </p:spPr>
      </p:pic>
      <p:pic>
        <p:nvPicPr>
          <p:cNvPr id="8" name="Picture 7" descr="equatorial2.jpg"/>
          <p:cNvPicPr>
            <a:picLocks noChangeAspect="1"/>
          </p:cNvPicPr>
          <p:nvPr/>
        </p:nvPicPr>
        <p:blipFill>
          <a:blip r:embed="rId7" cstate="print"/>
          <a:stretch>
            <a:fillRect/>
          </a:stretch>
        </p:blipFill>
        <p:spPr>
          <a:xfrm>
            <a:off x="1672590" y="998220"/>
            <a:ext cx="5798820" cy="4861560"/>
          </a:xfrm>
          <a:prstGeom prst="rect">
            <a:avLst/>
          </a:prstGeom>
        </p:spPr>
      </p:pic>
      <p:sp>
        <p:nvSpPr>
          <p:cNvPr id="19" name="6-Point Star 18"/>
          <p:cNvSpPr/>
          <p:nvPr/>
        </p:nvSpPr>
        <p:spPr>
          <a:xfrm>
            <a:off x="2438400" y="4433248"/>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6-Point Star 19"/>
          <p:cNvSpPr/>
          <p:nvPr/>
        </p:nvSpPr>
        <p:spPr>
          <a:xfrm>
            <a:off x="2938816" y="4939352"/>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6-Point Star 20"/>
          <p:cNvSpPr/>
          <p:nvPr/>
        </p:nvSpPr>
        <p:spPr>
          <a:xfrm>
            <a:off x="5410200" y="5140656"/>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6-Point Star 21"/>
          <p:cNvSpPr/>
          <p:nvPr/>
        </p:nvSpPr>
        <p:spPr>
          <a:xfrm>
            <a:off x="5970896" y="4765344"/>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6-Point Star 22"/>
          <p:cNvSpPr/>
          <p:nvPr/>
        </p:nvSpPr>
        <p:spPr>
          <a:xfrm>
            <a:off x="2514600" y="2590800"/>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6-Point Star 23"/>
          <p:cNvSpPr/>
          <p:nvPr/>
        </p:nvSpPr>
        <p:spPr>
          <a:xfrm>
            <a:off x="2743200" y="1989160"/>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6-Point Star 24"/>
          <p:cNvSpPr/>
          <p:nvPr/>
        </p:nvSpPr>
        <p:spPr>
          <a:xfrm>
            <a:off x="6477000" y="2030104"/>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6-Point Star 25"/>
          <p:cNvSpPr/>
          <p:nvPr/>
        </p:nvSpPr>
        <p:spPr>
          <a:xfrm>
            <a:off x="6691952" y="2667000"/>
            <a:ext cx="304800" cy="304800"/>
          </a:xfrm>
          <a:prstGeom prst="star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13" name="Slide 20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6539552"/>
            <a:ext cx="304800" cy="304800"/>
          </a:xfrm>
          <a:prstGeom prst="rect">
            <a:avLst/>
          </a:prstGeom>
        </p:spPr>
      </p:pic>
    </p:spTree>
    <p:custDataLst>
      <p:tags r:id="rId1"/>
    </p:custDataLst>
  </p:cSld>
  <p:clrMapOvr>
    <a:masterClrMapping/>
  </p:clrMapOvr>
  <p:transition advClick="0" advTm="5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equatorial0.jpg"/>
          <p:cNvPicPr>
            <a:picLocks noChangeAspect="1"/>
          </p:cNvPicPr>
          <p:nvPr/>
        </p:nvPicPr>
        <p:blipFill>
          <a:blip r:embed="rId6" cstate="print"/>
          <a:stretch>
            <a:fillRect/>
          </a:stretch>
        </p:blipFill>
        <p:spPr>
          <a:xfrm>
            <a:off x="1672590" y="998220"/>
            <a:ext cx="5798820" cy="4861560"/>
          </a:xfrm>
          <a:prstGeom prst="rect">
            <a:avLst/>
          </a:prstGeom>
        </p:spPr>
      </p:pic>
      <p:pic>
        <p:nvPicPr>
          <p:cNvPr id="8" name="Picture 7" descr="equatorial2.jpg"/>
          <p:cNvPicPr>
            <a:picLocks noChangeAspect="1"/>
          </p:cNvPicPr>
          <p:nvPr/>
        </p:nvPicPr>
        <p:blipFill>
          <a:blip r:embed="rId7" cstate="print"/>
          <a:stretch>
            <a:fillRect/>
          </a:stretch>
        </p:blipFill>
        <p:spPr>
          <a:xfrm>
            <a:off x="1672590" y="998220"/>
            <a:ext cx="5798820" cy="4861560"/>
          </a:xfrm>
          <a:prstGeom prst="rect">
            <a:avLst/>
          </a:prstGeom>
        </p:spPr>
      </p:pic>
      <p:sp>
        <p:nvSpPr>
          <p:cNvPr id="12" name="TextBox 11"/>
          <p:cNvSpPr txBox="1"/>
          <p:nvPr/>
        </p:nvSpPr>
        <p:spPr>
          <a:xfrm>
            <a:off x="6362700" y="2362200"/>
            <a:ext cx="640080" cy="381000"/>
          </a:xfrm>
          <a:prstGeom prst="rect">
            <a:avLst/>
          </a:prstGeom>
          <a:noFill/>
        </p:spPr>
        <p:txBody>
          <a:bodyPr wrap="square" rtlCol="0">
            <a:spAutoFit/>
          </a:bodyPr>
          <a:lstStyle/>
          <a:p>
            <a:r>
              <a:rPr lang="en-US" dirty="0">
                <a:solidFill>
                  <a:srgbClr val="FFFF00"/>
                </a:solidFill>
              </a:rPr>
              <a:t>15 Å</a:t>
            </a:r>
          </a:p>
        </p:txBody>
      </p:sp>
      <p:grpSp>
        <p:nvGrpSpPr>
          <p:cNvPr id="27" name="Group 26"/>
          <p:cNvGrpSpPr/>
          <p:nvPr/>
        </p:nvGrpSpPr>
        <p:grpSpPr>
          <a:xfrm rot="360000">
            <a:off x="6366905" y="2206230"/>
            <a:ext cx="389938" cy="702393"/>
            <a:chOff x="6366905" y="2206230"/>
            <a:chExt cx="389938" cy="702393"/>
          </a:xfrm>
        </p:grpSpPr>
        <p:cxnSp>
          <p:nvCxnSpPr>
            <p:cNvPr id="17" name="Straight Arrow Connector 16"/>
            <p:cNvCxnSpPr/>
            <p:nvPr/>
          </p:nvCxnSpPr>
          <p:spPr>
            <a:xfrm rot="16740000" flipV="1">
              <a:off x="6342521" y="2230614"/>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940000" flipV="1">
              <a:off x="6580059" y="2731839"/>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389026" y="4820179"/>
            <a:ext cx="836514" cy="437621"/>
            <a:chOff x="5389026" y="4820179"/>
            <a:chExt cx="836514" cy="437621"/>
          </a:xfrm>
        </p:grpSpPr>
        <p:sp>
          <p:nvSpPr>
            <p:cNvPr id="13" name="TextBox 12"/>
            <p:cNvSpPr txBox="1"/>
            <p:nvPr/>
          </p:nvSpPr>
          <p:spPr>
            <a:xfrm>
              <a:off x="5585460" y="4876800"/>
              <a:ext cx="640080" cy="381000"/>
            </a:xfrm>
            <a:prstGeom prst="rect">
              <a:avLst/>
            </a:prstGeom>
            <a:noFill/>
          </p:spPr>
          <p:txBody>
            <a:bodyPr wrap="square" rtlCol="0">
              <a:spAutoFit/>
            </a:bodyPr>
            <a:lstStyle/>
            <a:p>
              <a:r>
                <a:rPr lang="en-US" dirty="0">
                  <a:solidFill>
                    <a:srgbClr val="FFFF00"/>
                  </a:solidFill>
                </a:rPr>
                <a:t>15 Å</a:t>
              </a:r>
            </a:p>
          </p:txBody>
        </p:sp>
        <p:grpSp>
          <p:nvGrpSpPr>
            <p:cNvPr id="28" name="Group 27"/>
            <p:cNvGrpSpPr/>
            <p:nvPr/>
          </p:nvGrpSpPr>
          <p:grpSpPr>
            <a:xfrm rot="4800000">
              <a:off x="5545254" y="4663951"/>
              <a:ext cx="389938" cy="702393"/>
              <a:chOff x="6366905" y="2206230"/>
              <a:chExt cx="389938" cy="702393"/>
            </a:xfrm>
          </p:grpSpPr>
          <p:cxnSp>
            <p:nvCxnSpPr>
              <p:cNvPr id="29" name="Straight Arrow Connector 28"/>
              <p:cNvCxnSpPr/>
              <p:nvPr/>
            </p:nvCxnSpPr>
            <p:spPr>
              <a:xfrm rot="16740000" flipV="1">
                <a:off x="6342521" y="2230614"/>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940000" flipV="1">
                <a:off x="6580059" y="2731839"/>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2461589" y="2316480"/>
            <a:ext cx="702393" cy="402062"/>
            <a:chOff x="2461589" y="2316480"/>
            <a:chExt cx="702393" cy="402062"/>
          </a:xfrm>
        </p:grpSpPr>
        <p:sp>
          <p:nvSpPr>
            <p:cNvPr id="15" name="TextBox 14"/>
            <p:cNvSpPr txBox="1"/>
            <p:nvPr/>
          </p:nvSpPr>
          <p:spPr>
            <a:xfrm>
              <a:off x="2522220" y="2316480"/>
              <a:ext cx="640080" cy="381000"/>
            </a:xfrm>
            <a:prstGeom prst="rect">
              <a:avLst/>
            </a:prstGeom>
            <a:noFill/>
          </p:spPr>
          <p:txBody>
            <a:bodyPr wrap="square" rtlCol="0">
              <a:spAutoFit/>
            </a:bodyPr>
            <a:lstStyle/>
            <a:p>
              <a:r>
                <a:rPr lang="en-US" dirty="0">
                  <a:solidFill>
                    <a:srgbClr val="FFFF00"/>
                  </a:solidFill>
                </a:rPr>
                <a:t>15 Å</a:t>
              </a:r>
            </a:p>
          </p:txBody>
        </p:sp>
        <p:grpSp>
          <p:nvGrpSpPr>
            <p:cNvPr id="31" name="Group 30"/>
            <p:cNvGrpSpPr/>
            <p:nvPr/>
          </p:nvGrpSpPr>
          <p:grpSpPr>
            <a:xfrm rot="2928994">
              <a:off x="2617817" y="2172376"/>
              <a:ext cx="389938" cy="702393"/>
              <a:chOff x="6366905" y="2206230"/>
              <a:chExt cx="389938" cy="702393"/>
            </a:xfrm>
          </p:grpSpPr>
          <p:cxnSp>
            <p:nvCxnSpPr>
              <p:cNvPr id="32" name="Straight Arrow Connector 31"/>
              <p:cNvCxnSpPr/>
              <p:nvPr/>
            </p:nvCxnSpPr>
            <p:spPr>
              <a:xfrm rot="16740000" flipV="1">
                <a:off x="6342521" y="2230614"/>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940000" flipV="1">
                <a:off x="6580059" y="2731839"/>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0" name="Group 39"/>
          <p:cNvGrpSpPr/>
          <p:nvPr/>
        </p:nvGrpSpPr>
        <p:grpSpPr>
          <a:xfrm>
            <a:off x="2531745" y="4450591"/>
            <a:ext cx="640080" cy="702393"/>
            <a:chOff x="2531745" y="4450591"/>
            <a:chExt cx="640080" cy="702393"/>
          </a:xfrm>
        </p:grpSpPr>
        <p:sp>
          <p:nvSpPr>
            <p:cNvPr id="14" name="TextBox 13"/>
            <p:cNvSpPr txBox="1"/>
            <p:nvPr/>
          </p:nvSpPr>
          <p:spPr>
            <a:xfrm>
              <a:off x="2531745" y="4610100"/>
              <a:ext cx="640080" cy="381000"/>
            </a:xfrm>
            <a:prstGeom prst="rect">
              <a:avLst/>
            </a:prstGeom>
            <a:noFill/>
          </p:spPr>
          <p:txBody>
            <a:bodyPr wrap="square" rtlCol="0">
              <a:spAutoFit/>
            </a:bodyPr>
            <a:lstStyle/>
            <a:p>
              <a:r>
                <a:rPr lang="en-US" dirty="0">
                  <a:solidFill>
                    <a:srgbClr val="FFFF00"/>
                  </a:solidFill>
                </a:rPr>
                <a:t>15 Å</a:t>
              </a:r>
            </a:p>
          </p:txBody>
        </p:sp>
        <p:grpSp>
          <p:nvGrpSpPr>
            <p:cNvPr id="34" name="Group 33"/>
            <p:cNvGrpSpPr/>
            <p:nvPr/>
          </p:nvGrpSpPr>
          <p:grpSpPr>
            <a:xfrm rot="20653578">
              <a:off x="2673847" y="4450591"/>
              <a:ext cx="389938" cy="702393"/>
              <a:chOff x="6366905" y="2206230"/>
              <a:chExt cx="389938" cy="702393"/>
            </a:xfrm>
          </p:grpSpPr>
          <p:cxnSp>
            <p:nvCxnSpPr>
              <p:cNvPr id="35" name="Straight Arrow Connector 34"/>
              <p:cNvCxnSpPr/>
              <p:nvPr/>
            </p:nvCxnSpPr>
            <p:spPr>
              <a:xfrm rot="16740000" flipV="1">
                <a:off x="6342521" y="2230614"/>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940000" flipV="1">
                <a:off x="6580059" y="2731839"/>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sp>
        <p:nvSpPr>
          <p:cNvPr id="23" name="TextBox 22"/>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24" name="Slide 20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6539552"/>
            <a:ext cx="304800" cy="304800"/>
          </a:xfrm>
          <a:prstGeom prst="rect">
            <a:avLst/>
          </a:prstGeom>
        </p:spPr>
      </p:pic>
    </p:spTree>
    <p:custDataLst>
      <p:tags r:id="rId1"/>
    </p:custDataLst>
  </p:cSld>
  <p:clrMapOvr>
    <a:masterClrMapping/>
  </p:clrMapOvr>
  <p:transition advClick="0" advTm="4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par>
                          <p:cTn id="7" fill="hold">
                            <p:stCondLst>
                              <p:cond delay="0"/>
                            </p:stCondLst>
                            <p:childTnLst>
                              <p:par>
                                <p:cTn id="8" presetID="2" presetClass="entr" presetSubtype="2" fill="hold" nodeType="afterEffect">
                                  <p:stCondLst>
                                    <p:cond delay="1800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1+#ppt_w/2"/>
                                          </p:val>
                                        </p:tav>
                                        <p:tav tm="100000">
                                          <p:val>
                                            <p:strVal val="#ppt_x"/>
                                          </p:val>
                                        </p:tav>
                                      </p:tavLst>
                                    </p:anim>
                                    <p:anim calcmode="lin" valueType="num">
                                      <p:cBhvr additive="base">
                                        <p:cTn id="11" dur="500" fill="hold"/>
                                        <p:tgtEl>
                                          <p:spTgt spid="27"/>
                                        </p:tgtEl>
                                        <p:attrNameLst>
                                          <p:attrName>ppt_y</p:attrName>
                                        </p:attrNameLst>
                                      </p:cBhvr>
                                      <p:tavLst>
                                        <p:tav tm="0">
                                          <p:val>
                                            <p:strVal val="#ppt_y"/>
                                          </p:val>
                                        </p:tav>
                                        <p:tav tm="100000">
                                          <p:val>
                                            <p:strVal val="#ppt_y"/>
                                          </p:val>
                                        </p:tav>
                                      </p:tavLst>
                                    </p:anim>
                                  </p:childTnLst>
                                </p:cTn>
                              </p:par>
                            </p:childTnLst>
                          </p:cTn>
                        </p:par>
                        <p:par>
                          <p:cTn id="12" fill="hold">
                            <p:stCondLst>
                              <p:cond delay="18500"/>
                            </p:stCondLst>
                            <p:childTnLst>
                              <p:par>
                                <p:cTn id="13" presetID="2" presetClass="entr" presetSubtype="2" fill="hold" grpId="0" nodeType="afterEffect">
                                  <p:stCondLst>
                                    <p:cond delay="8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27000"/>
                            </p:stCondLst>
                            <p:childTnLst>
                              <p:par>
                                <p:cTn id="18" presetID="2" presetClass="entr" presetSubtype="4" fill="hold" nodeType="afterEffect">
                                  <p:stCondLst>
                                    <p:cond delay="900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ppt_x"/>
                                          </p:val>
                                        </p:tav>
                                        <p:tav tm="100000">
                                          <p:val>
                                            <p:strVal val="#ppt_x"/>
                                          </p:val>
                                        </p:tav>
                                      </p:tavLst>
                                    </p:anim>
                                    <p:anim calcmode="lin" valueType="num">
                                      <p:cBhvr additive="base">
                                        <p:cTn id="21" dur="500" fill="hold"/>
                                        <p:tgtEl>
                                          <p:spTgt spid="37"/>
                                        </p:tgtEl>
                                        <p:attrNameLst>
                                          <p:attrName>ppt_y</p:attrName>
                                        </p:attrNameLst>
                                      </p:cBhvr>
                                      <p:tavLst>
                                        <p:tav tm="0">
                                          <p:val>
                                            <p:strVal val="1+#ppt_h/2"/>
                                          </p:val>
                                        </p:tav>
                                        <p:tav tm="100000">
                                          <p:val>
                                            <p:strVal val="#ppt_y"/>
                                          </p:val>
                                        </p:tav>
                                      </p:tavLst>
                                    </p:anim>
                                  </p:childTnLst>
                                </p:cTn>
                              </p:par>
                            </p:childTnLst>
                          </p:cTn>
                        </p:par>
                        <p:par>
                          <p:cTn id="22" fill="hold">
                            <p:stCondLst>
                              <p:cond delay="36500"/>
                            </p:stCondLst>
                            <p:childTnLst>
                              <p:par>
                                <p:cTn id="23" presetID="2" presetClass="entr" presetSubtype="8" fill="hold" nodeType="afterEffect">
                                  <p:stCondLst>
                                    <p:cond delay="30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0-#ppt_w/2"/>
                                          </p:val>
                                        </p:tav>
                                        <p:tav tm="100000">
                                          <p:val>
                                            <p:strVal val="#ppt_x"/>
                                          </p:val>
                                        </p:tav>
                                      </p:tavLst>
                                    </p:anim>
                                    <p:anim calcmode="lin" valueType="num">
                                      <p:cBhvr additive="base">
                                        <p:cTn id="26" dur="500" fill="hold"/>
                                        <p:tgtEl>
                                          <p:spTgt spid="40"/>
                                        </p:tgtEl>
                                        <p:attrNameLst>
                                          <p:attrName>ppt_y</p:attrName>
                                        </p:attrNameLst>
                                      </p:cBhvr>
                                      <p:tavLst>
                                        <p:tav tm="0">
                                          <p:val>
                                            <p:strVal val="#ppt_y"/>
                                          </p:val>
                                        </p:tav>
                                        <p:tav tm="100000">
                                          <p:val>
                                            <p:strVal val="#ppt_y"/>
                                          </p:val>
                                        </p:tav>
                                      </p:tavLst>
                                    </p:anim>
                                  </p:childTnLst>
                                </p:cTn>
                              </p:par>
                            </p:childTnLst>
                          </p:cTn>
                        </p:par>
                        <p:par>
                          <p:cTn id="27" fill="hold">
                            <p:stCondLst>
                              <p:cond delay="40000"/>
                            </p:stCondLst>
                            <p:childTnLst>
                              <p:par>
                                <p:cTn id="28" presetID="2" presetClass="entr" presetSubtype="8" fill="hold" nodeType="afterEffect">
                                  <p:stCondLst>
                                    <p:cond delay="50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500" fill="hold"/>
                                        <p:tgtEl>
                                          <p:spTgt spid="41"/>
                                        </p:tgtEl>
                                        <p:attrNameLst>
                                          <p:attrName>ppt_x</p:attrName>
                                        </p:attrNameLst>
                                      </p:cBhvr>
                                      <p:tavLst>
                                        <p:tav tm="0">
                                          <p:val>
                                            <p:strVal val="0-#ppt_w/2"/>
                                          </p:val>
                                        </p:tav>
                                        <p:tav tm="100000">
                                          <p:val>
                                            <p:strVal val="#ppt_x"/>
                                          </p:val>
                                        </p:tav>
                                      </p:tavLst>
                                    </p:anim>
                                    <p:anim calcmode="lin" valueType="num">
                                      <p:cBhvr additive="base">
                                        <p:cTn id="31"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32" fill="hold" display="0">
                  <p:stCondLst>
                    <p:cond delay="indefinite"/>
                  </p:stCondLst>
                  <p:endCondLst>
                    <p:cond evt="onPrev" delay="0">
                      <p:tgtEl>
                        <p:sldTgt/>
                      </p:tgtEl>
                    </p:cond>
                    <p:cond evt="onStopAudio" delay="0">
                      <p:tgtEl>
                        <p:sldTgt/>
                      </p:tgtEl>
                    </p:cond>
                  </p:endCondLst>
                </p:cTn>
                <p:tgtEl>
                  <p:spTgt spid="24"/>
                </p:tgtEl>
              </p:cMediaNode>
            </p:audio>
          </p:childTnLst>
        </p:cTn>
      </p:par>
    </p:tnLst>
    <p:bldLst>
      <p:bldP spid="12" grpId="0"/>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arge_clipped_beta-annotat.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20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Amira90-move0.jpg"/>
          <p:cNvPicPr>
            <a:picLocks noChangeAspect="1"/>
          </p:cNvPicPr>
          <p:nvPr/>
        </p:nvPicPr>
        <p:blipFill>
          <a:blip r:embed="rId6" cstate="print"/>
          <a:stretch>
            <a:fillRect/>
          </a:stretch>
        </p:blipFill>
        <p:spPr>
          <a:xfrm>
            <a:off x="2089150" y="501650"/>
            <a:ext cx="4965700" cy="5854700"/>
          </a:xfrm>
          <a:prstGeom prst="rect">
            <a:avLst/>
          </a:prstGeom>
        </p:spPr>
      </p:pic>
      <p:grpSp>
        <p:nvGrpSpPr>
          <p:cNvPr id="5" name="Group 4"/>
          <p:cNvGrpSpPr/>
          <p:nvPr/>
        </p:nvGrpSpPr>
        <p:grpSpPr>
          <a:xfrm>
            <a:off x="3352800" y="1371600"/>
            <a:ext cx="2057400" cy="4038600"/>
            <a:chOff x="2667000" y="2057400"/>
            <a:chExt cx="2057400" cy="4038600"/>
          </a:xfrm>
          <a:solidFill>
            <a:schemeClr val="bg1"/>
          </a:solidFill>
        </p:grpSpPr>
        <p:sp>
          <p:nvSpPr>
            <p:cNvPr id="3" name="Rectangle 2"/>
            <p:cNvSpPr/>
            <p:nvPr/>
          </p:nvSpPr>
          <p:spPr>
            <a:xfrm>
              <a:off x="2667000" y="20574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0" y="5334000"/>
              <a:ext cx="19812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169392" y="2694296"/>
            <a:ext cx="838200" cy="1321902"/>
            <a:chOff x="3393744" y="3367242"/>
            <a:chExt cx="838200" cy="1321902"/>
          </a:xfrm>
        </p:grpSpPr>
        <p:cxnSp>
          <p:nvCxnSpPr>
            <p:cNvPr id="7" name="Straight Arrow Connector 6"/>
            <p:cNvCxnSpPr/>
            <p:nvPr/>
          </p:nvCxnSpPr>
          <p:spPr>
            <a:xfrm rot="5400000" flipH="1" flipV="1">
              <a:off x="3543300" y="3633148"/>
              <a:ext cx="533400" cy="158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flipV="1">
              <a:off x="3544094" y="4421650"/>
              <a:ext cx="533400" cy="158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393744" y="3856924"/>
              <a:ext cx="838200" cy="369332"/>
            </a:xfrm>
            <a:prstGeom prst="rect">
              <a:avLst/>
            </a:prstGeom>
            <a:solidFill>
              <a:schemeClr val="bg1"/>
            </a:solidFill>
            <a:ln>
              <a:solidFill>
                <a:srgbClr val="FFC000"/>
              </a:solidFill>
            </a:ln>
          </p:spPr>
          <p:txBody>
            <a:bodyPr wrap="square" rtlCol="0">
              <a:spAutoFit/>
            </a:bodyPr>
            <a:lstStyle/>
            <a:p>
              <a:pPr algn="ctr"/>
              <a:r>
                <a:rPr lang="en-US" b="1" dirty="0">
                  <a:solidFill>
                    <a:srgbClr val="FFC000"/>
                  </a:solidFill>
                </a:rPr>
                <a:t>~15 Å</a:t>
              </a:r>
            </a:p>
          </p:txBody>
        </p:sp>
      </p:grpSp>
      <p:grpSp>
        <p:nvGrpSpPr>
          <p:cNvPr id="10" name="Group 5"/>
          <p:cNvGrpSpPr/>
          <p:nvPr/>
        </p:nvGrpSpPr>
        <p:grpSpPr>
          <a:xfrm>
            <a:off x="-3505200" y="-381000"/>
            <a:ext cx="3505200" cy="7620000"/>
            <a:chOff x="-3505200" y="-381000"/>
            <a:chExt cx="3505200" cy="7620000"/>
          </a:xfrm>
        </p:grpSpPr>
        <p:sp>
          <p:nvSpPr>
            <p:cNvPr id="11" name="Oval 10"/>
            <p:cNvSpPr/>
            <p:nvPr/>
          </p:nvSpPr>
          <p:spPr>
            <a:xfrm>
              <a:off x="-3505200" y="-381000"/>
              <a:ext cx="3505200" cy="76200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66800" y="1592282"/>
              <a:ext cx="304800" cy="3970318"/>
            </a:xfrm>
            <a:prstGeom prst="rect">
              <a:avLst/>
            </a:prstGeom>
            <a:noFill/>
          </p:spPr>
          <p:txBody>
            <a:bodyPr wrap="square" rtlCol="0">
              <a:spAutoFit/>
            </a:bodyPr>
            <a:lstStyle/>
            <a:p>
              <a:r>
                <a:rPr lang="en-US" sz="3600" dirty="0"/>
                <a:t>OCTAMER</a:t>
              </a:r>
            </a:p>
          </p:txBody>
        </p:sp>
      </p:grpSp>
      <p:grpSp>
        <p:nvGrpSpPr>
          <p:cNvPr id="13" name="Group 21"/>
          <p:cNvGrpSpPr/>
          <p:nvPr/>
        </p:nvGrpSpPr>
        <p:grpSpPr>
          <a:xfrm>
            <a:off x="2125392" y="2127740"/>
            <a:ext cx="2468880" cy="2749060"/>
            <a:chOff x="2125392" y="2127740"/>
            <a:chExt cx="2468880" cy="2749060"/>
          </a:xfrm>
        </p:grpSpPr>
        <p:cxnSp>
          <p:nvCxnSpPr>
            <p:cNvPr id="18" name="Straight Connector 17"/>
            <p:cNvCxnSpPr/>
            <p:nvPr/>
          </p:nvCxnSpPr>
          <p:spPr>
            <a:xfrm>
              <a:off x="2132428" y="2127740"/>
              <a:ext cx="2377440" cy="2286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125392" y="4419600"/>
              <a:ext cx="2468880" cy="45720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7" name="Slide 20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45240"/>
            <a:ext cx="304800" cy="304800"/>
          </a:xfrm>
          <a:prstGeom prst="rect">
            <a:avLst/>
          </a:prstGeom>
        </p:spPr>
      </p:pic>
    </p:spTree>
    <p:custDataLst>
      <p:tags r:id="rId1"/>
    </p:custDataLst>
  </p:cSld>
  <p:clrMapOvr>
    <a:masterClrMapping/>
  </p:clrMapOvr>
  <p:transition advClick="0" advTm="5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56" presetClass="path" presetSubtype="0" accel="50000" decel="50000" fill="hold" nodeType="afterEffect">
                                  <p:stCondLst>
                                    <p:cond delay="1000"/>
                                  </p:stCondLst>
                                  <p:childTnLst>
                                    <p:animMotion origin="layout" path="M 0 2.53469E-6 L 0.09167 -0.09991 " pathEditMode="relative" rAng="0" ptsTypes="AA">
                                      <p:cBhvr>
                                        <p:cTn id="9" dur="2000" fill="hold"/>
                                        <p:tgtEl>
                                          <p:spTgt spid="2"/>
                                        </p:tgtEl>
                                        <p:attrNameLst>
                                          <p:attrName>ppt_x</p:attrName>
                                          <p:attrName>ppt_y</p:attrName>
                                        </p:attrNameLst>
                                      </p:cBhvr>
                                      <p:rCtr x="4600" y="-5000"/>
                                    </p:animMotion>
                                  </p:childTnLst>
                                </p:cTn>
                              </p:par>
                            </p:childTnLst>
                          </p:cTn>
                        </p:par>
                        <p:par>
                          <p:cTn id="10" fill="hold">
                            <p:stCondLst>
                              <p:cond delay="3000"/>
                            </p:stCondLst>
                            <p:childTnLst>
                              <p:par>
                                <p:cTn id="11" presetID="9"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par>
                          <p:cTn id="14" fill="hold">
                            <p:stCondLst>
                              <p:cond delay="3500"/>
                            </p:stCondLst>
                            <p:childTnLst>
                              <p:par>
                                <p:cTn id="15" presetID="63" presetClass="path" presetSubtype="0" accel="50000" decel="50000" fill="hold" nodeType="afterEffect">
                                  <p:stCondLst>
                                    <p:cond delay="0"/>
                                  </p:stCondLst>
                                  <p:childTnLst>
                                    <p:animMotion origin="layout" path="M 0 0  L 0.25 0  E" pathEditMode="relative" ptsTypes="">
                                      <p:cBhvr>
                                        <p:cTn id="16" dur="2000" fill="hold"/>
                                        <p:tgtEl>
                                          <p:spTgt spid="10"/>
                                        </p:tgtEl>
                                        <p:attrNameLst>
                                          <p:attrName>ppt_x</p:attrName>
                                          <p:attrName>ppt_y</p:attrName>
                                        </p:attrNameLst>
                                      </p:cBhvr>
                                    </p:animMotion>
                                  </p:childTnLst>
                                </p:cTn>
                              </p:par>
                            </p:childTnLst>
                          </p:cTn>
                        </p:par>
                        <p:par>
                          <p:cTn id="17" fill="hold">
                            <p:stCondLst>
                              <p:cond delay="5500"/>
                            </p:stCondLst>
                            <p:childTnLst>
                              <p:par>
                                <p:cTn id="18" presetID="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6000"/>
                            </p:stCondLst>
                            <p:childTnLst>
                              <p:par>
                                <p:cTn id="23" presetID="2" presetClass="entr" presetSubtype="8" fill="hold" nodeType="afterEffect">
                                  <p:stCondLst>
                                    <p:cond delay="125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par>
                          <p:cTn id="27" fill="hold">
                            <p:stCondLst>
                              <p:cond delay="19000"/>
                            </p:stCondLst>
                            <p:childTnLst>
                              <p:par>
                                <p:cTn id="28" presetID="1" presetClass="exit" presetSubtype="0" fill="hold" nodeType="afterEffect">
                                  <p:stCondLst>
                                    <p:cond delay="6000"/>
                                  </p:stCondLst>
                                  <p:childTnLst>
                                    <p:set>
                                      <p:cBhvr>
                                        <p:cTn id="2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30"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equatorial0.jpg"/>
          <p:cNvPicPr>
            <a:picLocks noChangeAspect="1"/>
          </p:cNvPicPr>
          <p:nvPr/>
        </p:nvPicPr>
        <p:blipFill>
          <a:blip r:embed="rId6" cstate="print"/>
          <a:stretch>
            <a:fillRect/>
          </a:stretch>
        </p:blipFill>
        <p:spPr>
          <a:xfrm>
            <a:off x="1672590" y="998220"/>
            <a:ext cx="5798820" cy="4861560"/>
          </a:xfrm>
          <a:prstGeom prst="rect">
            <a:avLst/>
          </a:prstGeom>
        </p:spPr>
      </p:pic>
      <p:pic>
        <p:nvPicPr>
          <p:cNvPr id="8" name="Picture 7" descr="equatorial2.jpg"/>
          <p:cNvPicPr>
            <a:picLocks noChangeAspect="1"/>
          </p:cNvPicPr>
          <p:nvPr/>
        </p:nvPicPr>
        <p:blipFill>
          <a:blip r:embed="rId7" cstate="print"/>
          <a:stretch>
            <a:fillRect/>
          </a:stretch>
        </p:blipFill>
        <p:spPr>
          <a:xfrm>
            <a:off x="1672590" y="998220"/>
            <a:ext cx="5798820" cy="4861560"/>
          </a:xfrm>
          <a:prstGeom prst="rect">
            <a:avLst/>
          </a:prstGeom>
        </p:spPr>
      </p:pic>
      <p:sp>
        <p:nvSpPr>
          <p:cNvPr id="12" name="TextBox 11"/>
          <p:cNvSpPr txBox="1"/>
          <p:nvPr/>
        </p:nvSpPr>
        <p:spPr>
          <a:xfrm>
            <a:off x="6362700" y="2362200"/>
            <a:ext cx="640080" cy="381000"/>
          </a:xfrm>
          <a:prstGeom prst="rect">
            <a:avLst/>
          </a:prstGeom>
          <a:noFill/>
        </p:spPr>
        <p:txBody>
          <a:bodyPr wrap="square" rtlCol="0">
            <a:spAutoFit/>
          </a:bodyPr>
          <a:lstStyle/>
          <a:p>
            <a:r>
              <a:rPr lang="en-US" dirty="0">
                <a:solidFill>
                  <a:srgbClr val="FFFF00"/>
                </a:solidFill>
              </a:rPr>
              <a:t>15 Å</a:t>
            </a:r>
          </a:p>
        </p:txBody>
      </p:sp>
      <p:grpSp>
        <p:nvGrpSpPr>
          <p:cNvPr id="2" name="Group 26"/>
          <p:cNvGrpSpPr/>
          <p:nvPr/>
        </p:nvGrpSpPr>
        <p:grpSpPr>
          <a:xfrm rot="360000">
            <a:off x="6366905" y="2206230"/>
            <a:ext cx="389938" cy="702393"/>
            <a:chOff x="6366905" y="2206230"/>
            <a:chExt cx="389938" cy="702393"/>
          </a:xfrm>
        </p:grpSpPr>
        <p:cxnSp>
          <p:nvCxnSpPr>
            <p:cNvPr id="17" name="Straight Arrow Connector 16"/>
            <p:cNvCxnSpPr/>
            <p:nvPr/>
          </p:nvCxnSpPr>
          <p:spPr>
            <a:xfrm rot="16740000" flipV="1">
              <a:off x="6342521" y="2230614"/>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940000" flipV="1">
              <a:off x="6580059" y="2731839"/>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36"/>
          <p:cNvGrpSpPr/>
          <p:nvPr/>
        </p:nvGrpSpPr>
        <p:grpSpPr>
          <a:xfrm>
            <a:off x="5389026" y="4820179"/>
            <a:ext cx="836514" cy="437621"/>
            <a:chOff x="5389026" y="4820179"/>
            <a:chExt cx="836514" cy="437621"/>
          </a:xfrm>
        </p:grpSpPr>
        <p:sp>
          <p:nvSpPr>
            <p:cNvPr id="13" name="TextBox 12"/>
            <p:cNvSpPr txBox="1"/>
            <p:nvPr/>
          </p:nvSpPr>
          <p:spPr>
            <a:xfrm>
              <a:off x="5585460" y="4876800"/>
              <a:ext cx="640080" cy="381000"/>
            </a:xfrm>
            <a:prstGeom prst="rect">
              <a:avLst/>
            </a:prstGeom>
            <a:noFill/>
          </p:spPr>
          <p:txBody>
            <a:bodyPr wrap="square" rtlCol="0">
              <a:spAutoFit/>
            </a:bodyPr>
            <a:lstStyle/>
            <a:p>
              <a:r>
                <a:rPr lang="en-US" dirty="0">
                  <a:solidFill>
                    <a:srgbClr val="FFFF00"/>
                  </a:solidFill>
                </a:rPr>
                <a:t>15 Å</a:t>
              </a:r>
            </a:p>
          </p:txBody>
        </p:sp>
        <p:grpSp>
          <p:nvGrpSpPr>
            <p:cNvPr id="4" name="Group 27"/>
            <p:cNvGrpSpPr/>
            <p:nvPr/>
          </p:nvGrpSpPr>
          <p:grpSpPr>
            <a:xfrm rot="4800000">
              <a:off x="5545254" y="4663951"/>
              <a:ext cx="389938" cy="702393"/>
              <a:chOff x="6366905" y="2206230"/>
              <a:chExt cx="389938" cy="702393"/>
            </a:xfrm>
          </p:grpSpPr>
          <p:cxnSp>
            <p:nvCxnSpPr>
              <p:cNvPr id="29" name="Straight Arrow Connector 28"/>
              <p:cNvCxnSpPr/>
              <p:nvPr/>
            </p:nvCxnSpPr>
            <p:spPr>
              <a:xfrm rot="16740000" flipV="1">
                <a:off x="6342521" y="2230614"/>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940000" flipV="1">
                <a:off x="6580059" y="2731839"/>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5" name="Group 40"/>
          <p:cNvGrpSpPr/>
          <p:nvPr/>
        </p:nvGrpSpPr>
        <p:grpSpPr>
          <a:xfrm>
            <a:off x="2461589" y="2316480"/>
            <a:ext cx="702393" cy="402062"/>
            <a:chOff x="2461589" y="2316480"/>
            <a:chExt cx="702393" cy="402062"/>
          </a:xfrm>
        </p:grpSpPr>
        <p:sp>
          <p:nvSpPr>
            <p:cNvPr id="15" name="TextBox 14"/>
            <p:cNvSpPr txBox="1"/>
            <p:nvPr/>
          </p:nvSpPr>
          <p:spPr>
            <a:xfrm>
              <a:off x="2522220" y="2316480"/>
              <a:ext cx="640080" cy="381000"/>
            </a:xfrm>
            <a:prstGeom prst="rect">
              <a:avLst/>
            </a:prstGeom>
            <a:noFill/>
          </p:spPr>
          <p:txBody>
            <a:bodyPr wrap="square" rtlCol="0">
              <a:spAutoFit/>
            </a:bodyPr>
            <a:lstStyle/>
            <a:p>
              <a:r>
                <a:rPr lang="en-US" dirty="0">
                  <a:solidFill>
                    <a:srgbClr val="FFFF00"/>
                  </a:solidFill>
                </a:rPr>
                <a:t>15 Å</a:t>
              </a:r>
            </a:p>
          </p:txBody>
        </p:sp>
        <p:grpSp>
          <p:nvGrpSpPr>
            <p:cNvPr id="6" name="Group 30"/>
            <p:cNvGrpSpPr/>
            <p:nvPr/>
          </p:nvGrpSpPr>
          <p:grpSpPr>
            <a:xfrm rot="2928994">
              <a:off x="2617817" y="2172376"/>
              <a:ext cx="389938" cy="702393"/>
              <a:chOff x="6366905" y="2206230"/>
              <a:chExt cx="389938" cy="702393"/>
            </a:xfrm>
          </p:grpSpPr>
          <p:cxnSp>
            <p:nvCxnSpPr>
              <p:cNvPr id="32" name="Straight Arrow Connector 31"/>
              <p:cNvCxnSpPr/>
              <p:nvPr/>
            </p:nvCxnSpPr>
            <p:spPr>
              <a:xfrm rot="16740000" flipV="1">
                <a:off x="6342521" y="2230614"/>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940000" flipV="1">
                <a:off x="6580059" y="2731839"/>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9" name="Group 39"/>
          <p:cNvGrpSpPr/>
          <p:nvPr/>
        </p:nvGrpSpPr>
        <p:grpSpPr>
          <a:xfrm>
            <a:off x="2531745" y="4450591"/>
            <a:ext cx="640080" cy="702393"/>
            <a:chOff x="2531745" y="4450591"/>
            <a:chExt cx="640080" cy="702393"/>
          </a:xfrm>
        </p:grpSpPr>
        <p:sp>
          <p:nvSpPr>
            <p:cNvPr id="14" name="TextBox 13"/>
            <p:cNvSpPr txBox="1"/>
            <p:nvPr/>
          </p:nvSpPr>
          <p:spPr>
            <a:xfrm>
              <a:off x="2531745" y="4610100"/>
              <a:ext cx="640080" cy="381000"/>
            </a:xfrm>
            <a:prstGeom prst="rect">
              <a:avLst/>
            </a:prstGeom>
            <a:noFill/>
          </p:spPr>
          <p:txBody>
            <a:bodyPr wrap="square" rtlCol="0">
              <a:spAutoFit/>
            </a:bodyPr>
            <a:lstStyle/>
            <a:p>
              <a:r>
                <a:rPr lang="en-US" dirty="0">
                  <a:solidFill>
                    <a:srgbClr val="FFFF00"/>
                  </a:solidFill>
                </a:rPr>
                <a:t>15 Å</a:t>
              </a:r>
            </a:p>
          </p:txBody>
        </p:sp>
        <p:grpSp>
          <p:nvGrpSpPr>
            <p:cNvPr id="10" name="Group 33"/>
            <p:cNvGrpSpPr/>
            <p:nvPr/>
          </p:nvGrpSpPr>
          <p:grpSpPr>
            <a:xfrm rot="20653578">
              <a:off x="2673847" y="4450591"/>
              <a:ext cx="389938" cy="702393"/>
              <a:chOff x="6366905" y="2206230"/>
              <a:chExt cx="389938" cy="702393"/>
            </a:xfrm>
          </p:grpSpPr>
          <p:cxnSp>
            <p:nvCxnSpPr>
              <p:cNvPr id="35" name="Straight Arrow Connector 34"/>
              <p:cNvCxnSpPr/>
              <p:nvPr/>
            </p:nvCxnSpPr>
            <p:spPr>
              <a:xfrm rot="16740000" flipV="1">
                <a:off x="6342521" y="2230614"/>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940000" flipV="1">
                <a:off x="6580059" y="2731839"/>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sp>
        <p:nvSpPr>
          <p:cNvPr id="23" name="TextBox 22"/>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24" name="Slide 20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6539552"/>
            <a:ext cx="304800" cy="304800"/>
          </a:xfrm>
          <a:prstGeom prst="rect">
            <a:avLst/>
          </a:prstGeom>
        </p:spPr>
      </p:pic>
    </p:spTree>
    <p:custDataLst>
      <p:tags r:id="rId1"/>
    </p:custDataLst>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52"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Octamer_w_DNA_only_sw_corner.jpg"/>
          <p:cNvPicPr>
            <a:picLocks noChangeAspect="1"/>
          </p:cNvPicPr>
          <p:nvPr/>
        </p:nvPicPr>
        <p:blipFill>
          <a:blip r:embed="rId6" cstate="print"/>
          <a:stretch>
            <a:fillRect/>
          </a:stretch>
        </p:blipFill>
        <p:spPr>
          <a:xfrm>
            <a:off x="2514600" y="1455420"/>
            <a:ext cx="3947160" cy="394716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76950"/>
            <a:ext cx="304800" cy="304800"/>
          </a:xfrm>
          <a:prstGeom prst="rect">
            <a:avLst/>
          </a:prstGeom>
        </p:spPr>
      </p:pic>
    </p:spTree>
    <p:custDataLst>
      <p:tags r:id="rId1"/>
    </p:custDataLst>
  </p:cSld>
  <p:clrMapOvr>
    <a:masterClrMapping/>
  </p:clrMapOvr>
  <p:transition spd="slow" advClick="0" advTm="1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56" presetClass="path" presetSubtype="0" accel="50000" decel="50000" fill="hold" nodeType="afterEffect">
                                  <p:stCondLst>
                                    <p:cond delay="9000"/>
                                  </p:stCondLst>
                                  <p:childTnLst>
                                    <p:animMotion origin="layout" path="M 1.38889E-6 0 L 0.1342 -0.15556 " pathEditMode="relative" rAng="0" ptsTypes="AA">
                                      <p:cBhvr>
                                        <p:cTn id="9" dur="2000" fill="hold"/>
                                        <p:tgtEl>
                                          <p:spTgt spid="2"/>
                                        </p:tgtEl>
                                        <p:attrNameLst>
                                          <p:attrName>ppt_x</p:attrName>
                                          <p:attrName>ppt_y</p:attrName>
                                        </p:attrNameLst>
                                      </p:cBhvr>
                                      <p:rCtr x="6700" y="-7800"/>
                                    </p:animMotion>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10"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jpg"/>
          <p:cNvPicPr>
            <a:picLocks noChangeAspect="1"/>
          </p:cNvPicPr>
          <p:nvPr/>
        </p:nvPicPr>
        <p:blipFill>
          <a:blip r:embed="rId6" cstate="print"/>
          <a:stretch>
            <a:fillRect/>
          </a:stretch>
        </p:blipFill>
        <p:spPr>
          <a:xfrm>
            <a:off x="1524000" y="969645"/>
            <a:ext cx="5889711" cy="4937760"/>
          </a:xfrm>
          <a:prstGeom prst="rect">
            <a:avLst/>
          </a:prstGeom>
        </p:spPr>
      </p:pic>
      <p:grpSp>
        <p:nvGrpSpPr>
          <p:cNvPr id="4" name="Group 26"/>
          <p:cNvGrpSpPr/>
          <p:nvPr/>
        </p:nvGrpSpPr>
        <p:grpSpPr>
          <a:xfrm rot="360000">
            <a:off x="6366905" y="2206230"/>
            <a:ext cx="389938" cy="702393"/>
            <a:chOff x="6366905" y="2206230"/>
            <a:chExt cx="389938" cy="702393"/>
          </a:xfrm>
        </p:grpSpPr>
        <p:cxnSp>
          <p:nvCxnSpPr>
            <p:cNvPr id="5" name="Straight Arrow Connector 4"/>
            <p:cNvCxnSpPr/>
            <p:nvPr/>
          </p:nvCxnSpPr>
          <p:spPr>
            <a:xfrm rot="16740000" flipV="1">
              <a:off x="6342521" y="2230614"/>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940000" flipV="1">
              <a:off x="6580059" y="2731839"/>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36"/>
          <p:cNvGrpSpPr/>
          <p:nvPr/>
        </p:nvGrpSpPr>
        <p:grpSpPr>
          <a:xfrm>
            <a:off x="5389026" y="4820179"/>
            <a:ext cx="836514" cy="437621"/>
            <a:chOff x="5389026" y="4820179"/>
            <a:chExt cx="836514" cy="437621"/>
          </a:xfrm>
        </p:grpSpPr>
        <p:sp>
          <p:nvSpPr>
            <p:cNvPr id="8" name="TextBox 7"/>
            <p:cNvSpPr txBox="1"/>
            <p:nvPr/>
          </p:nvSpPr>
          <p:spPr>
            <a:xfrm>
              <a:off x="5585460" y="4876800"/>
              <a:ext cx="640080" cy="381000"/>
            </a:xfrm>
            <a:prstGeom prst="rect">
              <a:avLst/>
            </a:prstGeom>
            <a:noFill/>
          </p:spPr>
          <p:txBody>
            <a:bodyPr wrap="square" rtlCol="0">
              <a:spAutoFit/>
            </a:bodyPr>
            <a:lstStyle/>
            <a:p>
              <a:r>
                <a:rPr lang="en-US" dirty="0">
                  <a:solidFill>
                    <a:srgbClr val="FFFF00"/>
                  </a:solidFill>
                </a:rPr>
                <a:t>15 Å</a:t>
              </a:r>
            </a:p>
          </p:txBody>
        </p:sp>
        <p:grpSp>
          <p:nvGrpSpPr>
            <p:cNvPr id="9" name="Group 27"/>
            <p:cNvGrpSpPr/>
            <p:nvPr/>
          </p:nvGrpSpPr>
          <p:grpSpPr>
            <a:xfrm rot="4800000">
              <a:off x="5545254" y="4663951"/>
              <a:ext cx="389938" cy="702393"/>
              <a:chOff x="6366905" y="2206230"/>
              <a:chExt cx="389938" cy="702393"/>
            </a:xfrm>
          </p:grpSpPr>
          <p:cxnSp>
            <p:nvCxnSpPr>
              <p:cNvPr id="10" name="Straight Arrow Connector 9"/>
              <p:cNvCxnSpPr/>
              <p:nvPr/>
            </p:nvCxnSpPr>
            <p:spPr>
              <a:xfrm rot="16740000" flipV="1">
                <a:off x="6342521" y="2230614"/>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940000" flipV="1">
                <a:off x="6580059" y="2731839"/>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2" name="Group 40"/>
          <p:cNvGrpSpPr/>
          <p:nvPr/>
        </p:nvGrpSpPr>
        <p:grpSpPr>
          <a:xfrm>
            <a:off x="2461589" y="2316480"/>
            <a:ext cx="702393" cy="402062"/>
            <a:chOff x="2461589" y="2316480"/>
            <a:chExt cx="702393" cy="402062"/>
          </a:xfrm>
        </p:grpSpPr>
        <p:sp>
          <p:nvSpPr>
            <p:cNvPr id="13" name="TextBox 12"/>
            <p:cNvSpPr txBox="1"/>
            <p:nvPr/>
          </p:nvSpPr>
          <p:spPr>
            <a:xfrm>
              <a:off x="2522220" y="2316480"/>
              <a:ext cx="640080" cy="381000"/>
            </a:xfrm>
            <a:prstGeom prst="rect">
              <a:avLst/>
            </a:prstGeom>
            <a:noFill/>
          </p:spPr>
          <p:txBody>
            <a:bodyPr wrap="square" rtlCol="0">
              <a:spAutoFit/>
            </a:bodyPr>
            <a:lstStyle/>
            <a:p>
              <a:r>
                <a:rPr lang="en-US" dirty="0">
                  <a:solidFill>
                    <a:srgbClr val="FFFF00"/>
                  </a:solidFill>
                </a:rPr>
                <a:t>15 Å</a:t>
              </a:r>
            </a:p>
          </p:txBody>
        </p:sp>
        <p:grpSp>
          <p:nvGrpSpPr>
            <p:cNvPr id="14" name="Group 30"/>
            <p:cNvGrpSpPr/>
            <p:nvPr/>
          </p:nvGrpSpPr>
          <p:grpSpPr>
            <a:xfrm rot="2928994">
              <a:off x="2617817" y="2172376"/>
              <a:ext cx="389938" cy="702393"/>
              <a:chOff x="6366905" y="2206230"/>
              <a:chExt cx="389938" cy="702393"/>
            </a:xfrm>
          </p:grpSpPr>
          <p:cxnSp>
            <p:nvCxnSpPr>
              <p:cNvPr id="15" name="Straight Arrow Connector 14"/>
              <p:cNvCxnSpPr/>
              <p:nvPr/>
            </p:nvCxnSpPr>
            <p:spPr>
              <a:xfrm rot="16740000" flipV="1">
                <a:off x="6342521" y="2230614"/>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940000" flipV="1">
                <a:off x="6580059" y="2731839"/>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7" name="Group 39"/>
          <p:cNvGrpSpPr/>
          <p:nvPr/>
        </p:nvGrpSpPr>
        <p:grpSpPr>
          <a:xfrm>
            <a:off x="2531745" y="4450591"/>
            <a:ext cx="640080" cy="702393"/>
            <a:chOff x="2531745" y="4450591"/>
            <a:chExt cx="640080" cy="702393"/>
          </a:xfrm>
        </p:grpSpPr>
        <p:sp>
          <p:nvSpPr>
            <p:cNvPr id="18" name="TextBox 17"/>
            <p:cNvSpPr txBox="1"/>
            <p:nvPr/>
          </p:nvSpPr>
          <p:spPr>
            <a:xfrm>
              <a:off x="2531745" y="4610100"/>
              <a:ext cx="640080" cy="381000"/>
            </a:xfrm>
            <a:prstGeom prst="rect">
              <a:avLst/>
            </a:prstGeom>
            <a:noFill/>
          </p:spPr>
          <p:txBody>
            <a:bodyPr wrap="square" rtlCol="0">
              <a:spAutoFit/>
            </a:bodyPr>
            <a:lstStyle/>
            <a:p>
              <a:r>
                <a:rPr lang="en-US" dirty="0">
                  <a:solidFill>
                    <a:srgbClr val="FFFF00"/>
                  </a:solidFill>
                </a:rPr>
                <a:t>15 Å</a:t>
              </a:r>
            </a:p>
          </p:txBody>
        </p:sp>
        <p:grpSp>
          <p:nvGrpSpPr>
            <p:cNvPr id="19" name="Group 33"/>
            <p:cNvGrpSpPr/>
            <p:nvPr/>
          </p:nvGrpSpPr>
          <p:grpSpPr>
            <a:xfrm rot="20653578">
              <a:off x="2673847" y="4450591"/>
              <a:ext cx="389938" cy="702393"/>
              <a:chOff x="6366905" y="2206230"/>
              <a:chExt cx="389938" cy="702393"/>
            </a:xfrm>
          </p:grpSpPr>
          <p:cxnSp>
            <p:nvCxnSpPr>
              <p:cNvPr id="20" name="Straight Arrow Connector 19"/>
              <p:cNvCxnSpPr/>
              <p:nvPr/>
            </p:nvCxnSpPr>
            <p:spPr>
              <a:xfrm rot="16740000" flipV="1">
                <a:off x="6342521" y="2230614"/>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940000" flipV="1">
                <a:off x="6580059" y="2731839"/>
                <a:ext cx="201168"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sp>
        <p:nvSpPr>
          <p:cNvPr id="22" name="TextBox 21"/>
          <p:cNvSpPr txBox="1"/>
          <p:nvPr/>
        </p:nvSpPr>
        <p:spPr>
          <a:xfrm>
            <a:off x="6362700" y="2362200"/>
            <a:ext cx="640080" cy="381000"/>
          </a:xfrm>
          <a:prstGeom prst="rect">
            <a:avLst/>
          </a:prstGeom>
          <a:noFill/>
        </p:spPr>
        <p:txBody>
          <a:bodyPr wrap="square" rtlCol="0">
            <a:spAutoFit/>
          </a:bodyPr>
          <a:lstStyle/>
          <a:p>
            <a:r>
              <a:rPr lang="en-US" dirty="0">
                <a:solidFill>
                  <a:srgbClr val="FFFF00"/>
                </a:solidFill>
              </a:rPr>
              <a:t>15 Å</a:t>
            </a:r>
          </a:p>
        </p:txBody>
      </p:sp>
      <p:sp>
        <p:nvSpPr>
          <p:cNvPr id="23" name="TextBox 2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24" name="Slide 21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2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44"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390">
                <p:cTn id="7"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B9FFD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a:bodyPr>
          <a:lstStyle/>
          <a:p>
            <a:r>
              <a:rPr lang="en-US" sz="3900" dirty="0">
                <a:latin typeface="Times New Roman" pitchFamily="18" charset="0"/>
                <a:cs typeface="Times New Roman" pitchFamily="18" charset="0"/>
              </a:rPr>
              <a:t>“Up” vs. “down” orientations of Helix I</a:t>
            </a:r>
          </a:p>
        </p:txBody>
      </p:sp>
      <p:sp>
        <p:nvSpPr>
          <p:cNvPr id="3" name="TextBox 2"/>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5000"/>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1" descr="octamer_truncated.jpg"/>
          <p:cNvPicPr>
            <a:picLocks noChangeAspect="1"/>
          </p:cNvPicPr>
          <p:nvPr/>
        </p:nvPicPr>
        <p:blipFill>
          <a:blip r:embed="rId6" cstate="print"/>
          <a:stretch>
            <a:fillRect/>
          </a:stretch>
        </p:blipFill>
        <p:spPr>
          <a:xfrm>
            <a:off x="1672590" y="1074420"/>
            <a:ext cx="5798820" cy="4861560"/>
          </a:xfrm>
          <a:prstGeom prst="rect">
            <a:avLst/>
          </a:prstGeom>
        </p:spPr>
      </p:pic>
      <p:pic>
        <p:nvPicPr>
          <p:cNvPr id="1028"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0450966">
            <a:off x="2090038" y="3705154"/>
            <a:ext cx="363053" cy="987006"/>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338092" y="5194300"/>
            <a:ext cx="421108" cy="1219200"/>
          </a:xfrm>
          <a:prstGeom prst="rect">
            <a:avLst/>
          </a:prstGeom>
          <a:noFill/>
          <a:ln w="9525">
            <a:noFill/>
            <a:miter lim="800000"/>
            <a:headEnd/>
            <a:tailEnd/>
          </a:ln>
          <a:effectLst/>
        </p:spPr>
      </p:pic>
      <p:pic>
        <p:nvPicPr>
          <p:cNvPr id="25" name="Picture 24" descr="arrow_red.jpg"/>
          <p:cNvPicPr>
            <a:picLocks noChangeAspect="1"/>
          </p:cNvPicPr>
          <p:nvPr/>
        </p:nvPicPr>
        <p:blipFill>
          <a:blip r:embed="rId9" cstate="print">
            <a:clrChange>
              <a:clrFrom>
                <a:srgbClr val="000000"/>
              </a:clrFrom>
              <a:clrTo>
                <a:srgbClr val="000000">
                  <a:alpha val="0"/>
                </a:srgbClr>
              </a:clrTo>
            </a:clrChange>
          </a:blip>
          <a:stretch>
            <a:fillRect/>
          </a:stretch>
        </p:blipFill>
        <p:spPr>
          <a:xfrm>
            <a:off x="6434488" y="1105850"/>
            <a:ext cx="423512" cy="1078029"/>
          </a:xfrm>
          <a:prstGeom prst="rect">
            <a:avLst/>
          </a:prstGeom>
        </p:spPr>
      </p:pic>
      <p:pic>
        <p:nvPicPr>
          <p:cNvPr id="26" name="Picture 25" descr="arrow_white.jpg"/>
          <p:cNvPicPr>
            <a:picLocks noChangeAspect="1"/>
          </p:cNvPicPr>
          <p:nvPr/>
        </p:nvPicPr>
        <p:blipFill>
          <a:blip r:embed="rId10" cstate="print">
            <a:clrChange>
              <a:clrFrom>
                <a:srgbClr val="000000"/>
              </a:clrFrom>
              <a:clrTo>
                <a:srgbClr val="000000">
                  <a:alpha val="0"/>
                </a:srgbClr>
              </a:clrTo>
            </a:clrChange>
          </a:blip>
          <a:stretch>
            <a:fillRect/>
          </a:stretch>
        </p:blipFill>
        <p:spPr>
          <a:xfrm rot="60000">
            <a:off x="6824734" y="2903621"/>
            <a:ext cx="481263" cy="1058779"/>
          </a:xfrm>
          <a:prstGeom prst="rect">
            <a:avLst/>
          </a:prstGeom>
        </p:spPr>
      </p:pic>
      <p:sp>
        <p:nvSpPr>
          <p:cNvPr id="7" name="TextBox 6"/>
          <p:cNvSpPr txBox="1"/>
          <p:nvPr/>
        </p:nvSpPr>
        <p:spPr>
          <a:xfrm>
            <a:off x="7383440" y="6519536"/>
            <a:ext cx="1828800" cy="365760"/>
          </a:xfrm>
          <a:prstGeom prst="rect">
            <a:avLst/>
          </a:prstGeom>
          <a:noFill/>
        </p:spPr>
        <p:txBody>
          <a:bodyPr wrap="square" rtlCol="0">
            <a:spAutoFit/>
          </a:bodyPr>
          <a:lstStyle/>
          <a:p>
            <a:r>
              <a:rPr lang="en-US" dirty="0">
                <a:hlinkClick r:id="rId11" action="ppaction://hlinksldjump"/>
              </a:rPr>
              <a:t>Table of Contents</a:t>
            </a:r>
            <a:endParaRPr lang="en-US" dirty="0"/>
          </a:p>
        </p:txBody>
      </p:sp>
      <p:pic>
        <p:nvPicPr>
          <p:cNvPr id="8" name="Slide 21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2" cstate="print"/>
          <a:stretch>
            <a:fillRect/>
          </a:stretch>
        </p:blipFill>
        <p:spPr>
          <a:xfrm>
            <a:off x="0" y="6539552"/>
            <a:ext cx="304800" cy="304800"/>
          </a:xfrm>
          <a:prstGeom prst="rect">
            <a:avLst/>
          </a:prstGeom>
        </p:spPr>
      </p:pic>
    </p:spTree>
    <p:custDataLst>
      <p:tags r:id="rId1"/>
    </p:custDataLst>
  </p:cSld>
  <p:clrMapOvr>
    <a:masterClrMapping/>
  </p:clrMapOvr>
  <p:transition advClick="0" advTm="1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4" fill="hold" nodeType="afterEffect">
                                  <p:stCondLst>
                                    <p:cond delay="81000"/>
                                  </p:stCondLst>
                                  <p:childTnLst>
                                    <p:set>
                                      <p:cBhvr>
                                        <p:cTn id="9" dur="1" fill="hold">
                                          <p:stCondLst>
                                            <p:cond delay="0"/>
                                          </p:stCondLst>
                                        </p:cTn>
                                        <p:tgtEl>
                                          <p:spTgt spid="1031"/>
                                        </p:tgtEl>
                                        <p:attrNameLst>
                                          <p:attrName>style.visibility</p:attrName>
                                        </p:attrNameLst>
                                      </p:cBhvr>
                                      <p:to>
                                        <p:strVal val="visible"/>
                                      </p:to>
                                    </p:set>
                                    <p:anim calcmode="lin" valueType="num">
                                      <p:cBhvr additive="base">
                                        <p:cTn id="10" dur="500" fill="hold"/>
                                        <p:tgtEl>
                                          <p:spTgt spid="1031"/>
                                        </p:tgtEl>
                                        <p:attrNameLst>
                                          <p:attrName>ppt_x</p:attrName>
                                        </p:attrNameLst>
                                      </p:cBhvr>
                                      <p:tavLst>
                                        <p:tav tm="0">
                                          <p:val>
                                            <p:strVal val="#ppt_x"/>
                                          </p:val>
                                        </p:tav>
                                        <p:tav tm="100000">
                                          <p:val>
                                            <p:strVal val="#ppt_x"/>
                                          </p:val>
                                        </p:tav>
                                      </p:tavLst>
                                    </p:anim>
                                    <p:anim calcmode="lin" valueType="num">
                                      <p:cBhvr additive="base">
                                        <p:cTn id="11" dur="500" fill="hold"/>
                                        <p:tgtEl>
                                          <p:spTgt spid="1031"/>
                                        </p:tgtEl>
                                        <p:attrNameLst>
                                          <p:attrName>ppt_y</p:attrName>
                                        </p:attrNameLst>
                                      </p:cBhvr>
                                      <p:tavLst>
                                        <p:tav tm="0">
                                          <p:val>
                                            <p:strVal val="1+#ppt_h/2"/>
                                          </p:val>
                                        </p:tav>
                                        <p:tav tm="100000">
                                          <p:val>
                                            <p:strVal val="#ppt_y"/>
                                          </p:val>
                                        </p:tav>
                                      </p:tavLst>
                                    </p:anim>
                                  </p:childTnLst>
                                </p:cTn>
                              </p:par>
                            </p:childTnLst>
                          </p:cTn>
                        </p:par>
                        <p:par>
                          <p:cTn id="12" fill="hold">
                            <p:stCondLst>
                              <p:cond delay="81500"/>
                            </p:stCondLst>
                            <p:childTnLst>
                              <p:par>
                                <p:cTn id="13" presetID="2" presetClass="entr" presetSubtype="1" fill="hold" nodeType="afterEffect">
                                  <p:stCondLst>
                                    <p:cond delay="1200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0-#ppt_h/2"/>
                                          </p:val>
                                        </p:tav>
                                        <p:tav tm="100000">
                                          <p:val>
                                            <p:strVal val="#ppt_y"/>
                                          </p:val>
                                        </p:tav>
                                      </p:tavLst>
                                    </p:anim>
                                  </p:childTnLst>
                                </p:cTn>
                              </p:par>
                            </p:childTnLst>
                          </p:cTn>
                        </p:par>
                        <p:par>
                          <p:cTn id="17" fill="hold">
                            <p:stCondLst>
                              <p:cond delay="94000"/>
                            </p:stCondLst>
                            <p:childTnLst>
                              <p:par>
                                <p:cTn id="18" presetID="2" presetClass="entr" presetSubtype="4" fill="hold" nodeType="afterEffect">
                                  <p:stCondLst>
                                    <p:cond delay="1300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par>
                          <p:cTn id="22" fill="hold">
                            <p:stCondLst>
                              <p:cond delay="107500"/>
                            </p:stCondLst>
                            <p:childTnLst>
                              <p:par>
                                <p:cTn id="23" presetID="2" presetClass="entr" presetSubtype="1" fill="hold" nodeType="afterEffect">
                                  <p:stCondLst>
                                    <p:cond delay="60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2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H4[b]-H2A[c]-H2B[d].png"/>
          <p:cNvPicPr>
            <a:picLocks noChangeAspect="1"/>
          </p:cNvPicPr>
          <p:nvPr/>
        </p:nvPicPr>
        <p:blipFill>
          <a:blip r:embed="rId6" cstate="print"/>
          <a:stretch>
            <a:fillRect/>
          </a:stretch>
        </p:blipFill>
        <p:spPr>
          <a:xfrm>
            <a:off x="2059504" y="1038424"/>
            <a:ext cx="4937760" cy="4937760"/>
          </a:xfrm>
          <a:prstGeom prst="rect">
            <a:avLst/>
          </a:prstGeom>
        </p:spPr>
      </p:pic>
      <p:grpSp>
        <p:nvGrpSpPr>
          <p:cNvPr id="12" name="Group 35"/>
          <p:cNvGrpSpPr/>
          <p:nvPr/>
        </p:nvGrpSpPr>
        <p:grpSpPr>
          <a:xfrm>
            <a:off x="1738952" y="4302456"/>
            <a:ext cx="1705288" cy="1036009"/>
            <a:chOff x="1738952" y="4302456"/>
            <a:chExt cx="1705288" cy="1036009"/>
          </a:xfrm>
        </p:grpSpPr>
        <p:sp>
          <p:nvSpPr>
            <p:cNvPr id="16" name="TextBox 15"/>
            <p:cNvSpPr txBox="1"/>
            <p:nvPr/>
          </p:nvSpPr>
          <p:spPr>
            <a:xfrm>
              <a:off x="1738952" y="4302456"/>
              <a:ext cx="1097280" cy="365760"/>
            </a:xfrm>
            <a:prstGeom prst="rect">
              <a:avLst/>
            </a:prstGeom>
            <a:noFill/>
          </p:spPr>
          <p:txBody>
            <a:bodyPr wrap="square" rtlCol="0">
              <a:spAutoFit/>
            </a:bodyPr>
            <a:lstStyle/>
            <a:p>
              <a:pPr algn="ctr"/>
              <a:r>
                <a:rPr lang="en-US" sz="2400" dirty="0">
                  <a:solidFill>
                    <a:srgbClr val="0000FF"/>
                  </a:solidFill>
                </a:rPr>
                <a:t>DOWN</a:t>
              </a:r>
            </a:p>
          </p:txBody>
        </p:sp>
        <p:sp>
          <p:nvSpPr>
            <p:cNvPr id="17" name="TextBox 16"/>
            <p:cNvSpPr txBox="1"/>
            <p:nvPr/>
          </p:nvSpPr>
          <p:spPr>
            <a:xfrm>
              <a:off x="2895600" y="4876800"/>
              <a:ext cx="548640" cy="461665"/>
            </a:xfrm>
            <a:prstGeom prst="rect">
              <a:avLst/>
            </a:prstGeom>
            <a:noFill/>
          </p:spPr>
          <p:txBody>
            <a:bodyPr wrap="square" rtlCol="0">
              <a:spAutoFit/>
            </a:bodyPr>
            <a:lstStyle/>
            <a:p>
              <a:pPr algn="ctr"/>
              <a:r>
                <a:rPr lang="en-US" sz="2400" dirty="0">
                  <a:solidFill>
                    <a:srgbClr val="00B050"/>
                  </a:solidFill>
                </a:rPr>
                <a:t>UP</a:t>
              </a:r>
            </a:p>
          </p:txBody>
        </p:sp>
      </p:grpSp>
      <p:grpSp>
        <p:nvGrpSpPr>
          <p:cNvPr id="13" name="Group 37"/>
          <p:cNvGrpSpPr/>
          <p:nvPr/>
        </p:nvGrpSpPr>
        <p:grpSpPr>
          <a:xfrm>
            <a:off x="6337300" y="2065635"/>
            <a:ext cx="1372548" cy="1110986"/>
            <a:chOff x="6337300" y="2065635"/>
            <a:chExt cx="1372548" cy="1110986"/>
          </a:xfrm>
        </p:grpSpPr>
        <p:sp>
          <p:nvSpPr>
            <p:cNvPr id="14" name="TextBox 13"/>
            <p:cNvSpPr txBox="1"/>
            <p:nvPr/>
          </p:nvSpPr>
          <p:spPr>
            <a:xfrm>
              <a:off x="6337300" y="2065635"/>
              <a:ext cx="548640" cy="461665"/>
            </a:xfrm>
            <a:prstGeom prst="rect">
              <a:avLst/>
            </a:prstGeom>
            <a:noFill/>
          </p:spPr>
          <p:txBody>
            <a:bodyPr wrap="square" rtlCol="0">
              <a:spAutoFit/>
            </a:bodyPr>
            <a:lstStyle/>
            <a:p>
              <a:pPr algn="ctr"/>
              <a:r>
                <a:rPr lang="en-US" sz="2400" dirty="0">
                  <a:solidFill>
                    <a:srgbClr val="C00000"/>
                  </a:solidFill>
                </a:rPr>
                <a:t>UP</a:t>
              </a:r>
            </a:p>
          </p:txBody>
        </p:sp>
        <p:sp>
          <p:nvSpPr>
            <p:cNvPr id="15" name="TextBox 14"/>
            <p:cNvSpPr txBox="1"/>
            <p:nvPr/>
          </p:nvSpPr>
          <p:spPr>
            <a:xfrm>
              <a:off x="6612568" y="2714956"/>
              <a:ext cx="1097280" cy="461665"/>
            </a:xfrm>
            <a:prstGeom prst="rect">
              <a:avLst/>
            </a:prstGeom>
            <a:noFill/>
          </p:spPr>
          <p:txBody>
            <a:bodyPr wrap="square" rtlCol="0">
              <a:spAutoFit/>
            </a:bodyPr>
            <a:lstStyle/>
            <a:p>
              <a:pPr algn="ctr"/>
              <a:r>
                <a:rPr lang="en-US" sz="2400" dirty="0">
                  <a:solidFill>
                    <a:srgbClr val="DDDDDD"/>
                  </a:solidFill>
                </a:rPr>
                <a:t>DOWN</a:t>
              </a:r>
            </a:p>
          </p:txBody>
        </p:sp>
      </p:grpSp>
      <p:sp>
        <p:nvSpPr>
          <p:cNvPr id="18" name="TextBox 17"/>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9" name="Slide 21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3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2" presetClass="entr" presetSubtype="8" fill="hold" nodeType="afterEffect">
                                  <p:stCondLst>
                                    <p:cond delay="220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par>
                          <p:cTn id="12" fill="hold">
                            <p:stCondLst>
                              <p:cond delay="22500"/>
                            </p:stCondLst>
                            <p:childTnLst>
                              <p:par>
                                <p:cTn id="13" presetID="2" presetClass="entr" presetSubtype="2" fill="hold" nodeType="afterEffect">
                                  <p:stCondLst>
                                    <p:cond delay="2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1" descr="octamer_truncated.jpg"/>
          <p:cNvPicPr>
            <a:picLocks noChangeAspect="1"/>
          </p:cNvPicPr>
          <p:nvPr/>
        </p:nvPicPr>
        <p:blipFill>
          <a:blip r:embed="rId6" cstate="print"/>
          <a:stretch>
            <a:fillRect/>
          </a:stretch>
        </p:blipFill>
        <p:spPr>
          <a:xfrm>
            <a:off x="1672590" y="1074420"/>
            <a:ext cx="5798820" cy="4861560"/>
          </a:xfrm>
          <a:prstGeom prst="rect">
            <a:avLst/>
          </a:prstGeom>
        </p:spPr>
      </p:pic>
      <p:grpSp>
        <p:nvGrpSpPr>
          <p:cNvPr id="2" name="Group 35"/>
          <p:cNvGrpSpPr/>
          <p:nvPr/>
        </p:nvGrpSpPr>
        <p:grpSpPr>
          <a:xfrm>
            <a:off x="1738952" y="4304048"/>
            <a:ext cx="1705288" cy="1040105"/>
            <a:chOff x="1738952" y="4304048"/>
            <a:chExt cx="1705288" cy="1040105"/>
          </a:xfrm>
        </p:grpSpPr>
        <p:sp>
          <p:nvSpPr>
            <p:cNvPr id="15" name="TextBox 14"/>
            <p:cNvSpPr txBox="1"/>
            <p:nvPr/>
          </p:nvSpPr>
          <p:spPr>
            <a:xfrm>
              <a:off x="1738952" y="4304048"/>
              <a:ext cx="1097280" cy="365760"/>
            </a:xfrm>
            <a:prstGeom prst="rect">
              <a:avLst/>
            </a:prstGeom>
            <a:noFill/>
          </p:spPr>
          <p:txBody>
            <a:bodyPr wrap="square" rtlCol="0">
              <a:spAutoFit/>
            </a:bodyPr>
            <a:lstStyle/>
            <a:p>
              <a:pPr algn="ctr"/>
              <a:r>
                <a:rPr lang="en-US" sz="2400" dirty="0">
                  <a:solidFill>
                    <a:srgbClr val="0000FF"/>
                  </a:solidFill>
                </a:rPr>
                <a:t>DOWN</a:t>
              </a:r>
            </a:p>
          </p:txBody>
        </p:sp>
        <p:sp>
          <p:nvSpPr>
            <p:cNvPr id="16" name="TextBox 15"/>
            <p:cNvSpPr txBox="1"/>
            <p:nvPr/>
          </p:nvSpPr>
          <p:spPr>
            <a:xfrm>
              <a:off x="2895600" y="4882488"/>
              <a:ext cx="548640" cy="461665"/>
            </a:xfrm>
            <a:prstGeom prst="rect">
              <a:avLst/>
            </a:prstGeom>
            <a:noFill/>
          </p:spPr>
          <p:txBody>
            <a:bodyPr wrap="square" rtlCol="0">
              <a:spAutoFit/>
            </a:bodyPr>
            <a:lstStyle/>
            <a:p>
              <a:pPr algn="ctr"/>
              <a:r>
                <a:rPr lang="en-US" sz="2400" dirty="0">
                  <a:solidFill>
                    <a:srgbClr val="00B050"/>
                  </a:solidFill>
                </a:rPr>
                <a:t>UP</a:t>
              </a:r>
            </a:p>
          </p:txBody>
        </p:sp>
      </p:grpSp>
      <p:grpSp>
        <p:nvGrpSpPr>
          <p:cNvPr id="3" name="Group 36"/>
          <p:cNvGrpSpPr/>
          <p:nvPr/>
        </p:nvGrpSpPr>
        <p:grpSpPr>
          <a:xfrm>
            <a:off x="5206052" y="4554835"/>
            <a:ext cx="1311588" cy="923605"/>
            <a:chOff x="5206052" y="4554835"/>
            <a:chExt cx="1311588" cy="923605"/>
          </a:xfrm>
        </p:grpSpPr>
        <p:sp>
          <p:nvSpPr>
            <p:cNvPr id="20" name="TextBox 19"/>
            <p:cNvSpPr txBox="1"/>
            <p:nvPr/>
          </p:nvSpPr>
          <p:spPr>
            <a:xfrm>
              <a:off x="5969000" y="4554835"/>
              <a:ext cx="548640" cy="461665"/>
            </a:xfrm>
            <a:prstGeom prst="rect">
              <a:avLst/>
            </a:prstGeom>
            <a:noFill/>
          </p:spPr>
          <p:txBody>
            <a:bodyPr wrap="square" rtlCol="0">
              <a:spAutoFit/>
            </a:bodyPr>
            <a:lstStyle/>
            <a:p>
              <a:pPr algn="ctr"/>
              <a:r>
                <a:rPr lang="en-US" sz="2400" dirty="0">
                  <a:solidFill>
                    <a:srgbClr val="E893F1"/>
                  </a:solidFill>
                </a:rPr>
                <a:t>UP</a:t>
              </a:r>
            </a:p>
          </p:txBody>
        </p:sp>
        <p:sp>
          <p:nvSpPr>
            <p:cNvPr id="28" name="TextBox 27"/>
            <p:cNvSpPr txBox="1"/>
            <p:nvPr/>
          </p:nvSpPr>
          <p:spPr>
            <a:xfrm>
              <a:off x="5206052" y="5016775"/>
              <a:ext cx="1097280" cy="461665"/>
            </a:xfrm>
            <a:prstGeom prst="rect">
              <a:avLst/>
            </a:prstGeom>
            <a:noFill/>
          </p:spPr>
          <p:txBody>
            <a:bodyPr wrap="square" rtlCol="0">
              <a:spAutoFit/>
            </a:bodyPr>
            <a:lstStyle/>
            <a:p>
              <a:pPr algn="ctr"/>
              <a:r>
                <a:rPr lang="en-US" sz="2400" dirty="0">
                  <a:solidFill>
                    <a:srgbClr val="6AF0DA"/>
                  </a:solidFill>
                </a:rPr>
                <a:t>DOWN</a:t>
              </a:r>
            </a:p>
          </p:txBody>
        </p:sp>
      </p:grpSp>
      <p:grpSp>
        <p:nvGrpSpPr>
          <p:cNvPr id="4" name="Group 37"/>
          <p:cNvGrpSpPr/>
          <p:nvPr/>
        </p:nvGrpSpPr>
        <p:grpSpPr>
          <a:xfrm>
            <a:off x="6337300" y="2065635"/>
            <a:ext cx="1375732" cy="1103974"/>
            <a:chOff x="6337300" y="2065635"/>
            <a:chExt cx="1375732" cy="1103974"/>
          </a:xfrm>
        </p:grpSpPr>
        <p:sp>
          <p:nvSpPr>
            <p:cNvPr id="19" name="TextBox 18"/>
            <p:cNvSpPr txBox="1"/>
            <p:nvPr/>
          </p:nvSpPr>
          <p:spPr>
            <a:xfrm>
              <a:off x="6337300" y="2065635"/>
              <a:ext cx="548640" cy="461665"/>
            </a:xfrm>
            <a:prstGeom prst="rect">
              <a:avLst/>
            </a:prstGeom>
            <a:noFill/>
          </p:spPr>
          <p:txBody>
            <a:bodyPr wrap="square" rtlCol="0">
              <a:spAutoFit/>
            </a:bodyPr>
            <a:lstStyle/>
            <a:p>
              <a:pPr algn="ctr"/>
              <a:r>
                <a:rPr lang="en-US" sz="2400" dirty="0">
                  <a:solidFill>
                    <a:srgbClr val="C00000"/>
                  </a:solidFill>
                </a:rPr>
                <a:t>UP</a:t>
              </a:r>
            </a:p>
          </p:txBody>
        </p:sp>
        <p:sp>
          <p:nvSpPr>
            <p:cNvPr id="29" name="TextBox 28"/>
            <p:cNvSpPr txBox="1"/>
            <p:nvPr/>
          </p:nvSpPr>
          <p:spPr>
            <a:xfrm>
              <a:off x="6615752" y="2707944"/>
              <a:ext cx="1097280" cy="461665"/>
            </a:xfrm>
            <a:prstGeom prst="rect">
              <a:avLst/>
            </a:prstGeom>
            <a:noFill/>
          </p:spPr>
          <p:txBody>
            <a:bodyPr wrap="square" rtlCol="0">
              <a:spAutoFit/>
            </a:bodyPr>
            <a:lstStyle/>
            <a:p>
              <a:pPr algn="ctr"/>
              <a:r>
                <a:rPr lang="en-US" sz="2400" dirty="0">
                  <a:solidFill>
                    <a:srgbClr val="DDDDDD"/>
                  </a:solidFill>
                </a:rPr>
                <a:t>DOWN</a:t>
              </a:r>
            </a:p>
          </p:txBody>
        </p:sp>
      </p:grpSp>
      <p:grpSp>
        <p:nvGrpSpPr>
          <p:cNvPr id="5" name="Group 33"/>
          <p:cNvGrpSpPr/>
          <p:nvPr/>
        </p:nvGrpSpPr>
        <p:grpSpPr>
          <a:xfrm>
            <a:off x="4025900" y="381000"/>
            <a:ext cx="1301088" cy="5744641"/>
            <a:chOff x="4093192" y="351359"/>
            <a:chExt cx="1301088" cy="5744641"/>
          </a:xfrm>
        </p:grpSpPr>
        <p:cxnSp>
          <p:nvCxnSpPr>
            <p:cNvPr id="30" name="Straight Connector 29"/>
            <p:cNvCxnSpPr/>
            <p:nvPr/>
          </p:nvCxnSpPr>
          <p:spPr>
            <a:xfrm rot="5400000">
              <a:off x="1918648" y="3276600"/>
              <a:ext cx="56388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 name="Group 30"/>
            <p:cNvGrpSpPr/>
            <p:nvPr/>
          </p:nvGrpSpPr>
          <p:grpSpPr>
            <a:xfrm rot="20382270">
              <a:off x="4093192" y="351359"/>
              <a:ext cx="1301088" cy="859807"/>
              <a:chOff x="4267200" y="-21607"/>
              <a:chExt cx="1301088" cy="859807"/>
            </a:xfrm>
          </p:grpSpPr>
          <p:sp>
            <p:nvSpPr>
              <p:cNvPr id="32" name="Arc 31"/>
              <p:cNvSpPr/>
              <p:nvPr/>
            </p:nvSpPr>
            <p:spPr>
              <a:xfrm>
                <a:off x="4267200" y="304800"/>
                <a:ext cx="914400" cy="533400"/>
              </a:xfrm>
              <a:prstGeom prst="arc">
                <a:avLst>
                  <a:gd name="adj1" fmla="val 16200000"/>
                  <a:gd name="adj2" fmla="val 25998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rot="10800000">
                <a:off x="4653888" y="-21607"/>
                <a:ext cx="914400" cy="533400"/>
              </a:xfrm>
              <a:prstGeom prst="arc">
                <a:avLst>
                  <a:gd name="adj1" fmla="val 16200000"/>
                  <a:gd name="adj2" fmla="val 25998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 name="Group 24"/>
          <p:cNvGrpSpPr/>
          <p:nvPr/>
        </p:nvGrpSpPr>
        <p:grpSpPr>
          <a:xfrm>
            <a:off x="1905000" y="2057400"/>
            <a:ext cx="1143000" cy="1134765"/>
            <a:chOff x="1905000" y="2057400"/>
            <a:chExt cx="1143000" cy="1134765"/>
          </a:xfrm>
        </p:grpSpPr>
        <p:grpSp>
          <p:nvGrpSpPr>
            <p:cNvPr id="8" name="Group 38"/>
            <p:cNvGrpSpPr/>
            <p:nvPr/>
          </p:nvGrpSpPr>
          <p:grpSpPr>
            <a:xfrm>
              <a:off x="1905000" y="2057400"/>
              <a:ext cx="1143000" cy="1134765"/>
              <a:chOff x="1905000" y="2057400"/>
              <a:chExt cx="1143000" cy="1134765"/>
            </a:xfrm>
          </p:grpSpPr>
          <p:sp>
            <p:nvSpPr>
              <p:cNvPr id="21" name="TextBox 20"/>
              <p:cNvSpPr txBox="1"/>
              <p:nvPr/>
            </p:nvSpPr>
            <p:spPr>
              <a:xfrm>
                <a:off x="1905000" y="2730500"/>
                <a:ext cx="548640" cy="461665"/>
              </a:xfrm>
              <a:prstGeom prst="rect">
                <a:avLst/>
              </a:prstGeom>
              <a:noFill/>
            </p:spPr>
            <p:txBody>
              <a:bodyPr wrap="square" rtlCol="0">
                <a:spAutoFit/>
              </a:bodyPr>
              <a:lstStyle/>
              <a:p>
                <a:pPr algn="ctr"/>
                <a:r>
                  <a:rPr lang="en-US" sz="2400" dirty="0">
                    <a:solidFill>
                      <a:srgbClr val="FFFF00"/>
                    </a:solidFill>
                  </a:rPr>
                  <a:t>UP</a:t>
                </a:r>
              </a:p>
            </p:txBody>
          </p:sp>
          <p:sp>
            <p:nvSpPr>
              <p:cNvPr id="27" name="TextBox 26"/>
              <p:cNvSpPr txBox="1"/>
              <p:nvPr/>
            </p:nvSpPr>
            <p:spPr>
              <a:xfrm>
                <a:off x="1950720" y="2057400"/>
                <a:ext cx="1097280" cy="461665"/>
              </a:xfrm>
              <a:prstGeom prst="rect">
                <a:avLst/>
              </a:prstGeom>
              <a:noFill/>
            </p:spPr>
            <p:txBody>
              <a:bodyPr wrap="square" rtlCol="0">
                <a:spAutoFit/>
              </a:bodyPr>
              <a:lstStyle/>
              <a:p>
                <a:pPr algn="ctr"/>
                <a:r>
                  <a:rPr lang="en-US" sz="2400" dirty="0">
                    <a:solidFill>
                      <a:schemeClr val="accent6">
                        <a:lumMod val="50000"/>
                      </a:schemeClr>
                    </a:solidFill>
                  </a:rPr>
                  <a:t>DOWN</a:t>
                </a:r>
              </a:p>
            </p:txBody>
          </p:sp>
        </p:grpSp>
        <p:cxnSp>
          <p:nvCxnSpPr>
            <p:cNvPr id="24" name="Straight Arrow Connector 23"/>
            <p:cNvCxnSpPr/>
            <p:nvPr/>
          </p:nvCxnSpPr>
          <p:spPr>
            <a:xfrm>
              <a:off x="2413000" y="2959100"/>
              <a:ext cx="457200" cy="152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25" name="Slide 21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6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par>
                          <p:cTn id="7" fill="hold">
                            <p:stCondLst>
                              <p:cond delay="0"/>
                            </p:stCondLst>
                            <p:childTnLst>
                              <p:par>
                                <p:cTn id="8" presetID="2" presetClass="entr" presetSubtype="2" fill="hold" nodeType="afterEffect">
                                  <p:stCondLst>
                                    <p:cond delay="24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24500"/>
                            </p:stCondLst>
                            <p:childTnLst>
                              <p:par>
                                <p:cTn id="13" presetID="2" presetClass="entr" presetSubtype="8" fill="hold" nodeType="afterEffect">
                                  <p:stCondLst>
                                    <p:cond delay="15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5366" numSld="999">
                <p:cTn id="17" fill="hold" display="0">
                  <p:stCondLst>
                    <p:cond delay="indefinite"/>
                  </p:stCondLst>
                  <p:endCondLst>
                    <p:cond evt="onPrev" delay="0">
                      <p:tgtEl>
                        <p:sldTgt/>
                      </p:tgtEl>
                    </p:cond>
                    <p:cond evt="onStopAudio" delay="0">
                      <p:tgtEl>
                        <p:sldTgt/>
                      </p:tgtEl>
                    </p:cond>
                  </p:endCondLst>
                </p:cTn>
                <p:tgtEl>
                  <p:spTgt spid="25"/>
                </p:tgtEl>
              </p:cMediaNode>
            </p:audio>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octamer-all-8-strands_0.jpg"/>
          <p:cNvPicPr>
            <a:picLocks noChangeAspect="1"/>
          </p:cNvPicPr>
          <p:nvPr/>
        </p:nvPicPr>
        <p:blipFill>
          <a:blip r:embed="rId6" cstate="print"/>
          <a:stretch>
            <a:fillRect/>
          </a:stretch>
        </p:blipFill>
        <p:spPr>
          <a:xfrm>
            <a:off x="0" y="1655064"/>
            <a:ext cx="9144000" cy="3683000"/>
          </a:xfrm>
          <a:prstGeom prst="rect">
            <a:avLst/>
          </a:prstGeom>
        </p:spPr>
      </p:pic>
      <p:sp>
        <p:nvSpPr>
          <p:cNvPr id="3" name="TextBox 2"/>
          <p:cNvSpPr txBox="1"/>
          <p:nvPr/>
        </p:nvSpPr>
        <p:spPr>
          <a:xfrm>
            <a:off x="3124200" y="5802868"/>
            <a:ext cx="2926080" cy="369332"/>
          </a:xfrm>
          <a:prstGeom prst="rect">
            <a:avLst/>
          </a:prstGeom>
          <a:noFill/>
        </p:spPr>
        <p:txBody>
          <a:bodyPr wrap="square" rtlCol="0">
            <a:spAutoFit/>
          </a:bodyPr>
          <a:lstStyle/>
          <a:p>
            <a:pPr algn="ctr"/>
            <a:r>
              <a:rPr lang="en-US" dirty="0">
                <a:solidFill>
                  <a:schemeClr val="bg1"/>
                </a:solidFill>
              </a:rPr>
              <a:t>Proposed new structure</a:t>
            </a:r>
          </a:p>
        </p:txBody>
      </p:sp>
      <p:sp>
        <p:nvSpPr>
          <p:cNvPr id="4" name="TextBox 3"/>
          <p:cNvSpPr txBox="1"/>
          <p:nvPr/>
        </p:nvSpPr>
        <p:spPr>
          <a:xfrm>
            <a:off x="7383440" y="15240"/>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21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rotate-octamer-all-8-strands.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0" y="1651384"/>
            <a:ext cx="9144000" cy="3682616"/>
          </a:xfrm>
          <a:prstGeom prst="rect">
            <a:avLst/>
          </a:prstGeom>
        </p:spPr>
      </p:pic>
      <p:grpSp>
        <p:nvGrpSpPr>
          <p:cNvPr id="3" name="Group 2"/>
          <p:cNvGrpSpPr/>
          <p:nvPr/>
        </p:nvGrpSpPr>
        <p:grpSpPr>
          <a:xfrm>
            <a:off x="101600" y="5410200"/>
            <a:ext cx="1270000" cy="1295400"/>
            <a:chOff x="101600" y="2743200"/>
            <a:chExt cx="1270000" cy="1295400"/>
          </a:xfrm>
        </p:grpSpPr>
        <p:pic>
          <p:nvPicPr>
            <p:cNvPr id="4" name="Picture 5"/>
            <p:cNvPicPr>
              <a:picLocks noChangeAspect="1" noChangeArrowheads="1"/>
            </p:cNvPicPr>
            <p:nvPr/>
          </p:nvPicPr>
          <p:blipFill>
            <a:blip r:embed="rId7" cstate="print"/>
            <a:srcRect/>
            <a:stretch>
              <a:fillRect/>
            </a:stretch>
          </p:blipFill>
          <p:spPr bwMode="auto">
            <a:xfrm>
              <a:off x="114300" y="2743200"/>
              <a:ext cx="1257300" cy="1295400"/>
            </a:xfrm>
            <a:prstGeom prst="rect">
              <a:avLst/>
            </a:prstGeom>
            <a:noFill/>
            <a:ln w="9525">
              <a:noFill/>
              <a:miter lim="800000"/>
              <a:headEnd/>
              <a:tailEnd/>
            </a:ln>
            <a:effectLst/>
          </p:spPr>
        </p:pic>
        <p:pic>
          <p:nvPicPr>
            <p:cNvPr id="5" name="Picture 10"/>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rot="16200000">
              <a:off x="18257" y="3213100"/>
              <a:ext cx="660400" cy="493713"/>
            </a:xfrm>
            <a:prstGeom prst="rect">
              <a:avLst/>
            </a:prstGeom>
            <a:noFill/>
            <a:ln w="9525">
              <a:noFill/>
              <a:miter lim="800000"/>
              <a:headEnd/>
              <a:tailEnd/>
            </a:ln>
            <a:effectLst/>
          </p:spPr>
        </p:pic>
      </p:gr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spTree>
    <p:custDataLst>
      <p:tags r:id="rId1"/>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octamer-all-8-strands_30.jpg"/>
          <p:cNvPicPr>
            <a:picLocks noChangeAspect="1"/>
          </p:cNvPicPr>
          <p:nvPr/>
        </p:nvPicPr>
        <p:blipFill>
          <a:blip r:embed="rId6" cstate="print"/>
          <a:stretch>
            <a:fillRect/>
          </a:stretch>
        </p:blipFill>
        <p:spPr>
          <a:xfrm>
            <a:off x="0" y="1655064"/>
            <a:ext cx="9144000" cy="368300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1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61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rotate-octamer-all-8-strands_x.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0" y="1655064"/>
            <a:ext cx="9144000" cy="3682616"/>
          </a:xfrm>
          <a:prstGeom prst="rect">
            <a:avLst/>
          </a:prstGeom>
        </p:spPr>
      </p:pic>
      <p:grpSp>
        <p:nvGrpSpPr>
          <p:cNvPr id="2" name="Group 3"/>
          <p:cNvGrpSpPr/>
          <p:nvPr/>
        </p:nvGrpSpPr>
        <p:grpSpPr>
          <a:xfrm>
            <a:off x="38100" y="5346700"/>
            <a:ext cx="1257300" cy="1358900"/>
            <a:chOff x="114300" y="5486400"/>
            <a:chExt cx="1257300" cy="1358900"/>
          </a:xfrm>
        </p:grpSpPr>
        <p:pic>
          <p:nvPicPr>
            <p:cNvPr id="5" name="Picture 5"/>
            <p:cNvPicPr>
              <a:picLocks noChangeAspect="1" noChangeArrowheads="1"/>
            </p:cNvPicPr>
            <p:nvPr/>
          </p:nvPicPr>
          <p:blipFill>
            <a:blip r:embed="rId7" cstate="print"/>
            <a:srcRect/>
            <a:stretch>
              <a:fillRect/>
            </a:stretch>
          </p:blipFill>
          <p:spPr bwMode="auto">
            <a:xfrm>
              <a:off x="114300" y="5486400"/>
              <a:ext cx="1257300" cy="1295400"/>
            </a:xfrm>
            <a:prstGeom prst="rect">
              <a:avLst/>
            </a:prstGeom>
            <a:noFill/>
            <a:ln w="9525">
              <a:noFill/>
              <a:miter lim="800000"/>
              <a:headEnd/>
              <a:tailEnd/>
            </a:ln>
            <a:effectLst/>
          </p:spPr>
        </p:pic>
        <p:pic>
          <p:nvPicPr>
            <p:cNvPr id="6" name="Picture 10"/>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406400" y="6351587"/>
              <a:ext cx="660400" cy="493713"/>
            </a:xfrm>
            <a:prstGeom prst="rect">
              <a:avLst/>
            </a:prstGeom>
            <a:noFill/>
            <a:ln w="9525">
              <a:noFill/>
              <a:miter lim="800000"/>
              <a:headEnd/>
              <a:tailEnd/>
            </a:ln>
            <a:effectLst/>
          </p:spPr>
        </p:pic>
      </p:grpSp>
      <p:sp>
        <p:nvSpPr>
          <p:cNvPr id="7" name="TextBox 6"/>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spTree>
    <p:custDataLst>
      <p:tags r:id="rId1"/>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octamer-all-8-strands_30_20.jpg"/>
          <p:cNvPicPr>
            <a:picLocks noChangeAspect="1"/>
          </p:cNvPicPr>
          <p:nvPr/>
        </p:nvPicPr>
        <p:blipFill>
          <a:blip r:embed="rId6" cstate="print"/>
          <a:stretch>
            <a:fillRect/>
          </a:stretch>
        </p:blipFill>
        <p:spPr>
          <a:xfrm>
            <a:off x="0" y="1655064"/>
            <a:ext cx="9144000" cy="368300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1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04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eta and DNA tilt0.jpg"/>
          <p:cNvPicPr>
            <a:picLocks noChangeAspect="1"/>
          </p:cNvPicPr>
          <p:nvPr/>
        </p:nvPicPr>
        <p:blipFill>
          <a:blip r:embed="rId6" cstate="print"/>
          <a:stretch>
            <a:fillRect/>
          </a:stretch>
        </p:blipFill>
        <p:spPr>
          <a:xfrm>
            <a:off x="0" y="1832840"/>
            <a:ext cx="9144000" cy="3192319"/>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2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65075"/>
            <a:ext cx="304800" cy="304800"/>
          </a:xfrm>
          <a:prstGeom prst="rect">
            <a:avLst/>
          </a:prstGeom>
        </p:spPr>
      </p:pic>
    </p:spTree>
    <p:custDataLst>
      <p:tags r:id="rId1"/>
    </p:custData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39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octamer-all-8-strands_90_6.jpg"/>
          <p:cNvPicPr>
            <a:picLocks noChangeAspect="1"/>
          </p:cNvPicPr>
          <p:nvPr/>
        </p:nvPicPr>
        <p:blipFill>
          <a:blip r:embed="rId6" cstate="print"/>
          <a:stretch>
            <a:fillRect/>
          </a:stretch>
        </p:blipFill>
        <p:spPr>
          <a:xfrm>
            <a:off x="0" y="1651000"/>
            <a:ext cx="9144000" cy="3683000"/>
          </a:xfrm>
          <a:prstGeom prst="rect">
            <a:avLst/>
          </a:prstGeom>
        </p:spPr>
      </p:pic>
      <p:cxnSp>
        <p:nvCxnSpPr>
          <p:cNvPr id="4" name="Straight Arrow Connector 3"/>
          <p:cNvCxnSpPr/>
          <p:nvPr/>
        </p:nvCxnSpPr>
        <p:spPr>
          <a:xfrm>
            <a:off x="4251434" y="3657600"/>
            <a:ext cx="533400" cy="304800"/>
          </a:xfrm>
          <a:prstGeom prst="straightConnector1">
            <a:avLst/>
          </a:prstGeom>
          <a:ln w="76200">
            <a:solidFill>
              <a:srgbClr val="10B408"/>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80000" flipH="1">
            <a:off x="5702230" y="3896726"/>
            <a:ext cx="667038" cy="277008"/>
          </a:xfrm>
          <a:prstGeom prst="straightConnector1">
            <a:avLst/>
          </a:prstGeom>
          <a:ln w="76200">
            <a:solidFill>
              <a:srgbClr val="1111AB"/>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482840" y="2882900"/>
            <a:ext cx="1737360" cy="738664"/>
          </a:xfrm>
          <a:prstGeom prst="rect">
            <a:avLst/>
          </a:prstGeom>
          <a:noFill/>
        </p:spPr>
        <p:txBody>
          <a:bodyPr wrap="square" rtlCol="0">
            <a:spAutoFit/>
          </a:bodyPr>
          <a:lstStyle/>
          <a:p>
            <a:pPr algn="ctr"/>
            <a:r>
              <a:rPr lang="en-US" sz="2400" b="1" dirty="0">
                <a:solidFill>
                  <a:schemeClr val="bg1"/>
                </a:solidFill>
              </a:rPr>
              <a:t>“UP”</a:t>
            </a:r>
          </a:p>
          <a:p>
            <a:pPr algn="ctr"/>
            <a:r>
              <a:rPr lang="en-US" b="1" dirty="0">
                <a:solidFill>
                  <a:schemeClr val="bg1"/>
                </a:solidFill>
              </a:rPr>
              <a:t>(“North Pole”)</a:t>
            </a:r>
          </a:p>
        </p:txBody>
      </p:sp>
      <p:sp>
        <p:nvSpPr>
          <p:cNvPr id="10" name="TextBox 9"/>
          <p:cNvSpPr txBox="1"/>
          <p:nvPr/>
        </p:nvSpPr>
        <p:spPr>
          <a:xfrm>
            <a:off x="502920" y="2906236"/>
            <a:ext cx="1554480" cy="731520"/>
          </a:xfrm>
          <a:prstGeom prst="rect">
            <a:avLst/>
          </a:prstGeom>
          <a:noFill/>
        </p:spPr>
        <p:txBody>
          <a:bodyPr wrap="square" rtlCol="0">
            <a:spAutoFit/>
          </a:bodyPr>
          <a:lstStyle/>
          <a:p>
            <a:pPr algn="ctr"/>
            <a:r>
              <a:rPr lang="en-US" sz="2400" b="1" dirty="0">
                <a:solidFill>
                  <a:schemeClr val="bg1"/>
                </a:solidFill>
              </a:rPr>
              <a:t>“DOWN”</a:t>
            </a:r>
          </a:p>
          <a:p>
            <a:pPr algn="ctr"/>
            <a:r>
              <a:rPr lang="en-US" b="1" dirty="0">
                <a:solidFill>
                  <a:schemeClr val="bg1"/>
                </a:solidFill>
              </a:rPr>
              <a:t>(“South Pole”)</a:t>
            </a:r>
          </a:p>
        </p:txBody>
      </p:sp>
      <p:cxnSp>
        <p:nvCxnSpPr>
          <p:cNvPr id="17" name="Straight Arrow Connector 16"/>
          <p:cNvCxnSpPr/>
          <p:nvPr/>
        </p:nvCxnSpPr>
        <p:spPr>
          <a:xfrm rot="16200000" flipV="1">
            <a:off x="5410200" y="3302000"/>
            <a:ext cx="381000" cy="3048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901966" y="2857500"/>
            <a:ext cx="517634" cy="30480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V="1">
            <a:off x="4965700" y="2755901"/>
            <a:ext cx="381000" cy="3048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4356100" y="2146300"/>
            <a:ext cx="381000" cy="3429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3657601" y="1993900"/>
            <a:ext cx="457200" cy="15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1040000" flipV="1">
            <a:off x="3810000" y="4799775"/>
            <a:ext cx="833022" cy="48029"/>
          </a:xfrm>
          <a:prstGeom prst="straightConnector1">
            <a:avLst/>
          </a:prstGeom>
          <a:ln w="76200">
            <a:solidFill>
              <a:srgbClr val="1111AB"/>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800000">
            <a:off x="5638800" y="4392833"/>
            <a:ext cx="533400" cy="304800"/>
          </a:xfrm>
          <a:prstGeom prst="straightConnector1">
            <a:avLst/>
          </a:prstGeom>
          <a:ln w="76200">
            <a:solidFill>
              <a:srgbClr val="10B408"/>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800000" flipV="1">
            <a:off x="5375526" y="2133600"/>
            <a:ext cx="517634" cy="30480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23" name="Slide 22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2" presetClass="entr" presetSubtype="2" fill="hold" grpId="0" nodeType="withEffect">
                                  <p:stCondLst>
                                    <p:cond delay="80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1+#ppt_w/2"/>
                                          </p:val>
                                        </p:tav>
                                        <p:tav tm="100000">
                                          <p:val>
                                            <p:strVal val="#ppt_x"/>
                                          </p:val>
                                        </p:tav>
                                      </p:tavLst>
                                    </p:anim>
                                    <p:anim calcmode="lin" valueType="num">
                                      <p:cBhvr additive="base">
                                        <p:cTn id="10" dur="500" fill="hold"/>
                                        <p:tgtEl>
                                          <p:spTgt spid="9"/>
                                        </p:tgtEl>
                                        <p:attrNameLst>
                                          <p:attrName>ppt_y</p:attrName>
                                        </p:attrNameLst>
                                      </p:cBhvr>
                                      <p:tavLst>
                                        <p:tav tm="0">
                                          <p:val>
                                            <p:strVal val="#ppt_y"/>
                                          </p:val>
                                        </p:tav>
                                        <p:tav tm="100000">
                                          <p:val>
                                            <p:strVal val="#ppt_y"/>
                                          </p:val>
                                        </p:tav>
                                      </p:tavLst>
                                    </p:anim>
                                  </p:childTnLst>
                                </p:cTn>
                              </p:par>
                            </p:childTnLst>
                          </p:cTn>
                        </p:par>
                        <p:par>
                          <p:cTn id="11" fill="hold">
                            <p:stCondLst>
                              <p:cond delay="8500"/>
                            </p:stCondLst>
                            <p:childTnLst>
                              <p:par>
                                <p:cTn id="12" presetID="2" presetClass="entr" presetSubtype="8" fill="hold" grpId="0" nodeType="afterEffect">
                                  <p:stCondLst>
                                    <p:cond delay="50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9500"/>
                            </p:stCondLst>
                            <p:childTnLst>
                              <p:par>
                                <p:cTn id="17" presetID="2" presetClass="entr" presetSubtype="2" fill="hold" nodeType="afterEffect">
                                  <p:stCondLst>
                                    <p:cond delay="170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7000"/>
                            </p:stCondLst>
                            <p:childTnLst>
                              <p:par>
                                <p:cTn id="22" presetID="0" presetClass="path" presetSubtype="0" accel="50000" decel="50000" fill="hold" nodeType="afterEffect">
                                  <p:stCondLst>
                                    <p:cond delay="1000"/>
                                  </p:stCondLst>
                                  <p:childTnLst>
                                    <p:animMotion origin="layout" path="M 5.55556E-7 4.07407E-6 L -0.16007 0.10046 " pathEditMode="relative" rAng="0" ptsTypes="AA">
                                      <p:cBhvr>
                                        <p:cTn id="23" dur="2000" fill="hold"/>
                                        <p:tgtEl>
                                          <p:spTgt spid="5"/>
                                        </p:tgtEl>
                                        <p:attrNameLst>
                                          <p:attrName>ppt_x</p:attrName>
                                          <p:attrName>ppt_y</p:attrName>
                                        </p:attrNameLst>
                                      </p:cBhvr>
                                      <p:rCtr x="-80" y="50"/>
                                    </p:animMotion>
                                  </p:childTnLst>
                                </p:cTn>
                              </p:par>
                            </p:childTnLst>
                          </p:cTn>
                        </p:par>
                        <p:par>
                          <p:cTn id="24" fill="hold">
                            <p:stCondLst>
                              <p:cond delay="30000"/>
                            </p:stCondLst>
                            <p:childTnLst>
                              <p:par>
                                <p:cTn id="25" presetID="9" presetClass="entr" presetSubtype="0" fill="hold" nodeType="afterEffect">
                                  <p:stCondLst>
                                    <p:cond delay="100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par>
                          <p:cTn id="28" fill="hold">
                            <p:stCondLst>
                              <p:cond delay="31500"/>
                            </p:stCondLst>
                            <p:childTnLst>
                              <p:par>
                                <p:cTn id="29" presetID="9" presetClass="exit" presetSubtype="0" fill="hold" nodeType="afterEffect">
                                  <p:stCondLst>
                                    <p:cond delay="0"/>
                                  </p:stCondLst>
                                  <p:childTnLst>
                                    <p:animEffect transition="out" filter="dissolv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32000"/>
                            </p:stCondLst>
                            <p:childTnLst>
                              <p:par>
                                <p:cTn id="33" presetID="35" presetClass="path" presetSubtype="0" accel="50000" decel="50000" fill="hold" nodeType="afterEffect">
                                  <p:stCondLst>
                                    <p:cond delay="1000"/>
                                  </p:stCondLst>
                                  <p:childTnLst>
                                    <p:animMotion origin="layout" path="M 0 0  L -0.25 0  E" pathEditMode="relative" ptsTypes="">
                                      <p:cBhvr>
                                        <p:cTn id="34" dur="2000" fill="hold"/>
                                        <p:tgtEl>
                                          <p:spTgt spid="13"/>
                                        </p:tgtEl>
                                        <p:attrNameLst>
                                          <p:attrName>ppt_x</p:attrName>
                                          <p:attrName>ppt_y</p:attrName>
                                        </p:attrNameLst>
                                      </p:cBhvr>
                                    </p:animMotion>
                                  </p:childTnLst>
                                </p:cTn>
                              </p:par>
                            </p:childTnLst>
                          </p:cTn>
                        </p:par>
                        <p:par>
                          <p:cTn id="35" fill="hold">
                            <p:stCondLst>
                              <p:cond delay="35000"/>
                            </p:stCondLst>
                            <p:childTnLst>
                              <p:par>
                                <p:cTn id="36" presetID="2" presetClass="entr" presetSubtype="8" fill="hold" nodeType="afterEffect">
                                  <p:stCondLst>
                                    <p:cond delay="1150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0-#ppt_w/2"/>
                                          </p:val>
                                        </p:tav>
                                        <p:tav tm="100000">
                                          <p:val>
                                            <p:strVal val="#ppt_x"/>
                                          </p:val>
                                        </p:tav>
                                      </p:tavLst>
                                    </p:anim>
                                    <p:anim calcmode="lin" valueType="num">
                                      <p:cBhvr additive="base">
                                        <p:cTn id="39" dur="500" fill="hold"/>
                                        <p:tgtEl>
                                          <p:spTgt spid="4"/>
                                        </p:tgtEl>
                                        <p:attrNameLst>
                                          <p:attrName>ppt_y</p:attrName>
                                        </p:attrNameLst>
                                      </p:cBhvr>
                                      <p:tavLst>
                                        <p:tav tm="0">
                                          <p:val>
                                            <p:strVal val="#ppt_y"/>
                                          </p:val>
                                        </p:tav>
                                        <p:tav tm="100000">
                                          <p:val>
                                            <p:strVal val="#ppt_y"/>
                                          </p:val>
                                        </p:tav>
                                      </p:tavLst>
                                    </p:anim>
                                  </p:childTnLst>
                                </p:cTn>
                              </p:par>
                            </p:childTnLst>
                          </p:cTn>
                        </p:par>
                        <p:par>
                          <p:cTn id="40" fill="hold">
                            <p:stCondLst>
                              <p:cond delay="47000"/>
                            </p:stCondLst>
                            <p:childTnLst>
                              <p:par>
                                <p:cTn id="41" presetID="0" presetClass="path" presetSubtype="0" accel="50000" decel="50000" fill="hold" nodeType="afterEffect">
                                  <p:stCondLst>
                                    <p:cond delay="1000"/>
                                  </p:stCondLst>
                                  <p:childTnLst>
                                    <p:animMotion origin="layout" path="M 0.0309 0.02222 L 0.1309 0.11111 " pathEditMode="relative" ptsTypes="AA">
                                      <p:cBhvr>
                                        <p:cTn id="42" dur="2000" fill="hold"/>
                                        <p:tgtEl>
                                          <p:spTgt spid="4"/>
                                        </p:tgtEl>
                                        <p:attrNameLst>
                                          <p:attrName>ppt_x</p:attrName>
                                          <p:attrName>ppt_y</p:attrName>
                                        </p:attrNameLst>
                                      </p:cBhvr>
                                    </p:animMotion>
                                  </p:childTnLst>
                                </p:cTn>
                              </p:par>
                            </p:childTnLst>
                          </p:cTn>
                        </p:par>
                        <p:par>
                          <p:cTn id="43" fill="hold">
                            <p:stCondLst>
                              <p:cond delay="50000"/>
                            </p:stCondLst>
                            <p:childTnLst>
                              <p:par>
                                <p:cTn id="44" presetID="9" presetClass="entr" presetSubtype="0" fill="hold" nodeType="afterEffect">
                                  <p:stCondLst>
                                    <p:cond delay="1000"/>
                                  </p:stCondLst>
                                  <p:childTnLst>
                                    <p:set>
                                      <p:cBhvr>
                                        <p:cTn id="45" dur="1" fill="hold">
                                          <p:stCondLst>
                                            <p:cond delay="0"/>
                                          </p:stCondLst>
                                        </p:cTn>
                                        <p:tgtEl>
                                          <p:spTgt spid="15"/>
                                        </p:tgtEl>
                                        <p:attrNameLst>
                                          <p:attrName>style.visibility</p:attrName>
                                        </p:attrNameLst>
                                      </p:cBhvr>
                                      <p:to>
                                        <p:strVal val="visible"/>
                                      </p:to>
                                    </p:set>
                                    <p:animEffect transition="in" filter="dissolve">
                                      <p:cBhvr>
                                        <p:cTn id="46" dur="500"/>
                                        <p:tgtEl>
                                          <p:spTgt spid="15"/>
                                        </p:tgtEl>
                                      </p:cBhvr>
                                    </p:animEffect>
                                  </p:childTnLst>
                                </p:cTn>
                              </p:par>
                              <p:par>
                                <p:cTn id="47" presetID="9" presetClass="exit" presetSubtype="0" fill="hold" nodeType="withEffect">
                                  <p:stCondLst>
                                    <p:cond delay="0"/>
                                  </p:stCondLst>
                                  <p:childTnLst>
                                    <p:animEffect transition="out" filter="dissolv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childTnLst>
                          </p:cTn>
                        </p:par>
                        <p:par>
                          <p:cTn id="50" fill="hold">
                            <p:stCondLst>
                              <p:cond delay="51500"/>
                            </p:stCondLst>
                            <p:childTnLst>
                              <p:par>
                                <p:cTn id="51" presetID="63" presetClass="path" presetSubtype="0" accel="50000" decel="50000" fill="hold" nodeType="afterEffect">
                                  <p:stCondLst>
                                    <p:cond delay="1000"/>
                                  </p:stCondLst>
                                  <p:childTnLst>
                                    <p:animMotion origin="layout" path="M -3.33333E-6 0.00394 L 0.2125 -0.00324 " pathEditMode="relative" rAng="0" ptsTypes="AA">
                                      <p:cBhvr>
                                        <p:cTn id="52" dur="2000" fill="hold"/>
                                        <p:tgtEl>
                                          <p:spTgt spid="15"/>
                                        </p:tgtEl>
                                        <p:attrNameLst>
                                          <p:attrName>ppt_x</p:attrName>
                                          <p:attrName>ppt_y</p:attrName>
                                        </p:attrNameLst>
                                      </p:cBhvr>
                                      <p:rCtr x="106" y="-4"/>
                                    </p:animMotion>
                                  </p:childTnLst>
                                </p:cTn>
                              </p:par>
                            </p:childTnLst>
                          </p:cTn>
                        </p:par>
                        <p:par>
                          <p:cTn id="53" fill="hold">
                            <p:stCondLst>
                              <p:cond delay="54500"/>
                            </p:stCondLst>
                            <p:childTnLst>
                              <p:par>
                                <p:cTn id="54" presetID="2" presetClass="entr" presetSubtype="8" fill="hold" nodeType="afterEffect">
                                  <p:stCondLst>
                                    <p:cond delay="500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0-#ppt_w/2"/>
                                          </p:val>
                                        </p:tav>
                                        <p:tav tm="100000">
                                          <p:val>
                                            <p:strVal val="#ppt_x"/>
                                          </p:val>
                                        </p:tav>
                                      </p:tavLst>
                                    </p:anim>
                                    <p:anim calcmode="lin" valueType="num">
                                      <p:cBhvr additive="base">
                                        <p:cTn id="57" dur="500" fill="hold"/>
                                        <p:tgtEl>
                                          <p:spTgt spid="18"/>
                                        </p:tgtEl>
                                        <p:attrNameLst>
                                          <p:attrName>ppt_y</p:attrName>
                                        </p:attrNameLst>
                                      </p:cBhvr>
                                      <p:tavLst>
                                        <p:tav tm="0">
                                          <p:val>
                                            <p:strVal val="#ppt_y"/>
                                          </p:val>
                                        </p:tav>
                                        <p:tav tm="100000">
                                          <p:val>
                                            <p:strVal val="#ppt_y"/>
                                          </p:val>
                                        </p:tav>
                                      </p:tavLst>
                                    </p:anim>
                                  </p:childTnLst>
                                </p:cTn>
                              </p:par>
                            </p:childTnLst>
                          </p:cTn>
                        </p:par>
                        <p:par>
                          <p:cTn id="58" fill="hold">
                            <p:stCondLst>
                              <p:cond delay="60000"/>
                            </p:stCondLst>
                            <p:childTnLst>
                              <p:par>
                                <p:cTn id="59" presetID="0" presetClass="path" presetSubtype="0" accel="50000" decel="50000" fill="hold" nodeType="afterEffect">
                                  <p:stCondLst>
                                    <p:cond delay="1000"/>
                                  </p:stCondLst>
                                  <p:childTnLst>
                                    <p:animMotion origin="layout" path="M 0.0283 -0.02778 L 0.11997 -0.10556 " pathEditMode="relative" ptsTypes="AA">
                                      <p:cBhvr>
                                        <p:cTn id="60" dur="2000" fill="hold"/>
                                        <p:tgtEl>
                                          <p:spTgt spid="18"/>
                                        </p:tgtEl>
                                        <p:attrNameLst>
                                          <p:attrName>ppt_x</p:attrName>
                                          <p:attrName>ppt_y</p:attrName>
                                        </p:attrNameLst>
                                      </p:cBhvr>
                                    </p:animMotion>
                                  </p:childTnLst>
                                </p:cTn>
                              </p:par>
                            </p:childTnLst>
                          </p:cTn>
                        </p:par>
                        <p:par>
                          <p:cTn id="61" fill="hold">
                            <p:stCondLst>
                              <p:cond delay="63000"/>
                            </p:stCondLst>
                            <p:childTnLst>
                              <p:par>
                                <p:cTn id="62" presetID="9" presetClass="entr" presetSubtype="0" fill="hold" nodeType="afterEffect">
                                  <p:stCondLst>
                                    <p:cond delay="1000"/>
                                  </p:stCondLst>
                                  <p:childTnLst>
                                    <p:set>
                                      <p:cBhvr>
                                        <p:cTn id="63" dur="1" fill="hold">
                                          <p:stCondLst>
                                            <p:cond delay="0"/>
                                          </p:stCondLst>
                                        </p:cTn>
                                        <p:tgtEl>
                                          <p:spTgt spid="16"/>
                                        </p:tgtEl>
                                        <p:attrNameLst>
                                          <p:attrName>style.visibility</p:attrName>
                                        </p:attrNameLst>
                                      </p:cBhvr>
                                      <p:to>
                                        <p:strVal val="visible"/>
                                      </p:to>
                                    </p:set>
                                    <p:animEffect transition="in" filter="dissolve">
                                      <p:cBhvr>
                                        <p:cTn id="64" dur="500"/>
                                        <p:tgtEl>
                                          <p:spTgt spid="16"/>
                                        </p:tgtEl>
                                      </p:cBhvr>
                                    </p:animEffect>
                                  </p:childTnLst>
                                </p:cTn>
                              </p:par>
                              <p:par>
                                <p:cTn id="65" presetID="9" presetClass="exit" presetSubtype="0" fill="hold" nodeType="withEffect">
                                  <p:stCondLst>
                                    <p:cond delay="0"/>
                                  </p:stCondLst>
                                  <p:childTnLst>
                                    <p:animEffect transition="out" filter="dissolve">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childTnLst>
                          </p:cTn>
                        </p:par>
                        <p:par>
                          <p:cTn id="68" fill="hold">
                            <p:stCondLst>
                              <p:cond delay="64500"/>
                            </p:stCondLst>
                            <p:childTnLst>
                              <p:par>
                                <p:cTn id="69" presetID="63" presetClass="path" presetSubtype="0" accel="50000" decel="50000" fill="hold" nodeType="afterEffect">
                                  <p:stCondLst>
                                    <p:cond delay="0"/>
                                  </p:stCondLst>
                                  <p:childTnLst>
                                    <p:animMotion origin="layout" path="M -0.00834 -3.33333E-6 L 0.20052 -3.33333E-6 " pathEditMode="relative" rAng="0" ptsTypes="AA">
                                      <p:cBhvr>
                                        <p:cTn id="70" dur="2000" fill="hold"/>
                                        <p:tgtEl>
                                          <p:spTgt spid="16"/>
                                        </p:tgtEl>
                                        <p:attrNameLst>
                                          <p:attrName>ppt_x</p:attrName>
                                          <p:attrName>ppt_y</p:attrName>
                                        </p:attrNameLst>
                                      </p:cBhvr>
                                      <p:rCtr x="104" y="0"/>
                                    </p:animMotion>
                                  </p:childTnLst>
                                </p:cTn>
                              </p:par>
                            </p:childTnLst>
                          </p:cTn>
                        </p:par>
                        <p:par>
                          <p:cTn id="71" fill="hold">
                            <p:stCondLst>
                              <p:cond delay="66500"/>
                            </p:stCondLst>
                            <p:childTnLst>
                              <p:par>
                                <p:cTn id="72" presetID="2" presetClass="entr" presetSubtype="2" fill="hold" nodeType="afterEffect">
                                  <p:stCondLst>
                                    <p:cond delay="4000"/>
                                  </p:stCondLst>
                                  <p:childTnLst>
                                    <p:set>
                                      <p:cBhvr>
                                        <p:cTn id="73" dur="1" fill="hold">
                                          <p:stCondLst>
                                            <p:cond delay="0"/>
                                          </p:stCondLst>
                                        </p:cTn>
                                        <p:tgtEl>
                                          <p:spTgt spid="17"/>
                                        </p:tgtEl>
                                        <p:attrNameLst>
                                          <p:attrName>style.visibility</p:attrName>
                                        </p:attrNameLst>
                                      </p:cBhvr>
                                      <p:to>
                                        <p:strVal val="visible"/>
                                      </p:to>
                                    </p:set>
                                    <p:anim calcmode="lin" valueType="num">
                                      <p:cBhvr additive="base">
                                        <p:cTn id="74" dur="500" fill="hold"/>
                                        <p:tgtEl>
                                          <p:spTgt spid="17"/>
                                        </p:tgtEl>
                                        <p:attrNameLst>
                                          <p:attrName>ppt_x</p:attrName>
                                        </p:attrNameLst>
                                      </p:cBhvr>
                                      <p:tavLst>
                                        <p:tav tm="0">
                                          <p:val>
                                            <p:strVal val="1+#ppt_w/2"/>
                                          </p:val>
                                        </p:tav>
                                        <p:tav tm="100000">
                                          <p:val>
                                            <p:strVal val="#ppt_x"/>
                                          </p:val>
                                        </p:tav>
                                      </p:tavLst>
                                    </p:anim>
                                    <p:anim calcmode="lin" valueType="num">
                                      <p:cBhvr additive="base">
                                        <p:cTn id="75" dur="500" fill="hold"/>
                                        <p:tgtEl>
                                          <p:spTgt spid="17"/>
                                        </p:tgtEl>
                                        <p:attrNameLst>
                                          <p:attrName>ppt_y</p:attrName>
                                        </p:attrNameLst>
                                      </p:cBhvr>
                                      <p:tavLst>
                                        <p:tav tm="0">
                                          <p:val>
                                            <p:strVal val="#ppt_y"/>
                                          </p:val>
                                        </p:tav>
                                        <p:tav tm="100000">
                                          <p:val>
                                            <p:strVal val="#ppt_y"/>
                                          </p:val>
                                        </p:tav>
                                      </p:tavLst>
                                    </p:anim>
                                  </p:childTnLst>
                                </p:cTn>
                              </p:par>
                            </p:childTnLst>
                          </p:cTn>
                        </p:par>
                        <p:par>
                          <p:cTn id="76" fill="hold">
                            <p:stCondLst>
                              <p:cond delay="71000"/>
                            </p:stCondLst>
                            <p:childTnLst>
                              <p:par>
                                <p:cTn id="77" presetID="9" presetClass="exit" presetSubtype="0" fill="hold" nodeType="afterEffect">
                                  <p:stCondLst>
                                    <p:cond delay="1000"/>
                                  </p:stCondLst>
                                  <p:childTnLst>
                                    <p:animEffect transition="out" filter="dissolv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par>
                                <p:cTn id="80" presetID="9" presetClass="entr" presetSubtype="0" fill="hold" nodeType="withEffect">
                                  <p:stCondLst>
                                    <p:cond delay="100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par>
                          <p:cTn id="83" fill="hold">
                            <p:stCondLst>
                              <p:cond delay="72500"/>
                            </p:stCondLst>
                            <p:childTnLst>
                              <p:par>
                                <p:cTn id="84" presetID="9" presetClass="exit" presetSubtype="0" fill="hold" nodeType="afterEffect">
                                  <p:stCondLst>
                                    <p:cond delay="1000"/>
                                  </p:stCondLst>
                                  <p:childTnLst>
                                    <p:animEffect transition="out" filter="dissolve">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par>
                                <p:cTn id="87" presetID="9" presetClass="entr" presetSubtype="0" fill="hold" nodeType="withEffect">
                                  <p:stCondLst>
                                    <p:cond delay="1000"/>
                                  </p:stCondLst>
                                  <p:childTnLst>
                                    <p:set>
                                      <p:cBhvr>
                                        <p:cTn id="88" dur="1" fill="hold">
                                          <p:stCondLst>
                                            <p:cond delay="0"/>
                                          </p:stCondLst>
                                        </p:cTn>
                                        <p:tgtEl>
                                          <p:spTgt spid="20"/>
                                        </p:tgtEl>
                                        <p:attrNameLst>
                                          <p:attrName>style.visibility</p:attrName>
                                        </p:attrNameLst>
                                      </p:cBhvr>
                                      <p:to>
                                        <p:strVal val="visible"/>
                                      </p:to>
                                    </p:set>
                                    <p:animEffect transition="in" filter="dissolve">
                                      <p:cBhvr>
                                        <p:cTn id="89" dur="500"/>
                                        <p:tgtEl>
                                          <p:spTgt spid="20"/>
                                        </p:tgtEl>
                                      </p:cBhvr>
                                    </p:animEffect>
                                  </p:childTnLst>
                                </p:cTn>
                              </p:par>
                            </p:childTnLst>
                          </p:cTn>
                        </p:par>
                        <p:par>
                          <p:cTn id="90" fill="hold">
                            <p:stCondLst>
                              <p:cond delay="74000"/>
                            </p:stCondLst>
                            <p:childTnLst>
                              <p:par>
                                <p:cTn id="91" presetID="9" presetClass="exit" presetSubtype="0" fill="hold" nodeType="afterEffect">
                                  <p:stCondLst>
                                    <p:cond delay="1000"/>
                                  </p:stCondLst>
                                  <p:childTnLst>
                                    <p:animEffect transition="out" filter="dissolv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9" presetClass="entr" presetSubtype="0" fill="hold" nodeType="withEffect">
                                  <p:stCondLst>
                                    <p:cond delay="1000"/>
                                  </p:stCondLst>
                                  <p:childTnLst>
                                    <p:set>
                                      <p:cBhvr>
                                        <p:cTn id="95" dur="1" fill="hold">
                                          <p:stCondLst>
                                            <p:cond delay="0"/>
                                          </p:stCondLst>
                                        </p:cTn>
                                        <p:tgtEl>
                                          <p:spTgt spid="21"/>
                                        </p:tgtEl>
                                        <p:attrNameLst>
                                          <p:attrName>style.visibility</p:attrName>
                                        </p:attrNameLst>
                                      </p:cBhvr>
                                      <p:to>
                                        <p:strVal val="visible"/>
                                      </p:to>
                                    </p:set>
                                    <p:animEffect transition="in" filter="dissolve">
                                      <p:cBhvr>
                                        <p:cTn id="96" dur="500"/>
                                        <p:tgtEl>
                                          <p:spTgt spid="21"/>
                                        </p:tgtEl>
                                      </p:cBhvr>
                                    </p:animEffect>
                                  </p:childTnLst>
                                </p:cTn>
                              </p:par>
                            </p:childTnLst>
                          </p:cTn>
                        </p:par>
                        <p:par>
                          <p:cTn id="97" fill="hold">
                            <p:stCondLst>
                              <p:cond delay="75500"/>
                            </p:stCondLst>
                            <p:childTnLst>
                              <p:par>
                                <p:cTn id="98" presetID="35" presetClass="path" presetSubtype="0" accel="50000" decel="50000" fill="hold" nodeType="afterEffect">
                                  <p:stCondLst>
                                    <p:cond delay="0"/>
                                  </p:stCondLst>
                                  <p:childTnLst>
                                    <p:animMotion origin="layout" path="M 0 0  L -0.25 0  E" pathEditMode="relative" ptsTypes="">
                                      <p:cBhvr>
                                        <p:cTn id="99"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100" fill="hold" display="0">
                  <p:stCondLst>
                    <p:cond delay="indefinite"/>
                  </p:stCondLst>
                  <p:endCondLst>
                    <p:cond evt="onPrev" delay="0">
                      <p:tgtEl>
                        <p:sldTgt/>
                      </p:tgtEl>
                    </p:cond>
                    <p:cond evt="onStopAudio" delay="0">
                      <p:tgtEl>
                        <p:sldTgt/>
                      </p:tgtEl>
                    </p:cond>
                  </p:endCondLst>
                </p:cTn>
                <p:tgtEl>
                  <p:spTgt spid="23"/>
                </p:tgtEl>
              </p:cMediaNode>
            </p:audio>
          </p:childTnLst>
        </p:cTn>
      </p:par>
    </p:tnLst>
    <p:bldLst>
      <p:bldP spid="9" grpId="0"/>
      <p:bldP spid="10" grpId="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609600" y="2590800"/>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Summary</a:t>
            </a:r>
            <a:r>
              <a:rPr lang="en-US" sz="4000" dirty="0">
                <a:latin typeface="Times New Roman" pitchFamily="18" charset="0"/>
                <a:ea typeface="+mj-ea"/>
                <a:cs typeface="Times New Roman" pitchFamily="18" charset="0"/>
              </a:rPr>
              <a:t> review of histone structure</a:t>
            </a:r>
            <a:endParaRPr kumimoji="0" lang="en-US" sz="4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4" name="TextBox 3"/>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5000"/>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Octamer_w_DNA_perspective.jpg"/>
          <p:cNvPicPr>
            <a:picLocks noChangeAspect="1"/>
          </p:cNvPicPr>
          <p:nvPr/>
        </p:nvPicPr>
        <p:blipFill>
          <a:blip r:embed="rId6" cstate="print"/>
          <a:stretch>
            <a:fillRect/>
          </a:stretch>
        </p:blipFill>
        <p:spPr>
          <a:xfrm>
            <a:off x="1219200" y="274320"/>
            <a:ext cx="6583680" cy="6583680"/>
          </a:xfrm>
          <a:prstGeom prst="rect">
            <a:avLst/>
          </a:prstGeom>
        </p:spPr>
      </p:pic>
      <p:sp>
        <p:nvSpPr>
          <p:cNvPr id="5" name="TextBox 4"/>
          <p:cNvSpPr txBox="1"/>
          <p:nvPr/>
        </p:nvSpPr>
        <p:spPr>
          <a:xfrm>
            <a:off x="7315200" y="6416040"/>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8" name="Slide 22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6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9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1951">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lstStyle/>
          <a:p>
            <a:r>
              <a:rPr lang="en-US" dirty="0">
                <a:latin typeface="Times New Roman" pitchFamily="18" charset="0"/>
                <a:cs typeface="Times New Roman" pitchFamily="18" charset="0"/>
              </a:rPr>
              <a:t>Stoichiometry</a:t>
            </a:r>
          </a:p>
        </p:txBody>
      </p:sp>
      <p:sp>
        <p:nvSpPr>
          <p:cNvPr id="3" name="TextBox 2"/>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5000"/>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2A[c]-H2B[d]-stoichiometry.jpg"/>
          <p:cNvPicPr>
            <a:picLocks noChangeAspect="1"/>
          </p:cNvPicPr>
          <p:nvPr/>
        </p:nvPicPr>
        <p:blipFill>
          <a:blip r:embed="rId6" cstate="print"/>
          <a:stretch>
            <a:fillRect/>
          </a:stretch>
        </p:blipFill>
        <p:spPr>
          <a:xfrm>
            <a:off x="0" y="2971800"/>
            <a:ext cx="9144000" cy="3918857"/>
          </a:xfrm>
          <a:prstGeom prst="rect">
            <a:avLst/>
          </a:prstGeom>
        </p:spPr>
      </p:pic>
      <p:pic>
        <p:nvPicPr>
          <p:cNvPr id="6" name="Picture 5" descr="H3[a]-H4[b]-stoichiometry.jpg"/>
          <p:cNvPicPr>
            <a:picLocks noChangeAspect="1"/>
          </p:cNvPicPr>
          <p:nvPr/>
        </p:nvPicPr>
        <p:blipFill>
          <a:blip r:embed="rId7" cstate="print">
            <a:clrChange>
              <a:clrFrom>
                <a:srgbClr val="000000"/>
              </a:clrFrom>
              <a:clrTo>
                <a:srgbClr val="000000">
                  <a:alpha val="0"/>
                </a:srgbClr>
              </a:clrTo>
            </a:clrChange>
          </a:blip>
          <a:stretch>
            <a:fillRect/>
          </a:stretch>
        </p:blipFill>
        <p:spPr>
          <a:xfrm>
            <a:off x="0" y="-108857"/>
            <a:ext cx="9144000" cy="3918857"/>
          </a:xfrm>
          <a:prstGeom prst="rect">
            <a:avLst/>
          </a:prstGeom>
        </p:spPr>
      </p:pic>
      <p:pic>
        <p:nvPicPr>
          <p:cNvPr id="8" name="Picture 7" descr="H3[a]-H4[b]-stoich_no_DNA.jpg"/>
          <p:cNvPicPr>
            <a:picLocks noChangeAspect="1"/>
          </p:cNvPicPr>
          <p:nvPr/>
        </p:nvPicPr>
        <p:blipFill>
          <a:blip r:embed="rId8" cstate="print">
            <a:clrChange>
              <a:clrFrom>
                <a:srgbClr val="000000"/>
              </a:clrFrom>
              <a:clrTo>
                <a:srgbClr val="000000">
                  <a:alpha val="0"/>
                </a:srgbClr>
              </a:clrTo>
            </a:clrChange>
          </a:blip>
          <a:stretch>
            <a:fillRect/>
          </a:stretch>
        </p:blipFill>
        <p:spPr>
          <a:xfrm>
            <a:off x="3810000" y="-108857"/>
            <a:ext cx="9144000" cy="3918857"/>
          </a:xfrm>
          <a:prstGeom prst="rect">
            <a:avLst/>
          </a:prstGeom>
        </p:spPr>
      </p:pic>
      <p:pic>
        <p:nvPicPr>
          <p:cNvPr id="9" name="Picture 8" descr="H3[a]-H4[b]-stoich_no_DNA.jpg"/>
          <p:cNvPicPr>
            <a:picLocks noChangeAspect="1"/>
          </p:cNvPicPr>
          <p:nvPr/>
        </p:nvPicPr>
        <p:blipFill>
          <a:blip r:embed="rId8" cstate="print">
            <a:clrChange>
              <a:clrFrom>
                <a:srgbClr val="000000"/>
              </a:clrFrom>
              <a:clrTo>
                <a:srgbClr val="000000">
                  <a:alpha val="0"/>
                </a:srgbClr>
              </a:clrTo>
            </a:clrChange>
          </a:blip>
          <a:stretch>
            <a:fillRect/>
          </a:stretch>
        </p:blipFill>
        <p:spPr>
          <a:xfrm>
            <a:off x="-3352800" y="-108857"/>
            <a:ext cx="9144000" cy="3918857"/>
          </a:xfrm>
          <a:prstGeom prst="rect">
            <a:avLst/>
          </a:prstGeom>
        </p:spPr>
      </p:pic>
      <p:cxnSp>
        <p:nvCxnSpPr>
          <p:cNvPr id="10" name="Straight Arrow Connector 9"/>
          <p:cNvCxnSpPr/>
          <p:nvPr/>
        </p:nvCxnSpPr>
        <p:spPr>
          <a:xfrm rot="-120000">
            <a:off x="4367948" y="399786"/>
            <a:ext cx="0" cy="73152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12" name="Slide 22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0" y="6561160"/>
            <a:ext cx="304800" cy="304800"/>
          </a:xfrm>
          <a:prstGeom prst="rect">
            <a:avLst/>
          </a:prstGeom>
        </p:spPr>
      </p:pic>
      <p:pic>
        <p:nvPicPr>
          <p:cNvPr id="13" name="Picture 12" descr="nucleosome-complete-accelrys8.jpg"/>
          <p:cNvPicPr>
            <a:picLocks noChangeAspect="1"/>
          </p:cNvPicPr>
          <p:nvPr/>
        </p:nvPicPr>
        <p:blipFill>
          <a:blip r:embed="rId11" cstate="print">
            <a:clrChange>
              <a:clrFrom>
                <a:srgbClr val="000000"/>
              </a:clrFrom>
              <a:clrTo>
                <a:srgbClr val="000000">
                  <a:alpha val="0"/>
                </a:srgbClr>
              </a:clrTo>
            </a:clrChange>
          </a:blip>
          <a:stretch>
            <a:fillRect/>
          </a:stretch>
        </p:blipFill>
        <p:spPr>
          <a:xfrm>
            <a:off x="318448" y="2286000"/>
            <a:ext cx="2194560" cy="1907868"/>
          </a:xfrm>
          <a:prstGeom prst="rect">
            <a:avLst/>
          </a:prstGeom>
        </p:spPr>
      </p:pic>
    </p:spTree>
    <p:custDataLst>
      <p:tags r:id="rId1"/>
    </p:custDataLst>
  </p:cSld>
  <p:clrMapOvr>
    <a:masterClrMapping/>
  </p:clrMapOvr>
  <p:transition advClick="0" advTm="2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2" presetClass="entr" presetSubtype="8" fill="hold" nodeType="afterEffect">
                                  <p:stCondLst>
                                    <p:cond delay="2300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23500"/>
                            </p:stCondLst>
                            <p:childTnLst>
                              <p:par>
                                <p:cTn id="13" presetID="2" presetClass="entr" presetSubtype="4" fill="hold" nodeType="afterEffect">
                                  <p:stCondLst>
                                    <p:cond delay="120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144000"/>
                            </p:stCondLst>
                            <p:childTnLst>
                              <p:par>
                                <p:cTn id="18" presetID="2" presetClass="entr" presetSubtype="2" fill="hold" nodeType="afterEffect">
                                  <p:stCondLst>
                                    <p:cond delay="47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3000" fill="hold"/>
                                        <p:tgtEl>
                                          <p:spTgt spid="8"/>
                                        </p:tgtEl>
                                        <p:attrNameLst>
                                          <p:attrName>ppt_x</p:attrName>
                                        </p:attrNameLst>
                                      </p:cBhvr>
                                      <p:tavLst>
                                        <p:tav tm="0">
                                          <p:val>
                                            <p:strVal val="1+#ppt_w/2"/>
                                          </p:val>
                                        </p:tav>
                                        <p:tav tm="100000">
                                          <p:val>
                                            <p:strVal val="#ppt_x"/>
                                          </p:val>
                                        </p:tav>
                                      </p:tavLst>
                                    </p:anim>
                                    <p:anim calcmode="lin" valueType="num">
                                      <p:cBhvr additive="base">
                                        <p:cTn id="21" dur="3000" fill="hold"/>
                                        <p:tgtEl>
                                          <p:spTgt spid="8"/>
                                        </p:tgtEl>
                                        <p:attrNameLst>
                                          <p:attrName>ppt_y</p:attrName>
                                        </p:attrNameLst>
                                      </p:cBhvr>
                                      <p:tavLst>
                                        <p:tav tm="0">
                                          <p:val>
                                            <p:strVal val="#ppt_y"/>
                                          </p:val>
                                        </p:tav>
                                        <p:tav tm="100000">
                                          <p:val>
                                            <p:strVal val="#ppt_y"/>
                                          </p:val>
                                        </p:tav>
                                      </p:tavLst>
                                    </p:anim>
                                  </p:childTnLst>
                                </p:cTn>
                              </p:par>
                              <p:par>
                                <p:cTn id="22" presetID="1" presetClass="exit" presetSubtype="0" fill="hold" nodeType="withEffect">
                                  <p:stCondLst>
                                    <p:cond delay="47000"/>
                                  </p:stCondLst>
                                  <p:childTnLst>
                                    <p:set>
                                      <p:cBhvr>
                                        <p:cTn id="23" dur="1" fill="hold">
                                          <p:stCondLst>
                                            <p:cond delay="0"/>
                                          </p:stCondLst>
                                        </p:cTn>
                                        <p:tgtEl>
                                          <p:spTgt spid="10"/>
                                        </p:tgtEl>
                                        <p:attrNameLst>
                                          <p:attrName>style.visibility</p:attrName>
                                        </p:attrNameLst>
                                      </p:cBhvr>
                                      <p:to>
                                        <p:strVal val="hidden"/>
                                      </p:to>
                                    </p:set>
                                  </p:childTnLst>
                                </p:cTn>
                              </p:par>
                            </p:childTnLst>
                          </p:cTn>
                        </p:par>
                        <p:par>
                          <p:cTn id="24" fill="hold">
                            <p:stCondLst>
                              <p:cond delay="194000"/>
                            </p:stCondLst>
                            <p:childTnLst>
                              <p:par>
                                <p:cTn id="25" presetID="2" presetClass="entr" presetSubtype="8" fill="hold" nodeType="afterEffect">
                                  <p:stCondLst>
                                    <p:cond delay="80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3000" fill="hold"/>
                                        <p:tgtEl>
                                          <p:spTgt spid="9"/>
                                        </p:tgtEl>
                                        <p:attrNameLst>
                                          <p:attrName>ppt_x</p:attrName>
                                        </p:attrNameLst>
                                      </p:cBhvr>
                                      <p:tavLst>
                                        <p:tav tm="0">
                                          <p:val>
                                            <p:strVal val="0-#ppt_w/2"/>
                                          </p:val>
                                        </p:tav>
                                        <p:tav tm="100000">
                                          <p:val>
                                            <p:strVal val="#ppt_x"/>
                                          </p:val>
                                        </p:tav>
                                      </p:tavLst>
                                    </p:anim>
                                    <p:anim calcmode="lin" valueType="num">
                                      <p:cBhvr additive="base">
                                        <p:cTn id="28" dur="3000" fill="hold"/>
                                        <p:tgtEl>
                                          <p:spTgt spid="9"/>
                                        </p:tgtEl>
                                        <p:attrNameLst>
                                          <p:attrName>ppt_y</p:attrName>
                                        </p:attrNameLst>
                                      </p:cBhvr>
                                      <p:tavLst>
                                        <p:tav tm="0">
                                          <p:val>
                                            <p:strVal val="#ppt_y"/>
                                          </p:val>
                                        </p:tav>
                                        <p:tav tm="100000">
                                          <p:val>
                                            <p:strVal val="#ppt_y"/>
                                          </p:val>
                                        </p:tav>
                                      </p:tavLst>
                                    </p:anim>
                                  </p:childTnLst>
                                </p:cTn>
                              </p:par>
                              <p:par>
                                <p:cTn id="29" presetID="1" presetClass="exit" presetSubtype="0" fill="hold" nodeType="withEffect">
                                  <p:stCondLst>
                                    <p:cond delay="8000"/>
                                  </p:stCondLst>
                                  <p:childTnLst>
                                    <p:set>
                                      <p:cBhvr>
                                        <p:cTn id="30" dur="1" fill="hold">
                                          <p:stCondLst>
                                            <p:cond delay="0"/>
                                          </p:stCondLst>
                                        </p:cTn>
                                        <p:tgtEl>
                                          <p:spTgt spid="13"/>
                                        </p:tgtEl>
                                        <p:attrNameLst>
                                          <p:attrName>style.visibility</p:attrName>
                                        </p:attrNameLst>
                                      </p:cBhvr>
                                      <p:to>
                                        <p:strVal val="hidden"/>
                                      </p:to>
                                    </p:set>
                                  </p:childTnLst>
                                </p:cTn>
                              </p:par>
                            </p:childTnLst>
                          </p:cTn>
                        </p:par>
                        <p:par>
                          <p:cTn id="31" fill="hold">
                            <p:stCondLst>
                              <p:cond delay="205000"/>
                            </p:stCondLst>
                            <p:childTnLst>
                              <p:par>
                                <p:cTn id="32" presetID="1" presetClass="exit" presetSubtype="0" fill="hold" nodeType="afterEffect">
                                  <p:stCondLst>
                                    <p:cond delay="8000"/>
                                  </p:stCondLst>
                                  <p:childTnLst>
                                    <p:set>
                                      <p:cBhvr>
                                        <p:cTn id="33" dur="1" fill="hold">
                                          <p:stCondLst>
                                            <p:cond delay="0"/>
                                          </p:stCondLst>
                                        </p:cTn>
                                        <p:tgtEl>
                                          <p:spTgt spid="8"/>
                                        </p:tgtEl>
                                        <p:attrNameLst>
                                          <p:attrName>style.visibility</p:attrName>
                                        </p:attrNameLst>
                                      </p:cBhvr>
                                      <p:to>
                                        <p:strVal val="hidden"/>
                                      </p:to>
                                    </p:set>
                                  </p:childTnLst>
                                </p:cTn>
                              </p:par>
                              <p:par>
                                <p:cTn id="34" presetID="1" presetClass="exit" presetSubtype="0" fill="hold" nodeType="withEffect">
                                  <p:stCondLst>
                                    <p:cond delay="8000"/>
                                  </p:stCondLst>
                                  <p:childTnLst>
                                    <p:set>
                                      <p:cBhvr>
                                        <p:cTn id="35"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36"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2202875" y="1524000"/>
            <a:ext cx="4339650" cy="2308324"/>
          </a:xfrm>
          <a:prstGeom prst="rect">
            <a:avLst/>
          </a:prstGeom>
          <a:solidFill>
            <a:schemeClr val="accent6">
              <a:lumMod val="20000"/>
              <a:lumOff val="80000"/>
            </a:schemeClr>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n-US" sz="2400" b="1" u="sng" dirty="0">
                <a:latin typeface="Arial" pitchFamily="34" charset="0"/>
                <a:ea typeface="Times New Roman" pitchFamily="18" charset="0"/>
                <a:cs typeface="Arial" pitchFamily="34" charset="0"/>
              </a:rPr>
              <a:t>DNA bps per nucleosome:</a:t>
            </a:r>
            <a:endParaRPr lang="en-US" sz="2400" u="sng"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of DNA duplexes/octamer: 	    8</a:t>
            </a:r>
          </a:p>
          <a:p>
            <a:r>
              <a:rPr lang="en-US" sz="2400" dirty="0">
                <a:latin typeface="Times New Roman" pitchFamily="18" charset="0"/>
                <a:cs typeface="Times New Roman" pitchFamily="18" charset="0"/>
              </a:rPr>
              <a:t># of bps per duplex (average)	  31</a:t>
            </a:r>
          </a:p>
          <a:p>
            <a:r>
              <a:rPr lang="en-US" sz="2400" dirty="0">
                <a:latin typeface="Times New Roman" pitchFamily="18" charset="0"/>
                <a:cs typeface="Times New Roman" pitchFamily="18" charset="0"/>
              </a:rPr>
              <a:t># of bps/octamer, total:	248</a:t>
            </a:r>
          </a:p>
          <a:p>
            <a:r>
              <a:rPr lang="en-US" sz="2400" dirty="0">
                <a:latin typeface="Times New Roman" pitchFamily="18" charset="0"/>
                <a:cs typeface="Times New Roman" pitchFamily="18" charset="0"/>
              </a:rPr>
              <a:t># of bps/octamer, </a:t>
            </a:r>
            <a:r>
              <a:rPr lang="en-US" sz="2400" i="1" dirty="0">
                <a:latin typeface="Times New Roman" pitchFamily="18" charset="0"/>
                <a:cs typeface="Times New Roman" pitchFamily="18" charset="0"/>
              </a:rPr>
              <a:t>unique*</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124</a:t>
            </a:r>
          </a:p>
        </p:txBody>
      </p:sp>
      <p:sp>
        <p:nvSpPr>
          <p:cNvPr id="3" name="TextBox 2"/>
          <p:cNvSpPr txBox="1"/>
          <p:nvPr/>
        </p:nvSpPr>
        <p:spPr>
          <a:xfrm>
            <a:off x="214952" y="5105400"/>
            <a:ext cx="8686800" cy="1200329"/>
          </a:xfrm>
          <a:prstGeom prst="rect">
            <a:avLst/>
          </a:prstGeom>
          <a:noFill/>
        </p:spPr>
        <p:txBody>
          <a:bodyPr wrap="square" rtlCol="0">
            <a:spAutoFit/>
          </a:bodyPr>
          <a:lstStyle/>
          <a:p>
            <a:r>
              <a:rPr lang="en-US" dirty="0"/>
              <a:t>*As explained previously, exactly half of the DNA base pairs apparently associated with a single histone octamer are actually connected, by salt bridges, to either the preceding or following octamer neighbor.  This number, 124, therefore represents the number of </a:t>
            </a:r>
            <a:r>
              <a:rPr lang="en-US" dirty="0" err="1"/>
              <a:t>bp</a:t>
            </a:r>
            <a:r>
              <a:rPr lang="en-US" dirty="0"/>
              <a:t> uniquely associated, by salt bridges, with the current histone octamer only.</a:t>
            </a:r>
          </a:p>
        </p:txBody>
      </p:sp>
      <p:cxnSp>
        <p:nvCxnSpPr>
          <p:cNvPr id="5" name="Straight Arrow Connector 4"/>
          <p:cNvCxnSpPr/>
          <p:nvPr/>
        </p:nvCxnSpPr>
        <p:spPr>
          <a:xfrm rot="10800000">
            <a:off x="6553200" y="2514600"/>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6553200" y="2873992"/>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6553200" y="3241344"/>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6553200" y="3603008"/>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552" y="-32984"/>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11" name="Slide 22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8902264" y="0"/>
            <a:ext cx="304800" cy="304800"/>
          </a:xfrm>
          <a:prstGeom prst="rect">
            <a:avLst/>
          </a:prstGeom>
        </p:spPr>
      </p:pic>
    </p:spTree>
    <p:custDataLst>
      <p:tags r:id="rId1"/>
    </p:custDataLst>
  </p:cSld>
  <p:clrMapOvr>
    <a:masterClrMapping/>
  </p:clrMapOvr>
  <p:transition advClick="0" advTm="13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2" fill="hold" nodeType="afterEffect">
                                  <p:stCondLst>
                                    <p:cond delay="90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9500"/>
                            </p:stCondLst>
                            <p:childTnLst>
                              <p:par>
                                <p:cTn id="13" presetID="9" presetClass="exit" presetSubtype="0" fill="hold" nodeType="afterEffect">
                                  <p:stCondLst>
                                    <p:cond delay="13000"/>
                                  </p:stCondLst>
                                  <p:childTnLst>
                                    <p:animEffect transition="out" filter="dissolv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2" presetClass="entr" presetSubtype="2" fill="hold" nodeType="withEffect">
                                  <p:stCondLst>
                                    <p:cond delay="1300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23000"/>
                            </p:stCondLst>
                            <p:childTnLst>
                              <p:par>
                                <p:cTn id="21" presetID="9" presetClass="exit" presetSubtype="0" fill="hold" nodeType="afterEffect">
                                  <p:stCondLst>
                                    <p:cond delay="8000"/>
                                  </p:stCondLst>
                                  <p:childTnLst>
                                    <p:animEffect transition="out" filter="dissolv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2" presetClass="entr" presetSubtype="2" fill="hold" nodeType="withEffect">
                                  <p:stCondLst>
                                    <p:cond delay="800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31500"/>
                            </p:stCondLst>
                            <p:childTnLst>
                              <p:par>
                                <p:cTn id="29" presetID="9" presetClass="exit" presetSubtype="0" fill="hold" nodeType="afterEffect">
                                  <p:stCondLst>
                                    <p:cond delay="24000"/>
                                  </p:stCondLst>
                                  <p:childTnLst>
                                    <p:animEffect transition="out" filter="dissolv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2" presetClass="entr" presetSubtype="2" fill="hold" nodeType="withEffect">
                                  <p:stCondLst>
                                    <p:cond delay="2400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9512" numSld="999">
                <p:cTn id="36"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1208192" y="1474999"/>
            <a:ext cx="6640408" cy="3516347"/>
          </a:xfrm>
          <a:prstGeom prst="rect">
            <a:avLst/>
          </a:prstGeom>
          <a:solidFill>
            <a:schemeClr val="accent6">
              <a:lumMod val="20000"/>
              <a:lumOff val="80000"/>
            </a:schemeClr>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 pos="2286000" algn="l"/>
              </a:tabLst>
            </a:pPr>
            <a:r>
              <a:rPr kumimoji="0" lang="en-US" sz="2400" b="1" i="0" u="none" strike="noStrike" cap="none" normalizeH="0" baseline="0" dirty="0">
                <a:ln>
                  <a:noFill/>
                </a:ln>
                <a:solidFill>
                  <a:schemeClr val="tx1"/>
                </a:solidFill>
                <a:effectLst/>
                <a:latin typeface="Arial" pitchFamily="34" charset="0"/>
                <a:ea typeface="Times New Roman" pitchFamily="18" charset="0"/>
                <a:cs typeface="Arial" pitchFamily="34" charset="0"/>
              </a:rPr>
              <a:t>	Lengths of N-terminal </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a:t>
            </a:r>
            <a:r>
              <a:rPr kumimoji="0" lang="en-US" sz="2400" b="1" i="0" u="none" strike="noStrike" cap="none" normalizeH="0" baseline="0" dirty="0">
                <a:ln>
                  <a:noFill/>
                </a:ln>
                <a:solidFill>
                  <a:schemeClr val="tx1"/>
                </a:solidFill>
                <a:effectLst/>
                <a:latin typeface="Arial" pitchFamily="34" charset="0"/>
                <a:ea typeface="Times New Roman" pitchFamily="18" charset="0"/>
                <a:cs typeface="Arial" pitchFamily="34" charset="0"/>
              </a:rPr>
              <a:t>-strands:</a:t>
            </a:r>
          </a:p>
          <a:p>
            <a:pPr marL="0" marR="0" lvl="0" indent="0" algn="l" defTabSz="914400" rtl="0" eaLnBrk="1" fontAlgn="base" latinLnBrk="0" hangingPunct="1">
              <a:lnSpc>
                <a:spcPct val="100000"/>
              </a:lnSpc>
              <a:spcBef>
                <a:spcPct val="0"/>
              </a:spcBef>
              <a:spcAft>
                <a:spcPct val="0"/>
              </a:spcAft>
              <a:buClrTx/>
              <a:buSzTx/>
              <a:buFontTx/>
              <a:buNone/>
              <a:tabLst>
                <a:tab pos="914400" algn="l"/>
                <a:tab pos="2286000" algn="l"/>
              </a:tabLst>
            </a:pPr>
            <a:endParaRPr kumimoji="0" lang="en-US" sz="1050" b="0" i="0" u="none" strike="noStrike" cap="none" normalizeH="0" baseline="0" dirty="0">
              <a:ln>
                <a:noFill/>
              </a:ln>
              <a:solidFill>
                <a:schemeClr val="tx1"/>
              </a:solidFill>
              <a:effectLst/>
              <a:latin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 pos="2286000" algn="l"/>
              </a:tabLst>
            </a:pPr>
            <a:r>
              <a:rPr kumimoji="0" lang="en-US" sz="2000" b="1" i="0" u="sng"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Subunit </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	</a:t>
            </a:r>
            <a:r>
              <a:rPr kumimoji="0" lang="en-US" sz="2000" b="1" i="0" u="sng"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Total </a:t>
            </a:r>
            <a:r>
              <a:rPr kumimoji="0" lang="en-US" sz="2000" b="1" i="0" u="sng" strike="noStrike" cap="none" normalizeH="0" baseline="0" dirty="0" err="1">
                <a:ln>
                  <a:noFill/>
                </a:ln>
                <a:solidFill>
                  <a:schemeClr val="tx1"/>
                </a:solidFill>
                <a:effectLst/>
                <a:latin typeface="Times New Roman" pitchFamily="18" charset="0"/>
                <a:ea typeface="Times New Roman" pitchFamily="18" charset="0"/>
                <a:cs typeface="Arial" pitchFamily="34" charset="0"/>
                <a:sym typeface="Symbol" pitchFamily="18" charset="2"/>
              </a:rPr>
              <a:t>aa</a:t>
            </a:r>
            <a:r>
              <a:rPr kumimoji="0" lang="en-US" sz="2000" b="1" i="0" u="sng"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 residues</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	</a:t>
            </a:r>
            <a:r>
              <a:rPr kumimoji="0" lang="en-US" sz="2000" b="1" i="0" u="sng"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Lys/</a:t>
            </a:r>
            <a:r>
              <a:rPr kumimoji="0" lang="en-US" sz="2000" b="1" i="0" u="sng" strike="noStrike" cap="none" normalizeH="0" baseline="0" dirty="0" err="1">
                <a:ln>
                  <a:noFill/>
                </a:ln>
                <a:solidFill>
                  <a:schemeClr val="tx1"/>
                </a:solidFill>
                <a:effectLst/>
                <a:latin typeface="Times New Roman" pitchFamily="18" charset="0"/>
                <a:ea typeface="Times New Roman" pitchFamily="18" charset="0"/>
                <a:cs typeface="Arial" pitchFamily="34" charset="0"/>
                <a:sym typeface="Symbol" pitchFamily="18" charset="2"/>
              </a:rPr>
              <a:t>Arg</a:t>
            </a:r>
            <a:r>
              <a:rPr kumimoji="0" lang="en-US" sz="2000" b="1" i="0" u="sng"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 residues</a:t>
            </a:r>
            <a:endParaRPr kumimoji="0" lang="en-US" sz="1050" b="0" i="0" u="none" strike="noStrike" cap="none" normalizeH="0" baseline="0" dirty="0">
              <a:ln>
                <a:noFill/>
              </a:ln>
              <a:solidFill>
                <a:schemeClr val="tx1"/>
              </a:solidFill>
              <a:effectLst/>
              <a:latin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 pos="2286000" algn="l"/>
              </a:tabLst>
            </a:pPr>
            <a:r>
              <a:rPr kumimoji="0" lang="en-US" sz="20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H3:	  		  27			10</a:t>
            </a:r>
            <a:endParaRPr kumimoji="0" lang="en-US" sz="1050" b="1" i="0" u="none" strike="noStrike" cap="none" normalizeH="0" baseline="0" dirty="0">
              <a:ln>
                <a:noFill/>
              </a:ln>
              <a:solidFill>
                <a:schemeClr val="tx1"/>
              </a:solidFill>
              <a:effectLst/>
              <a:latin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 pos="2286000" algn="l"/>
              </a:tabLst>
            </a:pPr>
            <a:r>
              <a:rPr kumimoji="0" lang="en-US" sz="20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H4:	  		  23	  		  9</a:t>
            </a:r>
            <a:endParaRPr kumimoji="0" lang="en-US" sz="1050" b="1" i="0" u="none" strike="noStrike" cap="none" normalizeH="0" baseline="0" dirty="0">
              <a:ln>
                <a:noFill/>
              </a:ln>
              <a:solidFill>
                <a:schemeClr val="tx1"/>
              </a:solidFill>
              <a:effectLst/>
              <a:latin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 pos="2286000" algn="l"/>
              </a:tabLst>
            </a:pPr>
            <a:r>
              <a:rPr kumimoji="0" lang="en-US" sz="20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H2A:	  		  20	  		  8</a:t>
            </a:r>
            <a:endParaRPr kumimoji="0" lang="en-US" sz="1050" b="1" i="0" u="none" strike="noStrike" cap="none" normalizeH="0" baseline="0" dirty="0">
              <a:ln>
                <a:noFill/>
              </a:ln>
              <a:solidFill>
                <a:schemeClr val="tx1"/>
              </a:solidFill>
              <a:effectLst/>
              <a:latin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 pos="2286000" algn="l"/>
              </a:tabLst>
            </a:pPr>
            <a:r>
              <a:rPr kumimoji="0" lang="en-US" sz="20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H2B:	  		  31			13</a:t>
            </a:r>
            <a:endParaRPr kumimoji="0" lang="en-US" sz="1050" b="1" i="0" u="none" strike="noStrike" cap="none" normalizeH="0" baseline="0" dirty="0">
              <a:ln>
                <a:noFill/>
              </a:ln>
              <a:solidFill>
                <a:schemeClr val="tx1"/>
              </a:solidFill>
              <a:effectLst/>
              <a:latin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 pos="2286000" algn="l"/>
              </a:tabLst>
            </a:pPr>
            <a:r>
              <a:rPr kumimoji="0" lang="en-US" sz="20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a:t>
            </a:r>
            <a:endParaRPr kumimoji="0" lang="en-US" sz="1050" b="1" i="0" u="none" strike="noStrike" cap="none" normalizeH="0" baseline="0" dirty="0">
              <a:ln>
                <a:noFill/>
              </a:ln>
              <a:solidFill>
                <a:schemeClr val="tx1"/>
              </a:solidFill>
              <a:effectLst/>
              <a:latin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 pos="2286000" algn="l"/>
              </a:tabLst>
            </a:pPr>
            <a:r>
              <a:rPr kumimoji="0" lang="en-US" sz="20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Sub-total:		101</a:t>
            </a:r>
            <a:r>
              <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			</a:t>
            </a:r>
            <a:r>
              <a:rPr kumimoji="0" lang="en-US" sz="20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rPr>
              <a:t>40</a:t>
            </a:r>
          </a:p>
          <a:p>
            <a:pPr marL="0" marR="0" lvl="0" indent="0" algn="l" defTabSz="914400" rtl="0" eaLnBrk="0" fontAlgn="base" latinLnBrk="0" hangingPunct="0">
              <a:lnSpc>
                <a:spcPct val="100000"/>
              </a:lnSpc>
              <a:spcBef>
                <a:spcPct val="0"/>
              </a:spcBef>
              <a:spcAft>
                <a:spcPct val="0"/>
              </a:spcAft>
              <a:buClrTx/>
              <a:buSzTx/>
              <a:buFontTx/>
              <a:buNone/>
              <a:tabLst>
                <a:tab pos="914400" algn="l"/>
                <a:tab pos="2286000" algn="l"/>
              </a:tabLst>
            </a:pPr>
            <a:endParaRPr kumimoji="0" lang="en-US" sz="20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 pos="2286000" algn="l"/>
              </a:tabLst>
            </a:pPr>
            <a:r>
              <a:rPr lang="en-US" sz="2000" b="1" dirty="0">
                <a:latin typeface="Times New Roman" pitchFamily="18" charset="0"/>
                <a:ea typeface="Times New Roman" pitchFamily="18" charset="0"/>
                <a:cs typeface="Arial" pitchFamily="34" charset="0"/>
                <a:sym typeface="Symbol" pitchFamily="18" charset="2"/>
              </a:rPr>
              <a:t>TOTAL/OCTAMER:	</a:t>
            </a:r>
            <a:r>
              <a:rPr lang="en-US" sz="2400" b="1" dirty="0">
                <a:latin typeface="Times New Roman" pitchFamily="18" charset="0"/>
                <a:ea typeface="Times New Roman" pitchFamily="18" charset="0"/>
                <a:cs typeface="Arial" pitchFamily="34" charset="0"/>
                <a:sym typeface="Symbol" pitchFamily="18" charset="2"/>
              </a:rPr>
              <a:t>202</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sym typeface="Symbol" pitchFamily="18" charset="2"/>
            </a:endParaRPr>
          </a:p>
        </p:txBody>
      </p:sp>
      <p:cxnSp>
        <p:nvCxnSpPr>
          <p:cNvPr id="3" name="Straight Arrow Connector 2"/>
          <p:cNvCxnSpPr/>
          <p:nvPr/>
        </p:nvCxnSpPr>
        <p:spPr>
          <a:xfrm rot="10800000">
            <a:off x="4495801" y="4065896"/>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10800000">
            <a:off x="4572000" y="4724399"/>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6" name="Slide 22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39552"/>
            <a:ext cx="304800" cy="304800"/>
          </a:xfrm>
          <a:prstGeom prst="rect">
            <a:avLst/>
          </a:prstGeom>
        </p:spPr>
      </p:pic>
    </p:spTree>
    <p:custDataLst>
      <p:tags r:id="rId1"/>
    </p:custDataLst>
  </p:cSld>
  <p:clrMapOvr>
    <a:masterClrMapping/>
  </p:clrMapOvr>
  <p:transition advClick="0" advTm="7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 presetClass="entr" presetSubtype="2" fill="hold" nodeType="withEffect">
                                  <p:stCondLst>
                                    <p:cond delay="5400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1+#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4500"/>
                            </p:stCondLst>
                            <p:childTnLst>
                              <p:par>
                                <p:cTn id="12" presetID="9" presetClass="exit" presetSubtype="0" fill="hold" nodeType="afterEffect">
                                  <p:stCondLst>
                                    <p:cond delay="19000"/>
                                  </p:stCondLst>
                                  <p:childTnLst>
                                    <p:animEffect transition="out" filter="dissolv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2" presetClass="entr" presetSubtype="2" fill="hold" nodeType="withEffect">
                                  <p:stCondLst>
                                    <p:cond delay="19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19"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58602" y="1307460"/>
            <a:ext cx="9009198" cy="4524315"/>
          </a:xfrm>
          <a:prstGeom prst="rect">
            <a:avLst/>
          </a:prstGeom>
          <a:solidFill>
            <a:schemeClr val="accent6">
              <a:lumMod val="20000"/>
              <a:lumOff val="80000"/>
            </a:schemeClr>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a:r>
              <a:rPr lang="en-US" sz="2400" b="1" u="sng" dirty="0">
                <a:latin typeface="Arial" pitchFamily="34" charset="0"/>
                <a:cs typeface="Arial" pitchFamily="34" charset="0"/>
              </a:rPr>
              <a:t>Histone vs. Protamine</a:t>
            </a:r>
          </a:p>
          <a:p>
            <a:pPr algn="ctr"/>
            <a:r>
              <a:rPr lang="en-US" sz="2400" b="1" u="sng" dirty="0" err="1">
                <a:latin typeface="Arial" pitchFamily="34" charset="0"/>
                <a:cs typeface="Arial" pitchFamily="34" charset="0"/>
              </a:rPr>
              <a:t>Protein:DNA</a:t>
            </a:r>
            <a:r>
              <a:rPr lang="en-US" sz="2400" b="1" u="sng" dirty="0">
                <a:latin typeface="Arial" pitchFamily="34" charset="0"/>
                <a:cs typeface="Arial" pitchFamily="34" charset="0"/>
              </a:rPr>
              <a:t>  residue count ratios</a:t>
            </a:r>
          </a:p>
          <a:p>
            <a:endParaRPr lang="en-US" sz="2400" dirty="0">
              <a:latin typeface="Arial" pitchFamily="34" charset="0"/>
              <a:cs typeface="Arial" pitchFamily="34" charset="0"/>
            </a:endParaRPr>
          </a:p>
          <a:p>
            <a:r>
              <a:rPr lang="en-US" sz="2400" u="sng" dirty="0">
                <a:latin typeface="Arial" pitchFamily="34" charset="0"/>
                <a:cs typeface="Arial" pitchFamily="34" charset="0"/>
              </a:rPr>
              <a:t>Histone-DNA:</a:t>
            </a:r>
          </a:p>
          <a:p>
            <a:r>
              <a:rPr lang="en-US" sz="2400" dirty="0">
                <a:latin typeface="Arial" pitchFamily="34" charset="0"/>
                <a:cs typeface="Arial" pitchFamily="34" charset="0"/>
              </a:rPr>
              <a:t>Total # of </a:t>
            </a:r>
            <a:r>
              <a:rPr lang="en-US" sz="2400" dirty="0" err="1">
                <a:latin typeface="Arial" pitchFamily="34" charset="0"/>
                <a:cs typeface="Arial" pitchFamily="34" charset="0"/>
              </a:rPr>
              <a:t>aa's</a:t>
            </a:r>
            <a:r>
              <a:rPr lang="en-US" sz="2400" dirty="0">
                <a:latin typeface="Arial" pitchFamily="34" charset="0"/>
                <a:cs typeface="Arial" pitchFamily="34" charset="0"/>
              </a:rPr>
              <a:t> in N-terminal </a:t>
            </a:r>
            <a:r>
              <a:rPr lang="en-US" sz="2400" dirty="0">
                <a:latin typeface="Arial" pitchFamily="34" charset="0"/>
                <a:cs typeface="Arial" pitchFamily="34" charset="0"/>
                <a:sym typeface="Symbol"/>
              </a:rPr>
              <a:t></a:t>
            </a:r>
            <a:r>
              <a:rPr lang="en-US" sz="2400" dirty="0">
                <a:latin typeface="Arial" pitchFamily="34" charset="0"/>
                <a:cs typeface="Arial" pitchFamily="34" charset="0"/>
              </a:rPr>
              <a:t>-strands of histone octamer:	</a:t>
            </a:r>
            <a:r>
              <a:rPr lang="en-US" sz="2400" b="1" dirty="0">
                <a:latin typeface="Arial" pitchFamily="34" charset="0"/>
                <a:cs typeface="Arial" pitchFamily="34" charset="0"/>
              </a:rPr>
              <a:t>202</a:t>
            </a:r>
            <a:endParaRPr lang="en-US" sz="2400" dirty="0">
              <a:latin typeface="Arial" pitchFamily="34" charset="0"/>
              <a:cs typeface="Arial" pitchFamily="34" charset="0"/>
            </a:endParaRPr>
          </a:p>
          <a:p>
            <a:r>
              <a:rPr lang="en-US" sz="2400" dirty="0">
                <a:latin typeface="Arial" pitchFamily="34" charset="0"/>
                <a:cs typeface="Arial" pitchFamily="34" charset="0"/>
              </a:rPr>
              <a:t>Total # of </a:t>
            </a:r>
            <a:r>
              <a:rPr lang="en-US" sz="2400" dirty="0" err="1">
                <a:latin typeface="Arial" pitchFamily="34" charset="0"/>
                <a:cs typeface="Arial" pitchFamily="34" charset="0"/>
              </a:rPr>
              <a:t>bp’s</a:t>
            </a:r>
            <a:r>
              <a:rPr lang="en-US" sz="2400" dirty="0">
                <a:latin typeface="Arial" pitchFamily="34" charset="0"/>
                <a:cs typeface="Arial" pitchFamily="34" charset="0"/>
              </a:rPr>
              <a:t> uniquely associated with histone octamer:	</a:t>
            </a:r>
            <a:r>
              <a:rPr lang="en-US" sz="2400" b="1" dirty="0">
                <a:latin typeface="Arial" pitchFamily="34" charset="0"/>
                <a:cs typeface="Arial" pitchFamily="34" charset="0"/>
              </a:rPr>
              <a:t>124</a:t>
            </a:r>
            <a:endParaRPr lang="en-US" sz="2400" dirty="0">
              <a:latin typeface="Arial" pitchFamily="34" charset="0"/>
              <a:cs typeface="Arial" pitchFamily="34" charset="0"/>
            </a:endParaRPr>
          </a:p>
          <a:p>
            <a:r>
              <a:rPr lang="en-US" sz="2400" dirty="0">
                <a:latin typeface="Arial" pitchFamily="34" charset="0"/>
                <a:cs typeface="Arial" pitchFamily="34" charset="0"/>
              </a:rPr>
              <a:t>Ratio, </a:t>
            </a:r>
            <a:r>
              <a:rPr lang="en-US" sz="2400" dirty="0" err="1">
                <a:latin typeface="Arial" pitchFamily="34" charset="0"/>
                <a:cs typeface="Arial" pitchFamily="34" charset="0"/>
              </a:rPr>
              <a:t>protein:DNA</a:t>
            </a:r>
            <a:r>
              <a:rPr lang="en-US" sz="2400" dirty="0">
                <a:latin typeface="Arial" pitchFamily="34" charset="0"/>
                <a:cs typeface="Arial" pitchFamily="34" charset="0"/>
              </a:rPr>
              <a:t>, histone octamer:				 </a:t>
            </a:r>
            <a:r>
              <a:rPr lang="en-US" sz="2400" b="1" dirty="0">
                <a:latin typeface="Arial" pitchFamily="34" charset="0"/>
                <a:cs typeface="Arial" pitchFamily="34" charset="0"/>
              </a:rPr>
              <a:t>1.6</a:t>
            </a:r>
            <a:endParaRPr lang="en-US" sz="2400" dirty="0">
              <a:latin typeface="Arial" pitchFamily="34" charset="0"/>
              <a:cs typeface="Arial" pitchFamily="34" charset="0"/>
            </a:endParaRPr>
          </a:p>
          <a:p>
            <a:endParaRPr lang="en-US" sz="2400" dirty="0">
              <a:latin typeface="Arial" pitchFamily="34" charset="0"/>
              <a:cs typeface="Arial" pitchFamily="34" charset="0"/>
            </a:endParaRPr>
          </a:p>
          <a:p>
            <a:r>
              <a:rPr lang="en-US" sz="2400" u="sng" dirty="0">
                <a:latin typeface="Arial" pitchFamily="34" charset="0"/>
                <a:cs typeface="Arial" pitchFamily="34" charset="0"/>
              </a:rPr>
              <a:t>Protamine-DNA:</a:t>
            </a:r>
          </a:p>
          <a:p>
            <a:r>
              <a:rPr lang="en-US" sz="2400" dirty="0">
                <a:latin typeface="Arial" pitchFamily="34" charset="0"/>
                <a:cs typeface="Arial" pitchFamily="34" charset="0"/>
              </a:rPr>
              <a:t>Total # of </a:t>
            </a:r>
            <a:r>
              <a:rPr lang="en-US" sz="2400" dirty="0" err="1">
                <a:latin typeface="Arial" pitchFamily="34" charset="0"/>
                <a:cs typeface="Arial" pitchFamily="34" charset="0"/>
              </a:rPr>
              <a:t>aa's</a:t>
            </a:r>
            <a:r>
              <a:rPr lang="en-US" sz="2400" dirty="0">
                <a:latin typeface="Arial" pitchFamily="34" charset="0"/>
                <a:cs typeface="Arial" pitchFamily="34" charset="0"/>
              </a:rPr>
              <a:t> in P1-P2 heterodimer:				</a:t>
            </a:r>
            <a:r>
              <a:rPr lang="en-US" sz="2400" b="1" dirty="0">
                <a:latin typeface="Arial" pitchFamily="34" charset="0"/>
                <a:cs typeface="Arial" pitchFamily="34" charset="0"/>
              </a:rPr>
              <a:t>108</a:t>
            </a:r>
            <a:endParaRPr lang="en-US" sz="2400" dirty="0">
              <a:latin typeface="Arial" pitchFamily="34" charset="0"/>
              <a:cs typeface="Arial" pitchFamily="34" charset="0"/>
            </a:endParaRPr>
          </a:p>
          <a:p>
            <a:r>
              <a:rPr lang="en-US" sz="2400" dirty="0">
                <a:latin typeface="Arial" pitchFamily="34" charset="0"/>
                <a:cs typeface="Arial" pitchFamily="34" charset="0"/>
              </a:rPr>
              <a:t>Total # of </a:t>
            </a:r>
            <a:r>
              <a:rPr lang="en-US" sz="2400" dirty="0" err="1">
                <a:latin typeface="Arial" pitchFamily="34" charset="0"/>
                <a:cs typeface="Arial" pitchFamily="34" charset="0"/>
              </a:rPr>
              <a:t>bp’s</a:t>
            </a:r>
            <a:r>
              <a:rPr lang="en-US" sz="2400" dirty="0">
                <a:latin typeface="Arial" pitchFamily="34" charset="0"/>
                <a:cs typeface="Arial" pitchFamily="34" charset="0"/>
              </a:rPr>
              <a:t> associated with P1-P2 heterodimer:		</a:t>
            </a:r>
            <a:r>
              <a:rPr lang="en-US" sz="2400" b="1" dirty="0">
                <a:latin typeface="Arial" pitchFamily="34" charset="0"/>
                <a:cs typeface="Arial" pitchFamily="34" charset="0"/>
              </a:rPr>
              <a:t>  59</a:t>
            </a:r>
            <a:endParaRPr lang="en-US" sz="2400" dirty="0">
              <a:latin typeface="Arial" pitchFamily="34" charset="0"/>
              <a:cs typeface="Arial" pitchFamily="34" charset="0"/>
            </a:endParaRPr>
          </a:p>
          <a:p>
            <a:r>
              <a:rPr lang="en-US" sz="2400" dirty="0">
                <a:latin typeface="Arial" pitchFamily="34" charset="0"/>
                <a:cs typeface="Arial" pitchFamily="34" charset="0"/>
              </a:rPr>
              <a:t>Ratio, </a:t>
            </a:r>
            <a:r>
              <a:rPr lang="en-US" sz="2400" dirty="0" err="1">
                <a:latin typeface="Arial" pitchFamily="34" charset="0"/>
                <a:cs typeface="Arial" pitchFamily="34" charset="0"/>
              </a:rPr>
              <a:t>protein:DNA</a:t>
            </a:r>
            <a:r>
              <a:rPr lang="en-US" sz="2400" dirty="0">
                <a:latin typeface="Arial" pitchFamily="34" charset="0"/>
                <a:cs typeface="Arial" pitchFamily="34" charset="0"/>
              </a:rPr>
              <a:t>, protamine-DNA complex:		 	 </a:t>
            </a:r>
            <a:r>
              <a:rPr lang="en-US" sz="2400" b="1" dirty="0">
                <a:latin typeface="Arial" pitchFamily="34" charset="0"/>
                <a:cs typeface="Arial" pitchFamily="34" charset="0"/>
              </a:rPr>
              <a:t>1.8</a:t>
            </a:r>
            <a:endParaRPr lang="en-US" sz="2400" dirty="0">
              <a:latin typeface="Arial" pitchFamily="34" charset="0"/>
              <a:cs typeface="Arial" pitchFamily="34" charset="0"/>
            </a:endParaRPr>
          </a:p>
        </p:txBody>
      </p:sp>
      <p:cxnSp>
        <p:nvCxnSpPr>
          <p:cNvPr id="4" name="Straight Arrow Connector 3"/>
          <p:cNvCxnSpPr/>
          <p:nvPr/>
        </p:nvCxnSpPr>
        <p:spPr>
          <a:xfrm rot="10800000" flipH="1">
            <a:off x="7924800" y="5603543"/>
            <a:ext cx="4572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flipH="1">
            <a:off x="7897504" y="3761096"/>
            <a:ext cx="4572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flipH="1">
            <a:off x="7842912" y="3034352"/>
            <a:ext cx="4572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H="1">
            <a:off x="7834952" y="3393744"/>
            <a:ext cx="4572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592" y="-48904"/>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10" name="Slide 22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8921088" y="0"/>
            <a:ext cx="304800" cy="304800"/>
          </a:xfrm>
          <a:prstGeom prst="rect">
            <a:avLst/>
          </a:prstGeom>
        </p:spPr>
      </p:pic>
    </p:spTree>
    <p:custDataLst>
      <p:tags r:id="rId1"/>
    </p:custDataLst>
  </p:cSld>
  <p:clrMapOvr>
    <a:masterClrMapping/>
  </p:clrMapOvr>
  <p:transition advClick="0" advTm="1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8" fill="hold" nodeType="afterEffect">
                                  <p:stCondLst>
                                    <p:cond delay="37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37500"/>
                            </p:stCondLst>
                            <p:childTnLst>
                              <p:par>
                                <p:cTn id="13" presetID="9" presetClass="exit" presetSubtype="0" fill="hold" nodeType="afterEffect">
                                  <p:stCondLst>
                                    <p:cond delay="10000"/>
                                  </p:stCondLst>
                                  <p:childTnLst>
                                    <p:animEffect transition="out" filter="dissolv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 presetClass="entr" presetSubtype="8" fill="hold" nodeType="withEffect">
                                  <p:stCondLst>
                                    <p:cond delay="100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48000"/>
                            </p:stCondLst>
                            <p:childTnLst>
                              <p:par>
                                <p:cTn id="21" presetID="9" presetClass="exit" presetSubtype="0" fill="hold" nodeType="afterEffect">
                                  <p:stCondLst>
                                    <p:cond delay="9000"/>
                                  </p:stCondLst>
                                  <p:childTnLst>
                                    <p:animEffect transition="out" filter="dissolv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8" fill="hold" nodeType="withEffect">
                                  <p:stCondLst>
                                    <p:cond delay="900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par>
                          <p:cTn id="28" fill="hold">
                            <p:stCondLst>
                              <p:cond delay="57500"/>
                            </p:stCondLst>
                            <p:childTnLst>
                              <p:par>
                                <p:cTn id="29" presetID="2" presetClass="entr" presetSubtype="8" fill="hold" nodeType="afterEffect">
                                  <p:stCondLst>
                                    <p:cond delay="40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33"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588100" y="0"/>
            <a:ext cx="7964040" cy="5186035"/>
          </a:xfrm>
          <a:prstGeom prst="rect">
            <a:avLst/>
          </a:prstGeom>
          <a:solidFill>
            <a:schemeClr val="accent6">
              <a:lumMod val="20000"/>
              <a:lumOff val="80000"/>
            </a:schemeClr>
          </a:solidFill>
          <a:ln w="9525">
            <a:solidFill>
              <a:schemeClr val="accent6">
                <a:lumMod val="75000"/>
              </a:schemeClr>
            </a:solidFill>
            <a:miter lim="800000"/>
            <a:headEnd/>
            <a:tailEnd/>
          </a:ln>
          <a:effectLst/>
        </p:spPr>
        <p:txBody>
          <a:bodyPr vert="horz" wrap="none" lIns="91440" tIns="45720" rIns="91440" bIns="45720" numCol="1" anchor="ctr" anchorCtr="0" compatLnSpc="1">
            <a:prstTxWarp prst="textNoShape">
              <a:avLst/>
            </a:prstTxWarp>
            <a:spAutoFit/>
          </a:bodyPr>
          <a:lstStyle/>
          <a:p>
            <a:pPr algn="ctr" defTabSz="685800"/>
            <a:r>
              <a:rPr lang="en-US" sz="2800" b="1" u="sng" dirty="0"/>
              <a:t>Histone octamer, protamine dimer:</a:t>
            </a:r>
            <a:endParaRPr lang="en-US" sz="2800" dirty="0"/>
          </a:p>
          <a:p>
            <a:pPr algn="ctr" defTabSz="685800"/>
            <a:r>
              <a:rPr lang="en-US" sz="2800" b="1" u="sng" dirty="0"/>
              <a:t>Subunit residue counts and MWs</a:t>
            </a:r>
            <a:endParaRPr lang="en-US" sz="2800" dirty="0"/>
          </a:p>
          <a:p>
            <a:pPr defTabSz="685800"/>
            <a:r>
              <a:rPr lang="en-US" sz="2400" dirty="0"/>
              <a:t> </a:t>
            </a:r>
          </a:p>
          <a:p>
            <a:pPr defTabSz="685800"/>
            <a:r>
              <a:rPr lang="en-US" sz="2400" b="1" u="sng" dirty="0"/>
              <a:t>HISTONE</a:t>
            </a:r>
            <a:r>
              <a:rPr lang="en-US" sz="2400" dirty="0"/>
              <a:t>					</a:t>
            </a:r>
            <a:r>
              <a:rPr lang="en-US" sz="2400" b="1" u="sng" dirty="0"/>
              <a:t>PROTAMINE</a:t>
            </a:r>
            <a:endParaRPr lang="en-US" sz="2400" dirty="0"/>
          </a:p>
          <a:p>
            <a:pPr defTabSz="685800"/>
            <a:r>
              <a:rPr lang="en-US" sz="1100" dirty="0"/>
              <a:t> </a:t>
            </a:r>
          </a:p>
          <a:p>
            <a:pPr defTabSz="685800"/>
            <a:r>
              <a:rPr lang="en-US" sz="2400" b="1" u="sng" dirty="0"/>
              <a:t>Subunit</a:t>
            </a:r>
            <a:r>
              <a:rPr lang="en-US" sz="2400" dirty="0"/>
              <a:t>	</a:t>
            </a:r>
            <a:r>
              <a:rPr lang="en-US" sz="2400" b="1" u="sng" dirty="0"/>
              <a:t>Residues</a:t>
            </a:r>
            <a:r>
              <a:rPr lang="en-US" sz="2400" dirty="0"/>
              <a:t>	  </a:t>
            </a:r>
            <a:r>
              <a:rPr lang="en-US" sz="2400" b="1" u="sng" dirty="0"/>
              <a:t>MW</a:t>
            </a:r>
            <a:r>
              <a:rPr lang="en-US" sz="2400" dirty="0"/>
              <a:t>		</a:t>
            </a:r>
            <a:r>
              <a:rPr lang="en-US" sz="2400" b="1" u="sng" dirty="0"/>
              <a:t>Subunit</a:t>
            </a:r>
            <a:r>
              <a:rPr lang="en-US" sz="2400" dirty="0"/>
              <a:t>	</a:t>
            </a:r>
            <a:r>
              <a:rPr lang="en-US" sz="2400" b="1" u="sng" dirty="0"/>
              <a:t>Residues</a:t>
            </a:r>
            <a:r>
              <a:rPr lang="en-US" sz="2400" dirty="0"/>
              <a:t>	</a:t>
            </a:r>
            <a:r>
              <a:rPr lang="en-US" sz="2400" b="1" u="sng" dirty="0"/>
              <a:t>MW</a:t>
            </a:r>
            <a:endParaRPr lang="en-US" sz="2400" dirty="0"/>
          </a:p>
          <a:p>
            <a:pPr defTabSz="685800"/>
            <a:r>
              <a:rPr lang="en-US" sz="2400" dirty="0"/>
              <a:t>H2A		129		  13,966	</a:t>
            </a:r>
          </a:p>
          <a:p>
            <a:pPr defTabSz="685800"/>
            <a:r>
              <a:rPr lang="en-US" sz="2400" dirty="0"/>
              <a:t>H2B		125		  13,934	</a:t>
            </a:r>
          </a:p>
          <a:p>
            <a:pPr defTabSz="685800"/>
            <a:r>
              <a:rPr lang="en-US" sz="2400" dirty="0"/>
              <a:t>H3		135		  15,487	P1		  51		7626</a:t>
            </a:r>
          </a:p>
          <a:p>
            <a:pPr defTabSz="685800"/>
            <a:r>
              <a:rPr lang="en-US" sz="2400" dirty="0"/>
              <a:t>H4		102		  11,367	P2		  57		8581</a:t>
            </a:r>
          </a:p>
          <a:p>
            <a:pPr defTabSz="685800"/>
            <a:r>
              <a:rPr lang="en-US" sz="2400" dirty="0"/>
              <a:t>----------------------------------------	--------------------------------------</a:t>
            </a:r>
          </a:p>
          <a:p>
            <a:pPr defTabSz="685800"/>
            <a:r>
              <a:rPr lang="en-US" sz="2400" dirty="0"/>
              <a:t>Tetramer:	491		  54,754	</a:t>
            </a:r>
          </a:p>
          <a:p>
            <a:pPr defTabSz="685800"/>
            <a:r>
              <a:rPr lang="en-US" sz="2400" dirty="0"/>
              <a:t>Octamer:	982		</a:t>
            </a:r>
            <a:r>
              <a:rPr lang="en-US" sz="2400" b="1" dirty="0"/>
              <a:t>109,508</a:t>
            </a:r>
            <a:r>
              <a:rPr lang="en-US" sz="2400" dirty="0"/>
              <a:t>	Dimer	108		16,207</a:t>
            </a:r>
          </a:p>
          <a:p>
            <a:pPr defTabSz="685800"/>
            <a:r>
              <a:rPr lang="en-US" sz="2400" dirty="0"/>
              <a:t>DNA		124		  </a:t>
            </a:r>
            <a:r>
              <a:rPr lang="en-US" sz="2400" b="1" dirty="0"/>
              <a:t>76,012</a:t>
            </a:r>
            <a:r>
              <a:rPr lang="en-US" sz="2400" dirty="0"/>
              <a:t>	DNA:		  59		36,167</a:t>
            </a:r>
          </a:p>
        </p:txBody>
      </p:sp>
      <p:sp>
        <p:nvSpPr>
          <p:cNvPr id="3" name="TextBox 2"/>
          <p:cNvSpPr txBox="1"/>
          <p:nvPr/>
        </p:nvSpPr>
        <p:spPr>
          <a:xfrm>
            <a:off x="685800" y="5334000"/>
            <a:ext cx="7696200" cy="1477328"/>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en-US" sz="2800" b="1" u="sng" dirty="0" err="1"/>
              <a:t>Protein:DNA</a:t>
            </a:r>
            <a:r>
              <a:rPr lang="en-US" sz="2800" b="1" u="sng" dirty="0"/>
              <a:t>, weight ratio</a:t>
            </a:r>
          </a:p>
          <a:p>
            <a:endParaRPr lang="en-US" sz="1100" dirty="0"/>
          </a:p>
          <a:p>
            <a:r>
              <a:rPr lang="en-US" sz="2400" dirty="0" err="1"/>
              <a:t>Protein:DNA</a:t>
            </a:r>
            <a:r>
              <a:rPr lang="en-US" sz="2400" dirty="0"/>
              <a:t> ratio, histone:		109,508/76,012 = </a:t>
            </a:r>
            <a:r>
              <a:rPr lang="en-US" sz="2400" b="1" dirty="0"/>
              <a:t>1.44</a:t>
            </a:r>
          </a:p>
          <a:p>
            <a:r>
              <a:rPr lang="en-US" sz="2400" dirty="0" err="1"/>
              <a:t>Protein:DNA</a:t>
            </a:r>
            <a:r>
              <a:rPr lang="en-US" sz="2400" dirty="0"/>
              <a:t> ratio, protamine:	  16,207/36,167 =  0.45</a:t>
            </a:r>
          </a:p>
        </p:txBody>
      </p:sp>
      <p:cxnSp>
        <p:nvCxnSpPr>
          <p:cNvPr id="5" name="Straight Arrow Connector 4"/>
          <p:cNvCxnSpPr/>
          <p:nvPr/>
        </p:nvCxnSpPr>
        <p:spPr>
          <a:xfrm flipH="1">
            <a:off x="8215952" y="6144904"/>
            <a:ext cx="914400" cy="0"/>
          </a:xfrm>
          <a:prstGeom prst="straightConnector1">
            <a:avLst/>
          </a:prstGeom>
          <a:ln w="76200">
            <a:solidFill>
              <a:srgbClr val="FD09C9"/>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572000" y="4552664"/>
            <a:ext cx="914400" cy="359392"/>
            <a:chOff x="8153400" y="6144904"/>
            <a:chExt cx="914400" cy="359392"/>
          </a:xfrm>
        </p:grpSpPr>
        <p:cxnSp>
          <p:nvCxnSpPr>
            <p:cNvPr id="9" name="Straight Arrow Connector 8"/>
            <p:cNvCxnSpPr/>
            <p:nvPr/>
          </p:nvCxnSpPr>
          <p:spPr>
            <a:xfrm flipH="1">
              <a:off x="8153400" y="6144904"/>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8153400" y="6504296"/>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grpSp>
      <p:pic>
        <p:nvPicPr>
          <p:cNvPr id="11" name="Slide 22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8921088" y="0"/>
            <a:ext cx="304800" cy="304800"/>
          </a:xfrm>
          <a:prstGeom prst="rect">
            <a:avLst/>
          </a:prstGeom>
        </p:spPr>
      </p:pic>
    </p:spTree>
    <p:custDataLst>
      <p:tags r:id="rId1"/>
    </p:custDataLst>
  </p:cSld>
  <p:clrMapOvr>
    <a:masterClrMapping/>
  </p:clrMapOvr>
  <p:transition advClick="0" advTm="1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2" fill="hold" nodeType="afterEffect">
                                  <p:stCondLst>
                                    <p:cond delay="190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19500"/>
                            </p:stCondLst>
                            <p:childTnLst>
                              <p:par>
                                <p:cTn id="13" presetID="1" presetClass="exit" presetSubtype="0" fill="hold" nodeType="afterEffect">
                                  <p:stCondLst>
                                    <p:cond delay="8000"/>
                                  </p:stCondLst>
                                  <p:childTnLst>
                                    <p:set>
                                      <p:cBhvr>
                                        <p:cTn id="14" dur="1" fill="hold">
                                          <p:stCondLst>
                                            <p:cond delay="0"/>
                                          </p:stCondLst>
                                        </p:cTn>
                                        <p:tgtEl>
                                          <p:spTgt spid="8"/>
                                        </p:tgtEl>
                                        <p:attrNameLst>
                                          <p:attrName>style.visibility</p:attrName>
                                        </p:attrNameLst>
                                      </p:cBhvr>
                                      <p:to>
                                        <p:strVal val="hidden"/>
                                      </p:to>
                                    </p:set>
                                  </p:childTnLst>
                                </p:cTn>
                              </p:par>
                              <p:par>
                                <p:cTn id="15" presetID="2" presetClass="entr" presetSubtype="1" fill="hold" nodeType="withEffect">
                                  <p:stCondLst>
                                    <p:cond delay="8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0732" numSld="999">
                <p:cTn id="19"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D9E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dirty="0"/>
              <a:t>Volume of the structure</a:t>
            </a:r>
          </a:p>
        </p:txBody>
      </p:sp>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4000"/>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eta and DNA tilt1.jpg"/>
          <p:cNvPicPr>
            <a:picLocks noChangeAspect="1"/>
          </p:cNvPicPr>
          <p:nvPr/>
        </p:nvPicPr>
        <p:blipFill>
          <a:blip r:embed="rId4" cstate="print"/>
          <a:stretch>
            <a:fillRect/>
          </a:stretch>
        </p:blipFill>
        <p:spPr>
          <a:xfrm>
            <a:off x="0" y="1832840"/>
            <a:ext cx="9144000" cy="3192319"/>
          </a:xfrm>
          <a:prstGeom prst="rect">
            <a:avLst/>
          </a:prstGeom>
        </p:spPr>
      </p:pic>
      <p:pic>
        <p:nvPicPr>
          <p:cNvPr id="3" name="Picture 2" descr="beta and DNA tilt2.jpg"/>
          <p:cNvPicPr>
            <a:picLocks noChangeAspect="1"/>
          </p:cNvPicPr>
          <p:nvPr/>
        </p:nvPicPr>
        <p:blipFill>
          <a:blip r:embed="rId5" cstate="print"/>
          <a:stretch>
            <a:fillRect/>
          </a:stretch>
        </p:blipFill>
        <p:spPr>
          <a:xfrm>
            <a:off x="0" y="1832840"/>
            <a:ext cx="9144000" cy="3192319"/>
          </a:xfrm>
          <a:prstGeom prst="rect">
            <a:avLst/>
          </a:prstGeom>
        </p:spPr>
      </p:pic>
      <p:pic>
        <p:nvPicPr>
          <p:cNvPr id="4" name="Picture 3" descr="beta and DNA tilt3.jpg"/>
          <p:cNvPicPr>
            <a:picLocks noChangeAspect="1"/>
          </p:cNvPicPr>
          <p:nvPr/>
        </p:nvPicPr>
        <p:blipFill>
          <a:blip r:embed="rId6" cstate="print"/>
          <a:stretch>
            <a:fillRect/>
          </a:stretch>
        </p:blipFill>
        <p:spPr>
          <a:xfrm>
            <a:off x="0" y="1832840"/>
            <a:ext cx="9144000" cy="3192319"/>
          </a:xfrm>
          <a:prstGeom prst="rect">
            <a:avLst/>
          </a:prstGeom>
        </p:spPr>
      </p:pic>
      <p:pic>
        <p:nvPicPr>
          <p:cNvPr id="5" name="Picture 4" descr="beta and DNA tilt4.jpg"/>
          <p:cNvPicPr>
            <a:picLocks noChangeAspect="1"/>
          </p:cNvPicPr>
          <p:nvPr/>
        </p:nvPicPr>
        <p:blipFill>
          <a:blip r:embed="rId7" cstate="print"/>
          <a:stretch>
            <a:fillRect/>
          </a:stretch>
        </p:blipFill>
        <p:spPr>
          <a:xfrm>
            <a:off x="0" y="1832840"/>
            <a:ext cx="9144000" cy="3192319"/>
          </a:xfrm>
          <a:prstGeom prst="rect">
            <a:avLst/>
          </a:prstGeom>
        </p:spPr>
      </p:pic>
      <p:pic>
        <p:nvPicPr>
          <p:cNvPr id="6" name="Picture 5" descr="beta and DNA tilt5.jpg"/>
          <p:cNvPicPr>
            <a:picLocks noChangeAspect="1"/>
          </p:cNvPicPr>
          <p:nvPr/>
        </p:nvPicPr>
        <p:blipFill>
          <a:blip r:embed="rId8" cstate="print"/>
          <a:stretch>
            <a:fillRect/>
          </a:stretch>
        </p:blipFill>
        <p:spPr>
          <a:xfrm>
            <a:off x="0" y="1832840"/>
            <a:ext cx="9144000" cy="3192319"/>
          </a:xfrm>
          <a:prstGeom prst="rect">
            <a:avLst/>
          </a:prstGeom>
        </p:spPr>
      </p:pic>
      <p:pic>
        <p:nvPicPr>
          <p:cNvPr id="7" name="Picture 6" descr="beta and DNA tilt6.jpg"/>
          <p:cNvPicPr>
            <a:picLocks noChangeAspect="1"/>
          </p:cNvPicPr>
          <p:nvPr/>
        </p:nvPicPr>
        <p:blipFill>
          <a:blip r:embed="rId9" cstate="print"/>
          <a:stretch>
            <a:fillRect/>
          </a:stretch>
        </p:blipFill>
        <p:spPr>
          <a:xfrm>
            <a:off x="0" y="1832840"/>
            <a:ext cx="9144000" cy="3192319"/>
          </a:xfrm>
          <a:prstGeom prst="rect">
            <a:avLst/>
          </a:prstGeom>
        </p:spPr>
      </p:pic>
      <p:pic>
        <p:nvPicPr>
          <p:cNvPr id="8" name="Picture 7" descr="beta and DNA tilt7.jpg"/>
          <p:cNvPicPr>
            <a:picLocks noChangeAspect="1"/>
          </p:cNvPicPr>
          <p:nvPr/>
        </p:nvPicPr>
        <p:blipFill>
          <a:blip r:embed="rId10" cstate="print"/>
          <a:stretch>
            <a:fillRect/>
          </a:stretch>
        </p:blipFill>
        <p:spPr>
          <a:xfrm>
            <a:off x="0" y="1832840"/>
            <a:ext cx="9144000" cy="3192319"/>
          </a:xfrm>
          <a:prstGeom prst="rect">
            <a:avLst/>
          </a:prstGeom>
        </p:spPr>
      </p:pic>
      <p:pic>
        <p:nvPicPr>
          <p:cNvPr id="9" name="Picture 8" descr="beta and DNA tilt8.jpg"/>
          <p:cNvPicPr>
            <a:picLocks noChangeAspect="1"/>
          </p:cNvPicPr>
          <p:nvPr/>
        </p:nvPicPr>
        <p:blipFill>
          <a:blip r:embed="rId11" cstate="print"/>
          <a:stretch>
            <a:fillRect/>
          </a:stretch>
        </p:blipFill>
        <p:spPr>
          <a:xfrm>
            <a:off x="0" y="1832840"/>
            <a:ext cx="9144000" cy="3192319"/>
          </a:xfrm>
          <a:prstGeom prst="rect">
            <a:avLst/>
          </a:prstGeom>
        </p:spPr>
      </p:pic>
      <p:pic>
        <p:nvPicPr>
          <p:cNvPr id="10" name="Picture 9" descr="beta and DNA tilt9.jpg"/>
          <p:cNvPicPr>
            <a:picLocks noChangeAspect="1"/>
          </p:cNvPicPr>
          <p:nvPr/>
        </p:nvPicPr>
        <p:blipFill>
          <a:blip r:embed="rId12" cstate="print"/>
          <a:stretch>
            <a:fillRect/>
          </a:stretch>
        </p:blipFill>
        <p:spPr>
          <a:xfrm>
            <a:off x="0" y="1832840"/>
            <a:ext cx="9144000" cy="3192319"/>
          </a:xfrm>
          <a:prstGeom prst="rect">
            <a:avLst/>
          </a:prstGeom>
        </p:spPr>
      </p:pic>
      <p:pic>
        <p:nvPicPr>
          <p:cNvPr id="11" name="Picture 10" descr="beta and DNA tilt10.jpg"/>
          <p:cNvPicPr>
            <a:picLocks noChangeAspect="1"/>
          </p:cNvPicPr>
          <p:nvPr/>
        </p:nvPicPr>
        <p:blipFill>
          <a:blip r:embed="rId13" cstate="print"/>
          <a:stretch>
            <a:fillRect/>
          </a:stretch>
        </p:blipFill>
        <p:spPr>
          <a:xfrm>
            <a:off x="0" y="1832840"/>
            <a:ext cx="9144000" cy="3192319"/>
          </a:xfrm>
          <a:prstGeom prst="rect">
            <a:avLst/>
          </a:prstGeom>
        </p:spPr>
      </p:pic>
      <p:pic>
        <p:nvPicPr>
          <p:cNvPr id="12" name="Picture 11" descr="beta and DNA tilt11.jpg"/>
          <p:cNvPicPr>
            <a:picLocks noChangeAspect="1"/>
          </p:cNvPicPr>
          <p:nvPr/>
        </p:nvPicPr>
        <p:blipFill>
          <a:blip r:embed="rId14" cstate="print"/>
          <a:stretch>
            <a:fillRect/>
          </a:stretch>
        </p:blipFill>
        <p:spPr>
          <a:xfrm>
            <a:off x="0" y="1832840"/>
            <a:ext cx="9144000" cy="3192319"/>
          </a:xfrm>
          <a:prstGeom prst="rect">
            <a:avLst/>
          </a:prstGeom>
        </p:spPr>
      </p:pic>
      <p:pic>
        <p:nvPicPr>
          <p:cNvPr id="13" name="Picture 12" descr="beta and DNA tilt12.jpg"/>
          <p:cNvPicPr>
            <a:picLocks noChangeAspect="1"/>
          </p:cNvPicPr>
          <p:nvPr/>
        </p:nvPicPr>
        <p:blipFill>
          <a:blip r:embed="rId15" cstate="print"/>
          <a:stretch>
            <a:fillRect/>
          </a:stretch>
        </p:blipFill>
        <p:spPr>
          <a:xfrm>
            <a:off x="0" y="1832840"/>
            <a:ext cx="9144000" cy="3192319"/>
          </a:xfrm>
          <a:prstGeom prst="rect">
            <a:avLst/>
          </a:prstGeom>
        </p:spPr>
      </p:pic>
      <p:pic>
        <p:nvPicPr>
          <p:cNvPr id="14" name="Picture 13" descr="beta and DNA tilt13.jpg"/>
          <p:cNvPicPr>
            <a:picLocks noChangeAspect="1"/>
          </p:cNvPicPr>
          <p:nvPr/>
        </p:nvPicPr>
        <p:blipFill>
          <a:blip r:embed="rId16" cstate="print"/>
          <a:stretch>
            <a:fillRect/>
          </a:stretch>
        </p:blipFill>
        <p:spPr>
          <a:xfrm>
            <a:off x="0" y="1832840"/>
            <a:ext cx="9144000" cy="3192319"/>
          </a:xfrm>
          <a:prstGeom prst="rect">
            <a:avLst/>
          </a:prstGeom>
        </p:spPr>
      </p:pic>
      <p:pic>
        <p:nvPicPr>
          <p:cNvPr id="15" name="Picture 14" descr="beta and DNA tilt14.jpg"/>
          <p:cNvPicPr>
            <a:picLocks noChangeAspect="1"/>
          </p:cNvPicPr>
          <p:nvPr/>
        </p:nvPicPr>
        <p:blipFill>
          <a:blip r:embed="rId17" cstate="print"/>
          <a:stretch>
            <a:fillRect/>
          </a:stretch>
        </p:blipFill>
        <p:spPr>
          <a:xfrm>
            <a:off x="0" y="1832840"/>
            <a:ext cx="9144000" cy="3192319"/>
          </a:xfrm>
          <a:prstGeom prst="rect">
            <a:avLst/>
          </a:prstGeom>
        </p:spPr>
      </p:pic>
      <p:pic>
        <p:nvPicPr>
          <p:cNvPr id="16" name="Picture 15" descr="beta and DNA tilt15.jpg"/>
          <p:cNvPicPr>
            <a:picLocks noChangeAspect="1"/>
          </p:cNvPicPr>
          <p:nvPr/>
        </p:nvPicPr>
        <p:blipFill>
          <a:blip r:embed="rId18" cstate="print"/>
          <a:stretch>
            <a:fillRect/>
          </a:stretch>
        </p:blipFill>
        <p:spPr>
          <a:xfrm>
            <a:off x="0" y="1832840"/>
            <a:ext cx="9144000" cy="3192319"/>
          </a:xfrm>
          <a:prstGeom prst="rect">
            <a:avLst/>
          </a:prstGeom>
        </p:spPr>
      </p:pic>
      <p:pic>
        <p:nvPicPr>
          <p:cNvPr id="17" name="Picture 16" descr="beta and DNA tilt16.jpg"/>
          <p:cNvPicPr>
            <a:picLocks noChangeAspect="1"/>
          </p:cNvPicPr>
          <p:nvPr/>
        </p:nvPicPr>
        <p:blipFill>
          <a:blip r:embed="rId19" cstate="print"/>
          <a:stretch>
            <a:fillRect/>
          </a:stretch>
        </p:blipFill>
        <p:spPr>
          <a:xfrm>
            <a:off x="0" y="1832840"/>
            <a:ext cx="9144000" cy="3192319"/>
          </a:xfrm>
          <a:prstGeom prst="rect">
            <a:avLst/>
          </a:prstGeom>
        </p:spPr>
      </p:pic>
      <p:pic>
        <p:nvPicPr>
          <p:cNvPr id="18" name="Picture 17" descr="beta and DNA tilt17.jpg"/>
          <p:cNvPicPr>
            <a:picLocks noChangeAspect="1"/>
          </p:cNvPicPr>
          <p:nvPr/>
        </p:nvPicPr>
        <p:blipFill>
          <a:blip r:embed="rId20" cstate="print"/>
          <a:stretch>
            <a:fillRect/>
          </a:stretch>
        </p:blipFill>
        <p:spPr>
          <a:xfrm>
            <a:off x="0" y="1832840"/>
            <a:ext cx="9144000" cy="3192319"/>
          </a:xfrm>
          <a:prstGeom prst="rect">
            <a:avLst/>
          </a:prstGeom>
        </p:spPr>
      </p:pic>
      <p:pic>
        <p:nvPicPr>
          <p:cNvPr id="19" name="Picture 18" descr="beta and DNA tilt18.jpg"/>
          <p:cNvPicPr>
            <a:picLocks noChangeAspect="1"/>
          </p:cNvPicPr>
          <p:nvPr/>
        </p:nvPicPr>
        <p:blipFill>
          <a:blip r:embed="rId21" cstate="print"/>
          <a:stretch>
            <a:fillRect/>
          </a:stretch>
        </p:blipFill>
        <p:spPr>
          <a:xfrm>
            <a:off x="0" y="1832840"/>
            <a:ext cx="9144000" cy="3192319"/>
          </a:xfrm>
          <a:prstGeom prst="rect">
            <a:avLst/>
          </a:prstGeom>
        </p:spPr>
      </p:pic>
      <p:sp>
        <p:nvSpPr>
          <p:cNvPr id="20" name="TextBox 19"/>
          <p:cNvSpPr txBox="1"/>
          <p:nvPr/>
        </p:nvSpPr>
        <p:spPr>
          <a:xfrm>
            <a:off x="7383440" y="6519536"/>
            <a:ext cx="1828800" cy="365760"/>
          </a:xfrm>
          <a:prstGeom prst="rect">
            <a:avLst/>
          </a:prstGeom>
          <a:noFill/>
        </p:spPr>
        <p:txBody>
          <a:bodyPr wrap="square" rtlCol="0">
            <a:spAutoFit/>
          </a:bodyPr>
          <a:lstStyle/>
          <a:p>
            <a:r>
              <a:rPr lang="en-US" dirty="0">
                <a:hlinkClick r:id="rId22" action="ppaction://hlinksldjump"/>
              </a:rPr>
              <a:t>Table of Contents</a:t>
            </a:r>
            <a:endParaRPr lang="en-US" dirty="0"/>
          </a:p>
        </p:txBody>
      </p:sp>
    </p:spTree>
    <p:custDataLst>
      <p:tags r:id="rId1"/>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nodeType="afterEffect">
                                  <p:stCondLst>
                                    <p:cond delay="1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1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1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nodeType="afterEffect">
                                  <p:stCondLst>
                                    <p:cond delay="1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nodeType="afterEffect">
                                  <p:stCondLst>
                                    <p:cond delay="1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700"/>
                            </p:stCondLst>
                            <p:childTnLst>
                              <p:par>
                                <p:cTn id="26" presetID="1" presetClass="entr" presetSubtype="0" fill="hold" nodeType="afterEffect">
                                  <p:stCondLst>
                                    <p:cond delay="1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800"/>
                            </p:stCondLst>
                            <p:childTnLst>
                              <p:par>
                                <p:cTn id="29" presetID="1" presetClass="entr" presetSubtype="0" fill="hold" nodeType="afterEffect">
                                  <p:stCondLst>
                                    <p:cond delay="1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900"/>
                            </p:stCondLst>
                            <p:childTnLst>
                              <p:par>
                                <p:cTn id="32" presetID="1" presetClass="entr" presetSubtype="0" fill="hold" nodeType="afterEffect">
                                  <p:stCondLst>
                                    <p:cond delay="1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1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1100"/>
                            </p:stCondLst>
                            <p:childTnLst>
                              <p:par>
                                <p:cTn id="38" presetID="1" presetClass="entr" presetSubtype="0" fill="hold" nodeType="afterEffect">
                                  <p:stCondLst>
                                    <p:cond delay="1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200"/>
                            </p:stCondLst>
                            <p:childTnLst>
                              <p:par>
                                <p:cTn id="41" presetID="1" presetClass="entr" presetSubtype="0" fill="hold" nodeType="afterEffect">
                                  <p:stCondLst>
                                    <p:cond delay="10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1300"/>
                            </p:stCondLst>
                            <p:childTnLst>
                              <p:par>
                                <p:cTn id="44" presetID="1" presetClass="entr" presetSubtype="0" fill="hold" nodeType="afterEffect">
                                  <p:stCondLst>
                                    <p:cond delay="100"/>
                                  </p:stCondLst>
                                  <p:childTnLst>
                                    <p:set>
                                      <p:cBhvr>
                                        <p:cTn id="45" dur="1" fill="hold">
                                          <p:stCondLst>
                                            <p:cond delay="0"/>
                                          </p:stCondLst>
                                        </p:cTn>
                                        <p:tgtEl>
                                          <p:spTgt spid="16"/>
                                        </p:tgtEl>
                                        <p:attrNameLst>
                                          <p:attrName>style.visibility</p:attrName>
                                        </p:attrNameLst>
                                      </p:cBhvr>
                                      <p:to>
                                        <p:strVal val="visible"/>
                                      </p:to>
                                    </p:set>
                                  </p:childTnLst>
                                </p:cTn>
                              </p:par>
                            </p:childTnLst>
                          </p:cTn>
                        </p:par>
                        <p:par>
                          <p:cTn id="46" fill="hold">
                            <p:stCondLst>
                              <p:cond delay="1400"/>
                            </p:stCondLst>
                            <p:childTnLst>
                              <p:par>
                                <p:cTn id="47" presetID="1" presetClass="entr" presetSubtype="0" fill="hold" nodeType="afterEffect">
                                  <p:stCondLst>
                                    <p:cond delay="1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 presetClass="entr" presetSubtype="0" fill="hold" nodeType="afterEffect">
                                  <p:stCondLst>
                                    <p:cond delay="100"/>
                                  </p:stCondLst>
                                  <p:childTnLst>
                                    <p:set>
                                      <p:cBhvr>
                                        <p:cTn id="51" dur="1" fill="hold">
                                          <p:stCondLst>
                                            <p:cond delay="0"/>
                                          </p:stCondLst>
                                        </p:cTn>
                                        <p:tgtEl>
                                          <p:spTgt spid="18"/>
                                        </p:tgtEl>
                                        <p:attrNameLst>
                                          <p:attrName>style.visibility</p:attrName>
                                        </p:attrNameLst>
                                      </p:cBhvr>
                                      <p:to>
                                        <p:strVal val="visible"/>
                                      </p:to>
                                    </p:set>
                                  </p:childTnLst>
                                </p:cTn>
                              </p:par>
                            </p:childTnLst>
                          </p:cTn>
                        </p:par>
                        <p:par>
                          <p:cTn id="52" fill="hold">
                            <p:stCondLst>
                              <p:cond delay="1600"/>
                            </p:stCondLst>
                            <p:childTnLst>
                              <p:par>
                                <p:cTn id="53" presetID="1" presetClass="entr" presetSubtype="0" fill="hold" nodeType="afterEffect">
                                  <p:stCondLst>
                                    <p:cond delay="10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6514" name="Rectangle 2"/>
          <p:cNvSpPr>
            <a:spLocks noChangeArrowheads="1"/>
          </p:cNvSpPr>
          <p:nvPr/>
        </p:nvSpPr>
        <p:spPr bwMode="auto">
          <a:xfrm>
            <a:off x="0" y="-76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Dimensions of octamer.png"/>
          <p:cNvPicPr>
            <a:picLocks noChangeAspect="1"/>
          </p:cNvPicPr>
          <p:nvPr/>
        </p:nvPicPr>
        <p:blipFill>
          <a:blip r:embed="rId6" cstate="print"/>
          <a:srcRect l="22728" t="1987" r="20455"/>
          <a:stretch>
            <a:fillRect/>
          </a:stretch>
        </p:blipFill>
        <p:spPr>
          <a:xfrm>
            <a:off x="838200" y="0"/>
            <a:ext cx="4572000" cy="3758467"/>
          </a:xfrm>
          <a:prstGeom prst="rect">
            <a:avLst/>
          </a:prstGeom>
        </p:spPr>
      </p:pic>
      <p:grpSp>
        <p:nvGrpSpPr>
          <p:cNvPr id="5" name="Group 4"/>
          <p:cNvGrpSpPr>
            <a:grpSpLocks noChangeAspect="1"/>
          </p:cNvGrpSpPr>
          <p:nvPr/>
        </p:nvGrpSpPr>
        <p:grpSpPr>
          <a:xfrm>
            <a:off x="-1371600" y="4197641"/>
            <a:ext cx="8686800" cy="1974559"/>
            <a:chOff x="-304800" y="2383466"/>
            <a:chExt cx="9721701" cy="2209800"/>
          </a:xfrm>
        </p:grpSpPr>
        <p:pic>
          <p:nvPicPr>
            <p:cNvPr id="6" name="Picture 5" descr="rotate-octamer-all-8-strands_30_20.jpg"/>
            <p:cNvPicPr>
              <a:picLocks noChangeAspect="1"/>
            </p:cNvPicPr>
            <p:nvPr/>
          </p:nvPicPr>
          <p:blipFill>
            <a:blip r:embed="rId7" cstate="print">
              <a:clrChange>
                <a:clrFrom>
                  <a:srgbClr val="000000"/>
                </a:clrFrom>
                <a:clrTo>
                  <a:srgbClr val="000000">
                    <a:alpha val="0"/>
                  </a:srgbClr>
                </a:clrTo>
              </a:clrChange>
            </a:blip>
            <a:stretch>
              <a:fillRect/>
            </a:stretch>
          </p:blipFill>
          <p:spPr>
            <a:xfrm>
              <a:off x="1828800" y="2383466"/>
              <a:ext cx="5486400" cy="2209800"/>
            </a:xfrm>
            <a:prstGeom prst="rect">
              <a:avLst/>
            </a:prstGeom>
          </p:spPr>
        </p:pic>
        <p:pic>
          <p:nvPicPr>
            <p:cNvPr id="7" name="Picture 6" descr="rotate-octamer-all-8-strands_30_20.jpg"/>
            <p:cNvPicPr>
              <a:picLocks noChangeAspect="1"/>
            </p:cNvPicPr>
            <p:nvPr/>
          </p:nvPicPr>
          <p:blipFill>
            <a:blip r:embed="rId7" cstate="print">
              <a:clrChange>
                <a:clrFrom>
                  <a:srgbClr val="000000"/>
                </a:clrFrom>
                <a:clrTo>
                  <a:srgbClr val="000000">
                    <a:alpha val="0"/>
                  </a:srgbClr>
                </a:clrTo>
              </a:clrChange>
            </a:blip>
            <a:stretch>
              <a:fillRect/>
            </a:stretch>
          </p:blipFill>
          <p:spPr>
            <a:xfrm>
              <a:off x="1828800" y="2383466"/>
              <a:ext cx="5486400" cy="2209800"/>
            </a:xfrm>
            <a:prstGeom prst="rect">
              <a:avLst/>
            </a:prstGeom>
          </p:spPr>
        </p:pic>
        <p:pic>
          <p:nvPicPr>
            <p:cNvPr id="8" name="Picture 7" descr="rotate-octamer-all-8-strands_30_20.jpg"/>
            <p:cNvPicPr>
              <a:picLocks noChangeAspect="1"/>
            </p:cNvPicPr>
            <p:nvPr/>
          </p:nvPicPr>
          <p:blipFill>
            <a:blip r:embed="rId7" cstate="print">
              <a:clrChange>
                <a:clrFrom>
                  <a:srgbClr val="000000"/>
                </a:clrFrom>
                <a:clrTo>
                  <a:srgbClr val="000000">
                    <a:alpha val="0"/>
                  </a:srgbClr>
                </a:clrTo>
              </a:clrChange>
            </a:blip>
            <a:stretch>
              <a:fillRect/>
            </a:stretch>
          </p:blipFill>
          <p:spPr>
            <a:xfrm>
              <a:off x="3930501" y="2383466"/>
              <a:ext cx="5486400" cy="2209800"/>
            </a:xfrm>
            <a:prstGeom prst="rect">
              <a:avLst/>
            </a:prstGeom>
          </p:spPr>
        </p:pic>
        <p:pic>
          <p:nvPicPr>
            <p:cNvPr id="9" name="Picture 8" descr="rotate-octamer-all-8-strands_30_20.jpg"/>
            <p:cNvPicPr>
              <a:picLocks noChangeAspect="1"/>
            </p:cNvPicPr>
            <p:nvPr/>
          </p:nvPicPr>
          <p:blipFill>
            <a:blip r:embed="rId7" cstate="print">
              <a:clrChange>
                <a:clrFrom>
                  <a:srgbClr val="000000"/>
                </a:clrFrom>
                <a:clrTo>
                  <a:srgbClr val="000000">
                    <a:alpha val="0"/>
                  </a:srgbClr>
                </a:clrTo>
              </a:clrChange>
            </a:blip>
            <a:stretch>
              <a:fillRect/>
            </a:stretch>
          </p:blipFill>
          <p:spPr>
            <a:xfrm>
              <a:off x="-304800" y="2383466"/>
              <a:ext cx="5486400" cy="2209800"/>
            </a:xfrm>
            <a:prstGeom prst="rect">
              <a:avLst/>
            </a:prstGeom>
          </p:spPr>
        </p:pic>
      </p:grpSp>
      <p:sp>
        <p:nvSpPr>
          <p:cNvPr id="10" name="TextBox 9"/>
          <p:cNvSpPr txBox="1"/>
          <p:nvPr/>
        </p:nvSpPr>
        <p:spPr>
          <a:xfrm>
            <a:off x="5257800" y="1798320"/>
            <a:ext cx="3566160" cy="640080"/>
          </a:xfrm>
          <a:prstGeom prst="rect">
            <a:avLst/>
          </a:prstGeom>
          <a:noFill/>
        </p:spPr>
        <p:txBody>
          <a:bodyPr wrap="square" rtlCol="0">
            <a:spAutoFit/>
          </a:bodyPr>
          <a:lstStyle/>
          <a:p>
            <a:r>
              <a:rPr lang="en-US" dirty="0">
                <a:solidFill>
                  <a:schemeClr val="bg1"/>
                </a:solidFill>
              </a:rPr>
              <a:t>Average side:  81.75 Å</a:t>
            </a:r>
          </a:p>
          <a:p>
            <a:r>
              <a:rPr lang="en-US" dirty="0">
                <a:solidFill>
                  <a:schemeClr val="bg1"/>
                </a:solidFill>
              </a:rPr>
              <a:t>Estimated area = [81.75]</a:t>
            </a:r>
            <a:r>
              <a:rPr lang="en-US" b="1" baseline="30000" dirty="0">
                <a:solidFill>
                  <a:schemeClr val="bg1"/>
                </a:solidFill>
              </a:rPr>
              <a:t>2</a:t>
            </a:r>
            <a:r>
              <a:rPr lang="en-US" dirty="0">
                <a:solidFill>
                  <a:schemeClr val="bg1"/>
                </a:solidFill>
              </a:rPr>
              <a:t> = </a:t>
            </a:r>
            <a:r>
              <a:rPr lang="en-US" b="1" dirty="0">
                <a:solidFill>
                  <a:schemeClr val="bg1"/>
                </a:solidFill>
              </a:rPr>
              <a:t>6683 Å</a:t>
            </a:r>
            <a:r>
              <a:rPr lang="en-US" b="1" baseline="30000" dirty="0">
                <a:solidFill>
                  <a:schemeClr val="bg1"/>
                </a:solidFill>
              </a:rPr>
              <a:t>2</a:t>
            </a:r>
            <a:r>
              <a:rPr lang="en-US" dirty="0">
                <a:solidFill>
                  <a:schemeClr val="bg1"/>
                </a:solidFill>
              </a:rPr>
              <a:t> </a:t>
            </a:r>
          </a:p>
          <a:p>
            <a:endParaRPr lang="en-US" dirty="0">
              <a:solidFill>
                <a:schemeClr val="bg1"/>
              </a:solidFill>
            </a:endParaRPr>
          </a:p>
        </p:txBody>
      </p:sp>
      <p:sp>
        <p:nvSpPr>
          <p:cNvPr id="11" name="TextBox 10"/>
          <p:cNvSpPr txBox="1"/>
          <p:nvPr/>
        </p:nvSpPr>
        <p:spPr>
          <a:xfrm>
            <a:off x="7117080" y="4812268"/>
            <a:ext cx="1645920" cy="369332"/>
          </a:xfrm>
          <a:prstGeom prst="rect">
            <a:avLst/>
          </a:prstGeom>
          <a:noFill/>
        </p:spPr>
        <p:txBody>
          <a:bodyPr wrap="square" rtlCol="0">
            <a:spAutoFit/>
          </a:bodyPr>
          <a:lstStyle/>
          <a:p>
            <a:pPr algn="ctr"/>
            <a:r>
              <a:rPr lang="en-US" dirty="0">
                <a:solidFill>
                  <a:schemeClr val="bg1"/>
                </a:solidFill>
                <a:cs typeface="Arial" pitchFamily="34" charset="0"/>
              </a:rPr>
              <a:t>Length = </a:t>
            </a:r>
            <a:r>
              <a:rPr lang="en-US" b="1" dirty="0">
                <a:solidFill>
                  <a:schemeClr val="bg1"/>
                </a:solidFill>
                <a:cs typeface="Arial" pitchFamily="34" charset="0"/>
              </a:rPr>
              <a:t>120 Å</a:t>
            </a:r>
          </a:p>
        </p:txBody>
      </p:sp>
      <p:cxnSp>
        <p:nvCxnSpPr>
          <p:cNvPr id="16" name="Straight Arrow Connector 15"/>
          <p:cNvCxnSpPr/>
          <p:nvPr/>
        </p:nvCxnSpPr>
        <p:spPr>
          <a:xfrm>
            <a:off x="2743200" y="4114800"/>
            <a:ext cx="1828800" cy="0"/>
          </a:xfrm>
          <a:prstGeom prst="straightConnector1">
            <a:avLst/>
          </a:prstGeom>
          <a:ln w="28575">
            <a:solidFill>
              <a:srgbClr val="FD09C9"/>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50896" y="3782704"/>
            <a:ext cx="822960" cy="369332"/>
          </a:xfrm>
          <a:prstGeom prst="rect">
            <a:avLst/>
          </a:prstGeom>
          <a:noFill/>
        </p:spPr>
        <p:txBody>
          <a:bodyPr wrap="square" rtlCol="0">
            <a:spAutoFit/>
          </a:bodyPr>
          <a:lstStyle/>
          <a:p>
            <a:pPr algn="ctr"/>
            <a:r>
              <a:rPr lang="en-US" b="1" dirty="0">
                <a:solidFill>
                  <a:srgbClr val="FD09C9"/>
                </a:solidFill>
              </a:rPr>
              <a:t>120 Å</a:t>
            </a:r>
            <a:endParaRPr lang="en-US" dirty="0">
              <a:solidFill>
                <a:srgbClr val="FD09C9"/>
              </a:solidFill>
            </a:endParaRPr>
          </a:p>
        </p:txBody>
      </p:sp>
      <p:sp>
        <p:nvSpPr>
          <p:cNvPr id="18" name="TextBox 17"/>
          <p:cNvSpPr txBox="1"/>
          <p:nvPr/>
        </p:nvSpPr>
        <p:spPr>
          <a:xfrm>
            <a:off x="1371600" y="6258580"/>
            <a:ext cx="6217920" cy="523220"/>
          </a:xfrm>
          <a:prstGeom prst="rect">
            <a:avLst/>
          </a:prstGeom>
          <a:noFill/>
          <a:ln>
            <a:solidFill>
              <a:schemeClr val="bg1"/>
            </a:solidFill>
          </a:ln>
        </p:spPr>
        <p:txBody>
          <a:bodyPr wrap="square" rtlCol="0">
            <a:spAutoFit/>
          </a:bodyPr>
          <a:lstStyle/>
          <a:p>
            <a:pPr algn="ctr"/>
            <a:r>
              <a:rPr lang="en-US" sz="2800" dirty="0">
                <a:solidFill>
                  <a:schemeClr val="bg1"/>
                </a:solidFill>
                <a:cs typeface="Arial" pitchFamily="34" charset="0"/>
              </a:rPr>
              <a:t>Volume = </a:t>
            </a:r>
            <a:r>
              <a:rPr lang="en-US" sz="2800" b="1" dirty="0">
                <a:solidFill>
                  <a:schemeClr val="bg1"/>
                </a:solidFill>
              </a:rPr>
              <a:t>6683 Å</a:t>
            </a:r>
            <a:r>
              <a:rPr lang="en-US" sz="2800" b="1" baseline="30000" dirty="0">
                <a:solidFill>
                  <a:schemeClr val="bg1"/>
                </a:solidFill>
              </a:rPr>
              <a:t>2</a:t>
            </a:r>
            <a:r>
              <a:rPr lang="en-US" sz="2800" dirty="0">
                <a:solidFill>
                  <a:schemeClr val="bg1"/>
                </a:solidFill>
                <a:cs typeface="Arial" pitchFamily="34" charset="0"/>
              </a:rPr>
              <a:t> x </a:t>
            </a:r>
            <a:r>
              <a:rPr lang="en-US" sz="2800" b="1" dirty="0">
                <a:solidFill>
                  <a:schemeClr val="bg1"/>
                </a:solidFill>
                <a:cs typeface="Arial" pitchFamily="34" charset="0"/>
              </a:rPr>
              <a:t>120 Å = </a:t>
            </a:r>
            <a:r>
              <a:rPr lang="en-US" sz="2800" b="1" dirty="0">
                <a:solidFill>
                  <a:schemeClr val="bg1"/>
                </a:solidFill>
              </a:rPr>
              <a:t>8.02 x 10</a:t>
            </a:r>
            <a:r>
              <a:rPr lang="en-US" sz="2800" b="1" baseline="30000" dirty="0">
                <a:solidFill>
                  <a:schemeClr val="bg1"/>
                </a:solidFill>
              </a:rPr>
              <a:t>5</a:t>
            </a:r>
            <a:r>
              <a:rPr lang="en-US" sz="2800" b="1" dirty="0">
                <a:solidFill>
                  <a:schemeClr val="bg1"/>
                </a:solidFill>
              </a:rPr>
              <a:t> Å</a:t>
            </a:r>
            <a:r>
              <a:rPr lang="en-US" sz="2800" b="1" baseline="30000" dirty="0">
                <a:solidFill>
                  <a:schemeClr val="bg1"/>
                </a:solidFill>
              </a:rPr>
              <a:t>3</a:t>
            </a:r>
            <a:endParaRPr lang="en-US" sz="2800" b="1" dirty="0">
              <a:solidFill>
                <a:schemeClr val="bg1"/>
              </a:solidFill>
              <a:cs typeface="Arial" pitchFamily="34" charset="0"/>
            </a:endParaRPr>
          </a:p>
        </p:txBody>
      </p:sp>
      <p:pic>
        <p:nvPicPr>
          <p:cNvPr id="14" name="Slide 23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915400" y="0"/>
            <a:ext cx="304800" cy="304800"/>
          </a:xfrm>
          <a:prstGeom prst="rect">
            <a:avLst/>
          </a:prstGeom>
        </p:spPr>
      </p:pic>
    </p:spTree>
    <p:custDataLst>
      <p:tags r:id="rId1"/>
    </p:custDataLst>
  </p:cSld>
  <p:clrMapOvr>
    <a:masterClrMapping/>
  </p:clrMapOvr>
  <p:transition advClick="0" advTm="15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2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1951">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596010" y="379050"/>
            <a:ext cx="7898316" cy="6124754"/>
          </a:xfrm>
          <a:prstGeom prst="rect">
            <a:avLst/>
          </a:prstGeom>
          <a:solidFill>
            <a:schemeClr val="accent6">
              <a:lumMod val="20000"/>
              <a:lumOff val="80000"/>
            </a:schemeClr>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a:r>
              <a:rPr lang="en-US" sz="2800" u="sng" dirty="0">
                <a:latin typeface="Arial" pitchFamily="34" charset="0"/>
                <a:cs typeface="Arial" pitchFamily="34" charset="0"/>
              </a:rPr>
              <a:t>Percentage of nuclear volume occupied by</a:t>
            </a:r>
          </a:p>
          <a:p>
            <a:pPr algn="ctr"/>
            <a:r>
              <a:rPr lang="en-US" sz="2800" u="sng" dirty="0">
                <a:latin typeface="Arial" pitchFamily="34" charset="0"/>
                <a:cs typeface="Arial" pitchFamily="34" charset="0"/>
              </a:rPr>
              <a:t>Histone-DNA complex in now model</a:t>
            </a:r>
            <a:endParaRPr lang="en-US" sz="2800" dirty="0">
              <a:latin typeface="Arial" pitchFamily="34" charset="0"/>
              <a:cs typeface="Arial" pitchFamily="34" charset="0"/>
            </a:endParaRPr>
          </a:p>
          <a:p>
            <a:endParaRPr lang="en-US" sz="2400" dirty="0">
              <a:latin typeface="Arial" pitchFamily="34" charset="0"/>
              <a:cs typeface="Arial" pitchFamily="34" charset="0"/>
            </a:endParaRPr>
          </a:p>
          <a:p>
            <a:r>
              <a:rPr lang="en-US" sz="2400" dirty="0">
                <a:latin typeface="Arial" pitchFamily="34" charset="0"/>
                <a:cs typeface="Arial" pitchFamily="34" charset="0"/>
              </a:rPr>
              <a:t>Estimated nucleosome x-sectional area:	6683 Å</a:t>
            </a:r>
            <a:r>
              <a:rPr lang="en-US" sz="2400" b="1" baseline="30000" dirty="0">
                <a:latin typeface="Arial" pitchFamily="34" charset="0"/>
                <a:cs typeface="Arial" pitchFamily="34" charset="0"/>
              </a:rPr>
              <a:t>2</a:t>
            </a:r>
            <a:endParaRPr lang="en-US" sz="2400" dirty="0">
              <a:latin typeface="Arial" pitchFamily="34" charset="0"/>
              <a:cs typeface="Arial" pitchFamily="34" charset="0"/>
            </a:endParaRPr>
          </a:p>
          <a:p>
            <a:r>
              <a:rPr lang="en-US" sz="2400" dirty="0">
                <a:latin typeface="Arial" pitchFamily="34" charset="0"/>
                <a:cs typeface="Arial" pitchFamily="34" charset="0"/>
              </a:rPr>
              <a:t>Estimated nucleosome length:		123 Å</a:t>
            </a:r>
          </a:p>
          <a:p>
            <a:r>
              <a:rPr lang="en-US" sz="2400" dirty="0">
                <a:latin typeface="Arial" pitchFamily="34" charset="0"/>
                <a:cs typeface="Arial" pitchFamily="34" charset="0"/>
              </a:rPr>
              <a:t>Approximate nucleosome volume:	</a:t>
            </a:r>
            <a:r>
              <a:rPr lang="en-US" sz="2400" b="1" dirty="0">
                <a:latin typeface="Arial" pitchFamily="34" charset="0"/>
                <a:cs typeface="Arial" pitchFamily="34" charset="0"/>
              </a:rPr>
              <a:t>8.02 x 10</a:t>
            </a:r>
            <a:r>
              <a:rPr lang="en-US" sz="2400" b="1" baseline="30000" dirty="0">
                <a:latin typeface="Arial" pitchFamily="34" charset="0"/>
                <a:cs typeface="Arial" pitchFamily="34" charset="0"/>
              </a:rPr>
              <a:t>5</a:t>
            </a:r>
            <a:r>
              <a:rPr lang="en-US" sz="2400" b="1" dirty="0">
                <a:latin typeface="Arial" pitchFamily="34" charset="0"/>
                <a:cs typeface="Arial" pitchFamily="34" charset="0"/>
              </a:rPr>
              <a:t> Å</a:t>
            </a:r>
            <a:r>
              <a:rPr lang="en-US" sz="2400" b="1" baseline="30000" dirty="0">
                <a:latin typeface="Arial" pitchFamily="34" charset="0"/>
                <a:cs typeface="Arial" pitchFamily="34" charset="0"/>
              </a:rPr>
              <a:t>3</a:t>
            </a:r>
            <a:endParaRPr lang="en-US" sz="2400" b="1" dirty="0">
              <a:latin typeface="Arial" pitchFamily="34" charset="0"/>
              <a:cs typeface="Arial" pitchFamily="34" charset="0"/>
            </a:endParaRPr>
          </a:p>
          <a:p>
            <a:r>
              <a:rPr lang="en-US" sz="2400" dirty="0">
                <a:latin typeface="Arial" pitchFamily="34" charset="0"/>
                <a:cs typeface="Arial" pitchFamily="34" charset="0"/>
              </a:rPr>
              <a:t>BP per human genome:			6.4x10</a:t>
            </a:r>
            <a:r>
              <a:rPr lang="en-US" sz="2400" baseline="30000" dirty="0">
                <a:latin typeface="Arial" pitchFamily="34" charset="0"/>
                <a:cs typeface="Arial" pitchFamily="34" charset="0"/>
              </a:rPr>
              <a:t>9</a:t>
            </a:r>
          </a:p>
          <a:p>
            <a:r>
              <a:rPr lang="en-US" sz="2400" dirty="0">
                <a:latin typeface="Arial" pitchFamily="34" charset="0"/>
                <a:cs typeface="Arial" pitchFamily="34" charset="0"/>
              </a:rPr>
              <a:t>BP per nucleosome, new model:		124</a:t>
            </a:r>
          </a:p>
          <a:p>
            <a:r>
              <a:rPr lang="en-US" sz="2400" dirty="0" err="1">
                <a:latin typeface="Arial" pitchFamily="34" charset="0"/>
                <a:cs typeface="Arial" pitchFamily="34" charset="0"/>
              </a:rPr>
              <a:t>Nucleosomes</a:t>
            </a:r>
            <a:r>
              <a:rPr lang="en-US" sz="2400" dirty="0">
                <a:latin typeface="Arial" pitchFamily="34" charset="0"/>
                <a:cs typeface="Arial" pitchFamily="34" charset="0"/>
              </a:rPr>
              <a:t> per human genome:	</a:t>
            </a:r>
            <a:r>
              <a:rPr lang="en-US" sz="2400" b="1" dirty="0">
                <a:latin typeface="Arial" pitchFamily="34" charset="0"/>
                <a:cs typeface="Arial" pitchFamily="34" charset="0"/>
              </a:rPr>
              <a:t>5.16x10</a:t>
            </a:r>
            <a:r>
              <a:rPr lang="en-US" sz="2400" b="1" baseline="30000" dirty="0">
                <a:latin typeface="Arial" pitchFamily="34" charset="0"/>
                <a:cs typeface="Arial" pitchFamily="34" charset="0"/>
              </a:rPr>
              <a:t>7</a:t>
            </a:r>
            <a:endParaRPr lang="en-US" sz="2400" b="1" dirty="0">
              <a:latin typeface="Arial" pitchFamily="34" charset="0"/>
              <a:cs typeface="Arial" pitchFamily="34" charset="0"/>
            </a:endParaRPr>
          </a:p>
          <a:p>
            <a:r>
              <a:rPr lang="en-US" sz="2400" dirty="0">
                <a:latin typeface="Arial" pitchFamily="34" charset="0"/>
                <a:cs typeface="Arial" pitchFamily="34" charset="0"/>
              </a:rPr>
              <a:t>Total nucleoprotein volume, new model:	</a:t>
            </a:r>
            <a:r>
              <a:rPr lang="en-US" sz="2400" b="1" dirty="0">
                <a:latin typeface="Arial" pitchFamily="34" charset="0"/>
                <a:cs typeface="Arial" pitchFamily="34" charset="0"/>
              </a:rPr>
              <a:t>41.4 </a:t>
            </a:r>
            <a:r>
              <a:rPr lang="en-US" sz="2400" b="1" dirty="0">
                <a:latin typeface="Arial" pitchFamily="34" charset="0"/>
                <a:cs typeface="Arial" pitchFamily="34" charset="0"/>
                <a:sym typeface="Symbol"/>
              </a:rPr>
              <a:t></a:t>
            </a:r>
            <a:r>
              <a:rPr lang="en-US" sz="2400" b="1" dirty="0">
                <a:latin typeface="Arial" pitchFamily="34" charset="0"/>
                <a:cs typeface="Arial" pitchFamily="34" charset="0"/>
              </a:rPr>
              <a:t>m</a:t>
            </a:r>
            <a:r>
              <a:rPr lang="en-US" sz="2400" b="1" baseline="30000" dirty="0">
                <a:latin typeface="Arial" pitchFamily="34" charset="0"/>
                <a:cs typeface="Arial" pitchFamily="34" charset="0"/>
              </a:rPr>
              <a:t>3</a:t>
            </a:r>
            <a:endParaRPr lang="en-US" sz="2400" b="1" dirty="0">
              <a:latin typeface="Arial" pitchFamily="34" charset="0"/>
              <a:cs typeface="Arial" pitchFamily="34" charset="0"/>
            </a:endParaRPr>
          </a:p>
          <a:p>
            <a:r>
              <a:rPr lang="en-US" sz="2400" dirty="0">
                <a:latin typeface="Arial" pitchFamily="34" charset="0"/>
                <a:cs typeface="Arial" pitchFamily="34" charset="0"/>
              </a:rPr>
              <a:t>Volume, eukaryotic nucleus:		100-2000 </a:t>
            </a:r>
            <a:r>
              <a:rPr lang="en-US" sz="2400" dirty="0">
                <a:latin typeface="Arial" pitchFamily="34" charset="0"/>
                <a:cs typeface="Arial" pitchFamily="34" charset="0"/>
                <a:sym typeface="Symbol"/>
              </a:rPr>
              <a:t></a:t>
            </a:r>
            <a:r>
              <a:rPr lang="en-US" sz="2400" dirty="0">
                <a:latin typeface="Arial" pitchFamily="34" charset="0"/>
                <a:cs typeface="Arial" pitchFamily="34" charset="0"/>
              </a:rPr>
              <a:t>m</a:t>
            </a:r>
            <a:r>
              <a:rPr lang="en-US" sz="2400" b="1" baseline="30000" dirty="0">
                <a:latin typeface="Arial" pitchFamily="34" charset="0"/>
                <a:cs typeface="Arial" pitchFamily="34" charset="0"/>
              </a:rPr>
              <a:t>3</a:t>
            </a:r>
            <a:r>
              <a:rPr lang="en-US" sz="2400" dirty="0">
                <a:latin typeface="Arial" pitchFamily="34" charset="0"/>
                <a:cs typeface="Arial" pitchFamily="34" charset="0"/>
              </a:rPr>
              <a:t> </a:t>
            </a:r>
          </a:p>
          <a:p>
            <a:r>
              <a:rPr lang="en-US" sz="2400" dirty="0">
                <a:latin typeface="Arial" pitchFamily="34" charset="0"/>
                <a:cs typeface="Arial" pitchFamily="34" charset="0"/>
              </a:rPr>
              <a:t>Histone-DNA; % nuclear volume:		</a:t>
            </a:r>
            <a:r>
              <a:rPr lang="en-US" sz="2400" b="1" dirty="0">
                <a:latin typeface="Arial" pitchFamily="34" charset="0"/>
                <a:cs typeface="Arial" pitchFamily="34" charset="0"/>
              </a:rPr>
              <a:t>2 - 41%</a:t>
            </a:r>
          </a:p>
          <a:p>
            <a:endParaRPr lang="en-US" sz="2400" dirty="0">
              <a:latin typeface="Arial" pitchFamily="34" charset="0"/>
              <a:cs typeface="Arial" pitchFamily="34" charset="0"/>
            </a:endParaRPr>
          </a:p>
          <a:p>
            <a:r>
              <a:rPr lang="en-US" sz="2400" u="sng" dirty="0">
                <a:latin typeface="Arial" pitchFamily="34" charset="0"/>
                <a:cs typeface="Arial" pitchFamily="34" charset="0"/>
              </a:rPr>
              <a:t>Protamine-DNA complex in sperm cells</a:t>
            </a:r>
            <a:r>
              <a:rPr lang="en-US" sz="2400" dirty="0">
                <a:latin typeface="Arial" pitchFamily="34" charset="0"/>
                <a:cs typeface="Arial" pitchFamily="34" charset="0"/>
              </a:rPr>
              <a:t>:</a:t>
            </a:r>
          </a:p>
          <a:p>
            <a:r>
              <a:rPr lang="en-US" sz="2400" dirty="0">
                <a:latin typeface="Arial" pitchFamily="34" charset="0"/>
                <a:cs typeface="Arial" pitchFamily="34" charset="0"/>
              </a:rPr>
              <a:t>% sperm cell volume occupied by DNA:	</a:t>
            </a:r>
            <a:r>
              <a:rPr lang="en-US" sz="2400" b="1" dirty="0">
                <a:latin typeface="Arial" pitchFamily="34" charset="0"/>
                <a:cs typeface="Arial" pitchFamily="34" charset="0"/>
              </a:rPr>
              <a:t>~10%</a:t>
            </a:r>
          </a:p>
          <a:p>
            <a:endParaRPr lang="en-US" sz="2400" dirty="0">
              <a:latin typeface="Arial" pitchFamily="34" charset="0"/>
              <a:cs typeface="Arial" pitchFamily="34" charset="0"/>
            </a:endParaRPr>
          </a:p>
        </p:txBody>
      </p:sp>
      <p:cxnSp>
        <p:nvCxnSpPr>
          <p:cNvPr id="4" name="Straight Arrow Connector 3"/>
          <p:cNvCxnSpPr/>
          <p:nvPr/>
        </p:nvCxnSpPr>
        <p:spPr>
          <a:xfrm rot="10800000">
            <a:off x="8077200" y="2577152"/>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a:off x="7516504" y="4065896"/>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0800000">
            <a:off x="8139752" y="4419599"/>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7315200" y="4786951"/>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7072952" y="5881047"/>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7467600" y="3684896"/>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7315201" y="4786952"/>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pic>
        <p:nvPicPr>
          <p:cNvPr id="11" name="Slide 23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0" y="0"/>
            <a:ext cx="304800" cy="304800"/>
          </a:xfrm>
          <a:prstGeom prst="rect">
            <a:avLst/>
          </a:prstGeom>
        </p:spPr>
      </p:pic>
      <p:cxnSp>
        <p:nvCxnSpPr>
          <p:cNvPr id="12" name="Straight Arrow Connector 11"/>
          <p:cNvCxnSpPr/>
          <p:nvPr/>
        </p:nvCxnSpPr>
        <p:spPr>
          <a:xfrm rot="10800000">
            <a:off x="7287904" y="2936544"/>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6705600" y="3311856"/>
            <a:ext cx="91440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advClick="0" advTm="19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2" fill="hold" nodeType="afterEffect">
                                  <p:stCondLst>
                                    <p:cond delay="12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12500"/>
                            </p:stCondLst>
                            <p:childTnLst>
                              <p:par>
                                <p:cTn id="13" presetID="2" presetClass="entr" presetSubtype="2" fill="hold" nodeType="afterEffect">
                                  <p:stCondLst>
                                    <p:cond delay="13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26000"/>
                            </p:stCondLst>
                            <p:childTnLst>
                              <p:par>
                                <p:cTn id="18" presetID="2" presetClass="entr" presetSubtype="2" fill="hold" nodeType="afterEffect">
                                  <p:stCondLst>
                                    <p:cond delay="500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1+#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31500"/>
                            </p:stCondLst>
                            <p:childTnLst>
                              <p:par>
                                <p:cTn id="23" presetID="1" presetClass="exit" presetSubtype="0" fill="hold" nodeType="afterEffect">
                                  <p:stCondLst>
                                    <p:cond delay="2900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nodeType="withEffect">
                                  <p:stCondLst>
                                    <p:cond delay="2900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nodeType="withEffect">
                                  <p:stCondLst>
                                    <p:cond delay="29000"/>
                                  </p:stCondLst>
                                  <p:childTnLst>
                                    <p:set>
                                      <p:cBhvr>
                                        <p:cTn id="28" dur="1" fill="hold">
                                          <p:stCondLst>
                                            <p:cond delay="0"/>
                                          </p:stCondLst>
                                        </p:cTn>
                                        <p:tgtEl>
                                          <p:spTgt spid="13"/>
                                        </p:tgtEl>
                                        <p:attrNameLst>
                                          <p:attrName>style.visibility</p:attrName>
                                        </p:attrNameLst>
                                      </p:cBhvr>
                                      <p:to>
                                        <p:strVal val="hidden"/>
                                      </p:to>
                                    </p:set>
                                  </p:childTnLst>
                                </p:cTn>
                              </p:par>
                              <p:par>
                                <p:cTn id="29" presetID="2" presetClass="entr" presetSubtype="2" fill="hold" nodeType="withEffect">
                                  <p:stCondLst>
                                    <p:cond delay="290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61000"/>
                            </p:stCondLst>
                            <p:childTnLst>
                              <p:par>
                                <p:cTn id="34" presetID="1" presetClass="exit" presetSubtype="0" fill="hold" nodeType="afterEffect">
                                  <p:stCondLst>
                                    <p:cond delay="27000"/>
                                  </p:stCondLst>
                                  <p:childTnLst>
                                    <p:set>
                                      <p:cBhvr>
                                        <p:cTn id="35" dur="1" fill="hold">
                                          <p:stCondLst>
                                            <p:cond delay="0"/>
                                          </p:stCondLst>
                                        </p:cTn>
                                        <p:tgtEl>
                                          <p:spTgt spid="9"/>
                                        </p:tgtEl>
                                        <p:attrNameLst>
                                          <p:attrName>style.visibility</p:attrName>
                                        </p:attrNameLst>
                                      </p:cBhvr>
                                      <p:to>
                                        <p:strVal val="hidden"/>
                                      </p:to>
                                    </p:set>
                                  </p:childTnLst>
                                </p:cTn>
                              </p:par>
                              <p:par>
                                <p:cTn id="36" presetID="2" presetClass="entr" presetSubtype="2" fill="hold" nodeType="withEffect">
                                  <p:stCondLst>
                                    <p:cond delay="2700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ppt_y"/>
                                          </p:val>
                                        </p:tav>
                                        <p:tav tm="100000">
                                          <p:val>
                                            <p:strVal val="#ppt_y"/>
                                          </p:val>
                                        </p:tav>
                                      </p:tavLst>
                                    </p:anim>
                                  </p:childTnLst>
                                </p:cTn>
                              </p:par>
                            </p:childTnLst>
                          </p:cTn>
                        </p:par>
                        <p:par>
                          <p:cTn id="40" fill="hold">
                            <p:stCondLst>
                              <p:cond delay="88500"/>
                            </p:stCondLst>
                            <p:childTnLst>
                              <p:par>
                                <p:cTn id="41" presetID="1" presetClass="exit" presetSubtype="0" fill="hold" nodeType="afterEffect">
                                  <p:stCondLst>
                                    <p:cond delay="26000"/>
                                  </p:stCondLst>
                                  <p:childTnLst>
                                    <p:set>
                                      <p:cBhvr>
                                        <p:cTn id="42" dur="1" fill="hold">
                                          <p:stCondLst>
                                            <p:cond delay="0"/>
                                          </p:stCondLst>
                                        </p:cTn>
                                        <p:tgtEl>
                                          <p:spTgt spid="5"/>
                                        </p:tgtEl>
                                        <p:attrNameLst>
                                          <p:attrName>style.visibility</p:attrName>
                                        </p:attrNameLst>
                                      </p:cBhvr>
                                      <p:to>
                                        <p:strVal val="hidden"/>
                                      </p:to>
                                    </p:set>
                                  </p:childTnLst>
                                </p:cTn>
                              </p:par>
                              <p:par>
                                <p:cTn id="43" presetID="2" presetClass="entr" presetSubtype="2" fill="hold" nodeType="withEffect">
                                  <p:stCondLst>
                                    <p:cond delay="2600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1+#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childTnLst>
                          </p:cTn>
                        </p:par>
                        <p:par>
                          <p:cTn id="47" fill="hold">
                            <p:stCondLst>
                              <p:cond delay="115000"/>
                            </p:stCondLst>
                            <p:childTnLst>
                              <p:par>
                                <p:cTn id="48" presetID="1" presetClass="exit" presetSubtype="0" fill="hold" nodeType="afterEffect">
                                  <p:stCondLst>
                                    <p:cond delay="11000"/>
                                  </p:stCondLst>
                                  <p:childTnLst>
                                    <p:set>
                                      <p:cBhvr>
                                        <p:cTn id="49" dur="1" fill="hold">
                                          <p:stCondLst>
                                            <p:cond delay="0"/>
                                          </p:stCondLst>
                                        </p:cTn>
                                        <p:tgtEl>
                                          <p:spTgt spid="6"/>
                                        </p:tgtEl>
                                        <p:attrNameLst>
                                          <p:attrName>style.visibility</p:attrName>
                                        </p:attrNameLst>
                                      </p:cBhvr>
                                      <p:to>
                                        <p:strVal val="hidden"/>
                                      </p:to>
                                    </p:set>
                                  </p:childTnLst>
                                </p:cTn>
                              </p:par>
                              <p:par>
                                <p:cTn id="50" presetID="2" presetClass="entr" presetSubtype="2" fill="hold" nodeType="withEffect">
                                  <p:stCondLst>
                                    <p:cond delay="1100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1+#ppt_w/2"/>
                                          </p:val>
                                        </p:tav>
                                        <p:tav tm="100000">
                                          <p:val>
                                            <p:strVal val="#ppt_x"/>
                                          </p:val>
                                        </p:tav>
                                      </p:tavLst>
                                    </p:anim>
                                    <p:anim calcmode="lin" valueType="num">
                                      <p:cBhvr additive="base">
                                        <p:cTn id="53" dur="500" fill="hold"/>
                                        <p:tgtEl>
                                          <p:spTgt spid="7"/>
                                        </p:tgtEl>
                                        <p:attrNameLst>
                                          <p:attrName>ppt_y</p:attrName>
                                        </p:attrNameLst>
                                      </p:cBhvr>
                                      <p:tavLst>
                                        <p:tav tm="0">
                                          <p:val>
                                            <p:strVal val="#ppt_y"/>
                                          </p:val>
                                        </p:tav>
                                        <p:tav tm="100000">
                                          <p:val>
                                            <p:strVal val="#ppt_y"/>
                                          </p:val>
                                        </p:tav>
                                      </p:tavLst>
                                    </p:anim>
                                  </p:childTnLst>
                                </p:cTn>
                              </p:par>
                            </p:childTnLst>
                          </p:cTn>
                        </p:par>
                        <p:par>
                          <p:cTn id="54" fill="hold">
                            <p:stCondLst>
                              <p:cond delay="126500"/>
                            </p:stCondLst>
                            <p:childTnLst>
                              <p:par>
                                <p:cTn id="55" presetID="1" presetClass="exit" presetSubtype="0" fill="hold" nodeType="afterEffect">
                                  <p:stCondLst>
                                    <p:cond delay="8000"/>
                                  </p:stCondLst>
                                  <p:childTnLst>
                                    <p:set>
                                      <p:cBhvr>
                                        <p:cTn id="56" dur="1" fill="hold">
                                          <p:stCondLst>
                                            <p:cond delay="0"/>
                                          </p:stCondLst>
                                        </p:cTn>
                                        <p:tgtEl>
                                          <p:spTgt spid="7"/>
                                        </p:tgtEl>
                                        <p:attrNameLst>
                                          <p:attrName>style.visibility</p:attrName>
                                        </p:attrNameLst>
                                      </p:cBhvr>
                                      <p:to>
                                        <p:strVal val="hidden"/>
                                      </p:to>
                                    </p:set>
                                  </p:childTnLst>
                                </p:cTn>
                              </p:par>
                              <p:par>
                                <p:cTn id="57" presetID="2" presetClass="entr" presetSubtype="2" fill="hold" nodeType="withEffect">
                                  <p:stCondLst>
                                    <p:cond delay="800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1+#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childTnLst>
                          </p:cTn>
                        </p:par>
                        <p:par>
                          <p:cTn id="61" fill="hold">
                            <p:stCondLst>
                              <p:cond delay="135000"/>
                            </p:stCondLst>
                            <p:childTnLst>
                              <p:par>
                                <p:cTn id="62" presetID="2" presetClass="entr" presetSubtype="2" fill="hold" nodeType="afterEffect">
                                  <p:stCondLst>
                                    <p:cond delay="4300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1+#ppt_w/2"/>
                                          </p:val>
                                        </p:tav>
                                        <p:tav tm="100000">
                                          <p:val>
                                            <p:strVal val="#ppt_x"/>
                                          </p:val>
                                        </p:tav>
                                      </p:tavLst>
                                    </p:anim>
                                    <p:anim calcmode="lin" valueType="num">
                                      <p:cBhvr additive="base">
                                        <p:cTn id="6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5610" numSld="999">
                <p:cTn id="66"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71800"/>
            <a:ext cx="8229600" cy="1143000"/>
          </a:xfrm>
        </p:spPr>
        <p:txBody>
          <a:bodyPr>
            <a:noAutofit/>
          </a:bodyPr>
          <a:lstStyle/>
          <a:p>
            <a:r>
              <a:rPr lang="en-US" sz="3600" dirty="0">
                <a:latin typeface="Arial" pitchFamily="34" charset="0"/>
                <a:cs typeface="Arial" pitchFamily="34" charset="0"/>
              </a:rPr>
              <a:t>What madness causes people to believe that a helical twist is</a:t>
            </a:r>
            <a:br>
              <a:rPr lang="en-US" sz="3600" dirty="0">
                <a:latin typeface="Arial" pitchFamily="34" charset="0"/>
                <a:cs typeface="Arial" pitchFamily="34" charset="0"/>
              </a:rPr>
            </a:br>
            <a:r>
              <a:rPr lang="en-US" sz="3600" i="1" dirty="0">
                <a:latin typeface="Arial" pitchFamily="34" charset="0"/>
                <a:cs typeface="Arial" pitchFamily="34" charset="0"/>
              </a:rPr>
              <a:t>necessary, </a:t>
            </a:r>
            <a:r>
              <a:rPr lang="en-US" sz="3600" dirty="0">
                <a:latin typeface="Arial" pitchFamily="34" charset="0"/>
                <a:cs typeface="Arial" pitchFamily="34" charset="0"/>
              </a:rPr>
              <a:t>if DNA is to fit</a:t>
            </a:r>
            <a:br>
              <a:rPr lang="en-US" sz="3600" dirty="0">
                <a:latin typeface="Arial" pitchFamily="34" charset="0"/>
                <a:cs typeface="Arial" pitchFamily="34" charset="0"/>
              </a:rPr>
            </a:br>
            <a:r>
              <a:rPr lang="en-US" sz="3600" dirty="0">
                <a:latin typeface="Arial" pitchFamily="34" charset="0"/>
                <a:cs typeface="Arial" pitchFamily="34" charset="0"/>
              </a:rPr>
              <a:t>into the available</a:t>
            </a:r>
            <a:br>
              <a:rPr lang="en-US" sz="3600" dirty="0">
                <a:latin typeface="Arial" pitchFamily="34" charset="0"/>
                <a:cs typeface="Arial" pitchFamily="34" charset="0"/>
              </a:rPr>
            </a:br>
            <a:r>
              <a:rPr lang="en-US" sz="3600" dirty="0">
                <a:latin typeface="Arial" pitchFamily="34" charset="0"/>
                <a:cs typeface="Arial" pitchFamily="34" charset="0"/>
              </a:rPr>
              <a:t>nuclear space</a:t>
            </a:r>
            <a:br>
              <a:rPr lang="en-US" sz="3600" dirty="0">
                <a:latin typeface="Arial" pitchFamily="34" charset="0"/>
                <a:cs typeface="Arial" pitchFamily="34" charset="0"/>
              </a:rPr>
            </a:br>
            <a:br>
              <a:rPr lang="en-US" sz="1800" dirty="0">
                <a:latin typeface="Arial" pitchFamily="34" charset="0"/>
                <a:cs typeface="Arial" pitchFamily="34" charset="0"/>
              </a:rPr>
            </a:br>
            <a:r>
              <a:rPr lang="en-US" sz="4800" dirty="0">
                <a:latin typeface="Arial" pitchFamily="34" charset="0"/>
                <a:cs typeface="Arial" pitchFamily="34" charset="0"/>
              </a:rPr>
              <a:t>?</a:t>
            </a:r>
            <a:endParaRPr lang="en-US" sz="3600" dirty="0">
              <a:latin typeface="Arial" pitchFamily="34" charset="0"/>
              <a:cs typeface="Arial" pitchFamily="34" charset="0"/>
            </a:endParaRPr>
          </a:p>
        </p:txBody>
      </p:sp>
      <p:sp>
        <p:nvSpPr>
          <p:cNvPr id="3" name="TextBox 2"/>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9000"/>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lide 23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0"/>
            <a:ext cx="304800" cy="304800"/>
          </a:xfrm>
          <a:prstGeom prst="rect">
            <a:avLst/>
          </a:prstGeom>
        </p:spPr>
      </p:pic>
      <p:pic>
        <p:nvPicPr>
          <p:cNvPr id="21" name="wu-CDEF.avi">
            <a:hlinkClick r:id="" action="ppaction://media"/>
          </p:cNvPr>
          <p:cNvPicPr>
            <a:picLocks noChangeAspect="1"/>
          </p:cNvPicPr>
          <p:nvPr>
            <a:videoFile r:link="rId5"/>
            <p:extLst>
              <p:ext uri="{DAA4B4D4-6D71-4841-9C94-3DE7FCFB9230}">
                <p14:media xmlns:p14="http://schemas.microsoft.com/office/powerpoint/2010/main" r:link="rId4"/>
              </p:ext>
            </p:extLst>
          </p:nvPr>
        </p:nvPicPr>
        <p:blipFill>
          <a:blip r:embed="rId9" cstate="print"/>
          <a:stretch>
            <a:fillRect/>
          </a:stretch>
        </p:blipFill>
        <p:spPr>
          <a:xfrm>
            <a:off x="1981200" y="685800"/>
            <a:ext cx="5181600" cy="5486400"/>
          </a:xfrm>
          <a:prstGeom prst="rect">
            <a:avLst/>
          </a:prstGeom>
        </p:spPr>
      </p:pic>
      <p:grpSp>
        <p:nvGrpSpPr>
          <p:cNvPr id="10" name="Group 9"/>
          <p:cNvGrpSpPr/>
          <p:nvPr/>
        </p:nvGrpSpPr>
        <p:grpSpPr>
          <a:xfrm>
            <a:off x="0" y="551576"/>
            <a:ext cx="9144000" cy="6154024"/>
            <a:chOff x="0" y="551576"/>
            <a:chExt cx="9144000" cy="6154024"/>
          </a:xfrm>
        </p:grpSpPr>
        <p:sp>
          <p:nvSpPr>
            <p:cNvPr id="11" name="TextBox 10"/>
            <p:cNvSpPr txBox="1"/>
            <p:nvPr/>
          </p:nvSpPr>
          <p:spPr>
            <a:xfrm>
              <a:off x="1158240" y="6397823"/>
              <a:ext cx="6766560" cy="307777"/>
            </a:xfrm>
            <a:prstGeom prst="rect">
              <a:avLst/>
            </a:prstGeom>
            <a:noFill/>
          </p:spPr>
          <p:txBody>
            <a:bodyPr wrap="square" rtlCol="0">
              <a:spAutoFit/>
            </a:bodyPr>
            <a:lstStyle/>
            <a:p>
              <a:pPr algn="ctr"/>
              <a:r>
                <a:rPr lang="en-US" sz="1400" dirty="0" err="1"/>
                <a:t>Annunziato</a:t>
              </a:r>
              <a:r>
                <a:rPr lang="en-US" sz="1400" dirty="0"/>
                <a:t>, A. (2008) DNA packaging: Nucleosomes and chromatin. Nature Education 1(1)</a:t>
              </a:r>
            </a:p>
          </p:txBody>
        </p:sp>
        <p:pic>
          <p:nvPicPr>
            <p:cNvPr id="12" name="Picture 11" descr="chromosome folding-no label.jpg"/>
            <p:cNvPicPr>
              <a:picLocks noChangeAspect="1"/>
            </p:cNvPicPr>
            <p:nvPr/>
          </p:nvPicPr>
          <p:blipFill>
            <a:blip r:embed="rId10" cstate="print"/>
            <a:stretch>
              <a:fillRect/>
            </a:stretch>
          </p:blipFill>
          <p:spPr>
            <a:xfrm>
              <a:off x="0" y="551576"/>
              <a:ext cx="9144000" cy="5754848"/>
            </a:xfrm>
            <a:prstGeom prst="rect">
              <a:avLst/>
            </a:prstGeom>
          </p:spPr>
        </p:pic>
      </p:grpSp>
      <p:cxnSp>
        <p:nvCxnSpPr>
          <p:cNvPr id="13" name="Straight Arrow Connector 12"/>
          <p:cNvCxnSpPr/>
          <p:nvPr/>
        </p:nvCxnSpPr>
        <p:spPr>
          <a:xfrm>
            <a:off x="2476500" y="3352800"/>
            <a:ext cx="1333500" cy="0"/>
          </a:xfrm>
          <a:prstGeom prst="straightConnector1">
            <a:avLst/>
          </a:prstGeom>
          <a:ln w="1270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278728" y="1289712"/>
            <a:ext cx="1737360" cy="0"/>
          </a:xfrm>
          <a:prstGeom prst="straightConnector1">
            <a:avLst/>
          </a:prstGeom>
          <a:ln w="1524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086600" y="3581400"/>
            <a:ext cx="1447800" cy="990600"/>
          </a:xfrm>
          <a:prstGeom prst="straightConnector1">
            <a:avLst/>
          </a:prstGeom>
          <a:ln w="1270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 y="6172200"/>
            <a:ext cx="8229600" cy="523220"/>
          </a:xfrm>
          <a:prstGeom prst="rect">
            <a:avLst/>
          </a:prstGeom>
          <a:noFill/>
          <a:ln>
            <a:solidFill>
              <a:schemeClr val="tx1"/>
            </a:solidFill>
          </a:ln>
        </p:spPr>
        <p:txBody>
          <a:bodyPr wrap="square" rtlCol="0">
            <a:spAutoFit/>
          </a:bodyPr>
          <a:lstStyle/>
          <a:p>
            <a:r>
              <a:rPr lang="en-US" sz="1400" dirty="0">
                <a:latin typeface="Arial" pitchFamily="34" charset="0"/>
                <a:cs typeface="Arial" pitchFamily="34" charset="0"/>
              </a:rPr>
              <a:t>The sculptures in this slide  are all the work of Adam Bateman (</a:t>
            </a:r>
            <a:r>
              <a:rPr lang="en-US" sz="1400" u="sng" dirty="0">
                <a:latin typeface="Arial" pitchFamily="34" charset="0"/>
                <a:cs typeface="Arial" pitchFamily="34" charset="0"/>
                <a:hlinkClick r:id="rId11"/>
              </a:rPr>
              <a:t>http://www.adambateman.com/</a:t>
            </a:r>
            <a:r>
              <a:rPr lang="en-US" sz="1400" dirty="0">
                <a:latin typeface="Arial" pitchFamily="34" charset="0"/>
                <a:cs typeface="Arial" pitchFamily="34" charset="0"/>
              </a:rPr>
              <a:t>), whose permission to use these jpeg’s is gratefully acknowledged.</a:t>
            </a:r>
          </a:p>
        </p:txBody>
      </p:sp>
      <p:pic>
        <p:nvPicPr>
          <p:cNvPr id="4" name="Picture 3" descr="adambatemanmoa4.jpg"/>
          <p:cNvPicPr>
            <a:picLocks noChangeAspect="1"/>
          </p:cNvPicPr>
          <p:nvPr/>
        </p:nvPicPr>
        <p:blipFill>
          <a:blip r:embed="rId12" cstate="print"/>
          <a:stretch>
            <a:fillRect/>
          </a:stretch>
        </p:blipFill>
        <p:spPr>
          <a:xfrm>
            <a:off x="457200" y="371475"/>
            <a:ext cx="8229600" cy="5572125"/>
          </a:xfrm>
          <a:prstGeom prst="rect">
            <a:avLst/>
          </a:prstGeom>
        </p:spPr>
      </p:pic>
      <p:pic>
        <p:nvPicPr>
          <p:cNvPr id="7" name="Picture 6" descr="Adam Bateman stack4.jpg"/>
          <p:cNvPicPr>
            <a:picLocks noChangeAspect="1"/>
          </p:cNvPicPr>
          <p:nvPr/>
        </p:nvPicPr>
        <p:blipFill>
          <a:blip r:embed="rId13" cstate="print"/>
          <a:stretch>
            <a:fillRect/>
          </a:stretch>
        </p:blipFill>
        <p:spPr>
          <a:xfrm>
            <a:off x="2981325" y="757238"/>
            <a:ext cx="3181350" cy="4800600"/>
          </a:xfrm>
          <a:prstGeom prst="rect">
            <a:avLst/>
          </a:prstGeom>
        </p:spPr>
      </p:pic>
      <p:pic>
        <p:nvPicPr>
          <p:cNvPr id="8" name="Picture 7" descr="Adan Bateman book sphere.gif"/>
          <p:cNvPicPr>
            <a:picLocks noChangeAspect="1"/>
          </p:cNvPicPr>
          <p:nvPr/>
        </p:nvPicPr>
        <p:blipFill>
          <a:blip r:embed="rId14" cstate="print"/>
          <a:stretch>
            <a:fillRect/>
          </a:stretch>
        </p:blipFill>
        <p:spPr>
          <a:xfrm>
            <a:off x="1543050" y="885825"/>
            <a:ext cx="6057900" cy="4543425"/>
          </a:xfrm>
          <a:prstGeom prst="rect">
            <a:avLst/>
          </a:prstGeom>
        </p:spPr>
      </p:pic>
    </p:spTree>
    <p:custDataLst>
      <p:tags r:id="rId1"/>
    </p:custDataLst>
  </p:cSld>
  <p:clrMapOvr>
    <a:masterClrMapping/>
  </p:clrMapOvr>
  <p:transition advClick="0" advTm="2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2" fill="hold" nodeType="afterEffect">
                                  <p:stCondLst>
                                    <p:cond delay="1200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12500"/>
                            </p:stCondLst>
                            <p:childTnLst>
                              <p:par>
                                <p:cTn id="13" presetID="9" presetClass="exit" presetSubtype="0" fill="hold" nodeType="afterEffect">
                                  <p:stCondLst>
                                    <p:cond delay="2000"/>
                                  </p:stCondLst>
                                  <p:childTnLst>
                                    <p:animEffect transition="out" filter="dissolv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2" presetClass="entr" presetSubtype="8" fill="hold" nodeType="withEffect">
                                  <p:stCondLst>
                                    <p:cond delay="20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par>
                          <p:cTn id="20" fill="hold">
                            <p:stCondLst>
                              <p:cond delay="15000"/>
                            </p:stCondLst>
                            <p:childTnLst>
                              <p:par>
                                <p:cTn id="21" presetID="9" presetClass="exit" presetSubtype="0" fill="hold" nodeType="afterEffect">
                                  <p:stCondLst>
                                    <p:cond delay="2000"/>
                                  </p:stCondLst>
                                  <p:childTnLst>
                                    <p:animEffect transition="out" filter="dissolv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2" presetClass="entr" presetSubtype="1" fill="hold" nodeType="withEffect">
                                  <p:stCondLst>
                                    <p:cond delay="200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0-#ppt_h/2"/>
                                          </p:val>
                                        </p:tav>
                                        <p:tav tm="100000">
                                          <p:val>
                                            <p:strVal val="#ppt_y"/>
                                          </p:val>
                                        </p:tav>
                                      </p:tavLst>
                                    </p:anim>
                                  </p:childTnLst>
                                </p:cTn>
                              </p:par>
                            </p:childTnLst>
                          </p:cTn>
                        </p:par>
                        <p:par>
                          <p:cTn id="28" fill="hold">
                            <p:stCondLst>
                              <p:cond delay="17500"/>
                            </p:stCondLst>
                            <p:childTnLst>
                              <p:par>
                                <p:cTn id="29" presetID="9" presetClass="exit" presetSubtype="0" fill="hold" nodeType="afterEffect">
                                  <p:stCondLst>
                                    <p:cond delay="2000"/>
                                  </p:stCondLst>
                                  <p:childTnLst>
                                    <p:animEffect transition="out" filter="dissolv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20000"/>
                            </p:stCondLst>
                            <p:childTnLst>
                              <p:par>
                                <p:cTn id="33" presetID="1" presetClass="exit" presetSubtype="0" fill="hold" nodeType="afterEffect">
                                  <p:stCondLst>
                                    <p:cond delay="2000"/>
                                  </p:stCondLst>
                                  <p:childTnLst>
                                    <p:set>
                                      <p:cBhvr>
                                        <p:cTn id="34" dur="1" fill="hold">
                                          <p:stCondLst>
                                            <p:cond delay="0"/>
                                          </p:stCondLst>
                                        </p:cTn>
                                        <p:tgtEl>
                                          <p:spTgt spid="10"/>
                                        </p:tgtEl>
                                        <p:attrNameLst>
                                          <p:attrName>style.visibility</p:attrName>
                                        </p:attrNameLst>
                                      </p:cBhvr>
                                      <p:to>
                                        <p:strVal val="hidden"/>
                                      </p:to>
                                    </p:set>
                                  </p:childTnLst>
                                </p:cTn>
                              </p:par>
                            </p:childTnLst>
                          </p:cTn>
                        </p:par>
                        <p:par>
                          <p:cTn id="35" fill="hold">
                            <p:stCondLst>
                              <p:cond delay="22000"/>
                            </p:stCondLst>
                            <p:childTnLst>
                              <p:par>
                                <p:cTn id="36" presetID="1" presetClass="mediacall" presetSubtype="0" fill="hold" nodeType="afterEffect">
                                  <p:stCondLst>
                                    <p:cond delay="0"/>
                                  </p:stCondLst>
                                  <p:childTnLst>
                                    <p:cmd type="call" cmd="playFrom(0.0)">
                                      <p:cBhvr>
                                        <p:cTn id="37" dur="6600" fill="hold"/>
                                        <p:tgtEl>
                                          <p:spTgt spid="21"/>
                                        </p:tgtEl>
                                      </p:cBhvr>
                                    </p:cmd>
                                  </p:childTnLst>
                                </p:cTn>
                              </p:par>
                              <p:par>
                                <p:cTn id="38" presetID="1"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par>
                          <p:cTn id="40" fill="hold">
                            <p:stCondLst>
                              <p:cond delay="28600"/>
                            </p:stCondLst>
                            <p:childTnLst>
                              <p:par>
                                <p:cTn id="41" presetID="1" presetClass="exit" presetSubtype="0" fill="hold" nodeType="afterEffect">
                                  <p:stCondLst>
                                    <p:cond delay="81000"/>
                                  </p:stCondLst>
                                  <p:childTnLst>
                                    <p:set>
                                      <p:cBhvr>
                                        <p:cTn id="42" dur="1" fill="hold">
                                          <p:stCondLst>
                                            <p:cond delay="0"/>
                                          </p:stCondLst>
                                        </p:cTn>
                                        <p:tgtEl>
                                          <p:spTgt spid="21"/>
                                        </p:tgtEl>
                                        <p:attrNameLst>
                                          <p:attrName>style.visibility</p:attrName>
                                        </p:attrNameLst>
                                      </p:cBhvr>
                                      <p:to>
                                        <p:strVal val="hidden"/>
                                      </p:to>
                                    </p:set>
                                    <p:cmd type="call" cmd="stop">
                                      <p:cBhvr>
                                        <p:cTn id="43" dur="1">
                                          <p:stCondLst>
                                            <p:cond delay="0"/>
                                          </p:stCondLst>
                                        </p:cTn>
                                        <p:tgtEl>
                                          <p:spTgt spid="21"/>
                                        </p:tgtEl>
                                      </p:cBhvr>
                                    </p:cmd>
                                  </p:childTnLst>
                                </p:cTn>
                              </p:par>
                              <p:par>
                                <p:cTn id="44" presetID="1" presetClass="entr" presetSubtype="0" fill="hold" grpId="0" nodeType="withEffect">
                                  <p:stCondLst>
                                    <p:cond delay="81000"/>
                                  </p:stCondLst>
                                  <p:childTnLst>
                                    <p:set>
                                      <p:cBhvr>
                                        <p:cTn id="45" dur="1" fill="hold">
                                          <p:stCondLst>
                                            <p:cond delay="0"/>
                                          </p:stCondLst>
                                        </p:cTn>
                                        <p:tgtEl>
                                          <p:spTgt spid="9"/>
                                        </p:tgtEl>
                                        <p:attrNameLst>
                                          <p:attrName>style.visibility</p:attrName>
                                        </p:attrNameLst>
                                      </p:cBhvr>
                                      <p:to>
                                        <p:strVal val="visible"/>
                                      </p:to>
                                    </p:set>
                                  </p:childTnLst>
                                </p:cTn>
                              </p:par>
                              <p:par>
                                <p:cTn id="46" presetID="1" presetClass="entr" presetSubtype="0" fill="hold" nodeType="withEffect">
                                  <p:stCondLst>
                                    <p:cond delay="81000"/>
                                  </p:stCondLst>
                                  <p:childTnLst>
                                    <p:set>
                                      <p:cBhvr>
                                        <p:cTn id="47" dur="1" fill="hold">
                                          <p:stCondLst>
                                            <p:cond delay="0"/>
                                          </p:stCondLst>
                                        </p:cTn>
                                        <p:tgtEl>
                                          <p:spTgt spid="4"/>
                                        </p:tgtEl>
                                        <p:attrNameLst>
                                          <p:attrName>style.visibility</p:attrName>
                                        </p:attrNameLst>
                                      </p:cBhvr>
                                      <p:to>
                                        <p:strVal val="visible"/>
                                      </p:to>
                                    </p:set>
                                  </p:childTnLst>
                                </p:cTn>
                              </p:par>
                            </p:childTnLst>
                          </p:cTn>
                        </p:par>
                        <p:par>
                          <p:cTn id="48" fill="hold">
                            <p:stCondLst>
                              <p:cond delay="109600"/>
                            </p:stCondLst>
                            <p:childTnLst>
                              <p:par>
                                <p:cTn id="49" presetID="1" presetClass="exit" presetSubtype="0" fill="hold" nodeType="afterEffect">
                                  <p:stCondLst>
                                    <p:cond delay="39000"/>
                                  </p:stCondLst>
                                  <p:childTnLst>
                                    <p:set>
                                      <p:cBhvr>
                                        <p:cTn id="50" dur="1" fill="hold">
                                          <p:stCondLst>
                                            <p:cond delay="0"/>
                                          </p:stCondLst>
                                        </p:cTn>
                                        <p:tgtEl>
                                          <p:spTgt spid="4"/>
                                        </p:tgtEl>
                                        <p:attrNameLst>
                                          <p:attrName>style.visibility</p:attrName>
                                        </p:attrNameLst>
                                      </p:cBhvr>
                                      <p:to>
                                        <p:strVal val="hidden"/>
                                      </p:to>
                                    </p:set>
                                  </p:childTnLst>
                                </p:cTn>
                              </p:par>
                              <p:par>
                                <p:cTn id="51" presetID="1" presetClass="entr" presetSubtype="0" fill="hold" nodeType="withEffect">
                                  <p:stCondLst>
                                    <p:cond delay="39000"/>
                                  </p:stCondLst>
                                  <p:childTnLst>
                                    <p:set>
                                      <p:cBhvr>
                                        <p:cTn id="52" dur="1" fill="hold">
                                          <p:stCondLst>
                                            <p:cond delay="0"/>
                                          </p:stCondLst>
                                        </p:cTn>
                                        <p:tgtEl>
                                          <p:spTgt spid="7"/>
                                        </p:tgtEl>
                                        <p:attrNameLst>
                                          <p:attrName>style.visibility</p:attrName>
                                        </p:attrNameLst>
                                      </p:cBhvr>
                                      <p:to>
                                        <p:strVal val="visible"/>
                                      </p:to>
                                    </p:set>
                                  </p:childTnLst>
                                </p:cTn>
                              </p:par>
                            </p:childTnLst>
                          </p:cTn>
                        </p:par>
                        <p:par>
                          <p:cTn id="53" fill="hold">
                            <p:stCondLst>
                              <p:cond delay="148600"/>
                            </p:stCondLst>
                            <p:childTnLst>
                              <p:par>
                                <p:cTn id="54" presetID="1" presetClass="exit" presetSubtype="0" fill="hold" nodeType="afterEffect">
                                  <p:stCondLst>
                                    <p:cond delay="19000"/>
                                  </p:stCondLst>
                                  <p:childTnLst>
                                    <p:set>
                                      <p:cBhvr>
                                        <p:cTn id="55" dur="1" fill="hold">
                                          <p:stCondLst>
                                            <p:cond delay="0"/>
                                          </p:stCondLst>
                                        </p:cTn>
                                        <p:tgtEl>
                                          <p:spTgt spid="7"/>
                                        </p:tgtEl>
                                        <p:attrNameLst>
                                          <p:attrName>style.visibility</p:attrName>
                                        </p:attrNameLst>
                                      </p:cBhvr>
                                      <p:to>
                                        <p:strVal val="hidden"/>
                                      </p:to>
                                    </p:set>
                                  </p:childTnLst>
                                </p:cTn>
                              </p:par>
                              <p:par>
                                <p:cTn id="56" presetID="1" presetClass="entr" presetSubtype="0" fill="hold" nodeType="withEffect">
                                  <p:stCondLst>
                                    <p:cond delay="19000"/>
                                  </p:stCondLst>
                                  <p:childTnLst>
                                    <p:set>
                                      <p:cBhvr>
                                        <p:cTn id="5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58" fill="hold" display="0">
                  <p:stCondLst>
                    <p:cond delay="indefinite"/>
                  </p:stCondLst>
                  <p:endCondLst>
                    <p:cond evt="onPrev" delay="0">
                      <p:tgtEl>
                        <p:sldTgt/>
                      </p:tgtEl>
                    </p:cond>
                    <p:cond evt="onStopAudio" delay="0">
                      <p:tgtEl>
                        <p:sldTgt/>
                      </p:tgtEl>
                    </p:cond>
                  </p:endCondLst>
                </p:cTn>
                <p:tgtEl>
                  <p:spTgt spid="6"/>
                </p:tgtEl>
              </p:cMediaNode>
            </p:audio>
            <p:video>
              <p:cMediaNode>
                <p:cTn id="59" repeatCount="indefinite" fill="hold" display="0">
                  <p:stCondLst>
                    <p:cond delay="indefinite"/>
                  </p:stCondLst>
                  <p:endCondLst>
                    <p:cond evt="onNext" delay="0">
                      <p:tgtEl>
                        <p:sldTgt/>
                      </p:tgtEl>
                    </p:cond>
                    <p:cond evt="onPrev" delay="0">
                      <p:tgtEl>
                        <p:sldTgt/>
                      </p:tgtEl>
                    </p:cond>
                  </p:endCondLst>
                </p:cTn>
                <p:tgtEl>
                  <p:spTgt spid="21"/>
                </p:tgtEl>
              </p:cMediaNode>
            </p:video>
            <p:seq concurrent="1" nextAc="seek">
              <p:cTn id="60" restart="whenNotActive" fill="hold" evtFilter="cancelBubble" nodeType="interactiveSeq">
                <p:stCondLst>
                  <p:cond evt="onClick" delay="0">
                    <p:tgtEl>
                      <p:spTgt spid="21"/>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21"/>
                                        </p:tgtEl>
                                      </p:cBhvr>
                                    </p:cmd>
                                  </p:childTnLst>
                                </p:cTn>
                              </p:par>
                            </p:childTnLst>
                          </p:cTn>
                        </p:par>
                      </p:childTnLst>
                    </p:cTn>
                  </p:par>
                </p:childTnLst>
              </p:cTn>
              <p:nextCondLst>
                <p:cond evt="onClick" delay="0">
                  <p:tgtEl>
                    <p:spTgt spid="21"/>
                  </p:tgtEl>
                </p:cond>
              </p:nextCondLst>
            </p:seq>
          </p:childTnLst>
        </p:cTn>
      </p:par>
    </p:tnLst>
    <p:bldLst>
      <p:bldP spid="9"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a:bodyPr>
          <a:lstStyle/>
          <a:p>
            <a:r>
              <a:rPr lang="en-US" dirty="0">
                <a:solidFill>
                  <a:schemeClr val="bg1"/>
                </a:solidFill>
                <a:latin typeface="Times New Roman" pitchFamily="18" charset="0"/>
                <a:cs typeface="Times New Roman" pitchFamily="18" charset="0"/>
              </a:rPr>
              <a:t>The 30 nm fiber</a:t>
            </a:r>
          </a:p>
        </p:txBody>
      </p:sp>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6" name="Slide 23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914400"/>
            <a:ext cx="304800" cy="304800"/>
          </a:xfrm>
          <a:prstGeom prst="rect">
            <a:avLst/>
          </a:prstGeom>
        </p:spPr>
      </p:pic>
      <p:grpSp>
        <p:nvGrpSpPr>
          <p:cNvPr id="18" name="Group 17"/>
          <p:cNvGrpSpPr/>
          <p:nvPr/>
        </p:nvGrpSpPr>
        <p:grpSpPr>
          <a:xfrm>
            <a:off x="1120877" y="0"/>
            <a:ext cx="6902245" cy="6858000"/>
            <a:chOff x="1120877" y="0"/>
            <a:chExt cx="6902245" cy="6858000"/>
          </a:xfrm>
        </p:grpSpPr>
        <p:pic>
          <p:nvPicPr>
            <p:cNvPr id="7" name="Picture 6" descr="4-octamer_model-1.jpg"/>
            <p:cNvPicPr>
              <a:picLocks noChangeAspect="1"/>
            </p:cNvPicPr>
            <p:nvPr/>
          </p:nvPicPr>
          <p:blipFill>
            <a:blip r:embed="rId8" cstate="print"/>
            <a:stretch>
              <a:fillRect/>
            </a:stretch>
          </p:blipFill>
          <p:spPr>
            <a:xfrm>
              <a:off x="1120877" y="0"/>
              <a:ext cx="6902245" cy="6858000"/>
            </a:xfrm>
            <a:prstGeom prst="rect">
              <a:avLst/>
            </a:prstGeom>
          </p:spPr>
        </p:pic>
        <p:grpSp>
          <p:nvGrpSpPr>
            <p:cNvPr id="8" name="Group 7"/>
            <p:cNvGrpSpPr/>
            <p:nvPr/>
          </p:nvGrpSpPr>
          <p:grpSpPr>
            <a:xfrm>
              <a:off x="3450772" y="783772"/>
              <a:ext cx="2569028" cy="513216"/>
              <a:chOff x="3450772" y="783772"/>
              <a:chExt cx="2569028" cy="513216"/>
            </a:xfrm>
          </p:grpSpPr>
          <p:grpSp>
            <p:nvGrpSpPr>
              <p:cNvPr id="9" name="Group 5"/>
              <p:cNvGrpSpPr/>
              <p:nvPr/>
            </p:nvGrpSpPr>
            <p:grpSpPr>
              <a:xfrm>
                <a:off x="3450772" y="1295400"/>
                <a:ext cx="2569028" cy="1588"/>
                <a:chOff x="3450772" y="1295400"/>
                <a:chExt cx="2569028" cy="1588"/>
              </a:xfrm>
            </p:grpSpPr>
            <p:cxnSp>
              <p:nvCxnSpPr>
                <p:cNvPr id="11" name="Straight Arrow Connector 3"/>
                <p:cNvCxnSpPr/>
                <p:nvPr/>
              </p:nvCxnSpPr>
              <p:spPr>
                <a:xfrm>
                  <a:off x="4648200" y="1295400"/>
                  <a:ext cx="1371600" cy="1588"/>
                </a:xfrm>
                <a:prstGeom prst="straightConnector1">
                  <a:avLst/>
                </a:prstGeom>
                <a:ln w="38100">
                  <a:solidFill>
                    <a:srgbClr val="E893F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4"/>
                <p:cNvCxnSpPr/>
                <p:nvPr/>
              </p:nvCxnSpPr>
              <p:spPr>
                <a:xfrm rot="10800000">
                  <a:off x="3450772" y="1295400"/>
                  <a:ext cx="1371600" cy="1588"/>
                </a:xfrm>
                <a:prstGeom prst="straightConnector1">
                  <a:avLst/>
                </a:prstGeom>
                <a:ln w="38100">
                  <a:solidFill>
                    <a:srgbClr val="E893F1"/>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4016828" y="783772"/>
                <a:ext cx="1280160" cy="461665"/>
              </a:xfrm>
              <a:prstGeom prst="rect">
                <a:avLst/>
              </a:prstGeom>
              <a:solidFill>
                <a:schemeClr val="tx1"/>
              </a:solidFill>
            </p:spPr>
            <p:txBody>
              <a:bodyPr wrap="square" rtlCol="0">
                <a:spAutoFit/>
              </a:bodyPr>
              <a:lstStyle/>
              <a:p>
                <a:pPr algn="ctr"/>
                <a:r>
                  <a:rPr lang="en-US" sz="2400" b="1" dirty="0">
                    <a:solidFill>
                      <a:srgbClr val="E893F1"/>
                    </a:solidFill>
                  </a:rPr>
                  <a:t>~ 10 nm</a:t>
                </a:r>
              </a:p>
            </p:txBody>
          </p:sp>
        </p:grpSp>
        <p:grpSp>
          <p:nvGrpSpPr>
            <p:cNvPr id="13" name="Group 16"/>
            <p:cNvGrpSpPr/>
            <p:nvPr/>
          </p:nvGrpSpPr>
          <p:grpSpPr>
            <a:xfrm>
              <a:off x="1382488" y="2743200"/>
              <a:ext cx="6270168" cy="584775"/>
              <a:chOff x="1382488" y="2743200"/>
              <a:chExt cx="6270168" cy="584775"/>
            </a:xfrm>
          </p:grpSpPr>
          <p:sp>
            <p:nvSpPr>
              <p:cNvPr id="14" name="TextBox 13"/>
              <p:cNvSpPr txBox="1"/>
              <p:nvPr/>
            </p:nvSpPr>
            <p:spPr>
              <a:xfrm>
                <a:off x="3799114" y="2743200"/>
                <a:ext cx="1737360" cy="584775"/>
              </a:xfrm>
              <a:prstGeom prst="rect">
                <a:avLst/>
              </a:prstGeom>
              <a:noFill/>
            </p:spPr>
            <p:txBody>
              <a:bodyPr wrap="square" rtlCol="0">
                <a:spAutoFit/>
              </a:bodyPr>
              <a:lstStyle/>
              <a:p>
                <a:pPr algn="ctr"/>
                <a:r>
                  <a:rPr lang="en-US" sz="3200" b="1" dirty="0">
                    <a:solidFill>
                      <a:srgbClr val="E893F1"/>
                    </a:solidFill>
                  </a:rPr>
                  <a:t>~ 30 nm</a:t>
                </a:r>
              </a:p>
            </p:txBody>
          </p:sp>
          <p:grpSp>
            <p:nvGrpSpPr>
              <p:cNvPr id="15" name="Group 15"/>
              <p:cNvGrpSpPr/>
              <p:nvPr/>
            </p:nvGrpSpPr>
            <p:grpSpPr>
              <a:xfrm>
                <a:off x="1382488" y="3296781"/>
                <a:ext cx="6270168" cy="1589"/>
                <a:chOff x="1382488" y="3296781"/>
                <a:chExt cx="6270168" cy="1589"/>
              </a:xfrm>
            </p:grpSpPr>
            <p:cxnSp>
              <p:nvCxnSpPr>
                <p:cNvPr id="16" name="Straight Arrow Connector 15"/>
                <p:cNvCxnSpPr/>
                <p:nvPr/>
              </p:nvCxnSpPr>
              <p:spPr>
                <a:xfrm rot="10800000">
                  <a:off x="1382488" y="3296782"/>
                  <a:ext cx="3200400" cy="1588"/>
                </a:xfrm>
                <a:prstGeom prst="straightConnector1">
                  <a:avLst/>
                </a:prstGeom>
                <a:ln w="57150">
                  <a:solidFill>
                    <a:srgbClr val="E893F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452256" y="3296781"/>
                  <a:ext cx="3200400" cy="1588"/>
                </a:xfrm>
                <a:prstGeom prst="straightConnector1">
                  <a:avLst/>
                </a:prstGeom>
                <a:ln w="57150">
                  <a:solidFill>
                    <a:srgbClr val="E893F1"/>
                  </a:solidFill>
                  <a:tailEnd type="arrow"/>
                </a:ln>
              </p:spPr>
              <p:style>
                <a:lnRef idx="1">
                  <a:schemeClr val="accent1"/>
                </a:lnRef>
                <a:fillRef idx="0">
                  <a:schemeClr val="accent1"/>
                </a:fillRef>
                <a:effectRef idx="0">
                  <a:schemeClr val="accent1"/>
                </a:effectRef>
                <a:fontRef idx="minor">
                  <a:schemeClr val="tx1"/>
                </a:fontRef>
              </p:style>
            </p:cxnSp>
          </p:grpSp>
        </p:grpSp>
      </p:grpSp>
      <p:pic>
        <p:nvPicPr>
          <p:cNvPr id="19" name="Picture 18" descr="6-octamer_pentagram.jpg"/>
          <p:cNvPicPr>
            <a:picLocks noChangeAspect="1"/>
          </p:cNvPicPr>
          <p:nvPr/>
        </p:nvPicPr>
        <p:blipFill>
          <a:blip r:embed="rId9" cstate="print"/>
          <a:stretch>
            <a:fillRect/>
          </a:stretch>
        </p:blipFill>
        <p:spPr>
          <a:xfrm>
            <a:off x="1905000" y="381000"/>
            <a:ext cx="5376672" cy="6093562"/>
          </a:xfrm>
          <a:prstGeom prst="rect">
            <a:avLst/>
          </a:prstGeom>
        </p:spPr>
      </p:pic>
      <p:grpSp>
        <p:nvGrpSpPr>
          <p:cNvPr id="20" name="Group 19"/>
          <p:cNvGrpSpPr/>
          <p:nvPr/>
        </p:nvGrpSpPr>
        <p:grpSpPr>
          <a:xfrm>
            <a:off x="0" y="624376"/>
            <a:ext cx="9144000" cy="5609247"/>
            <a:chOff x="0" y="624376"/>
            <a:chExt cx="9144000" cy="5609247"/>
          </a:xfrm>
        </p:grpSpPr>
        <p:pic>
          <p:nvPicPr>
            <p:cNvPr id="21" name="Picture 20" descr="6-octamer_3-up_3-down_8.jpg"/>
            <p:cNvPicPr>
              <a:picLocks noChangeAspect="1"/>
            </p:cNvPicPr>
            <p:nvPr/>
          </p:nvPicPr>
          <p:blipFill>
            <a:blip r:embed="rId10" cstate="print"/>
            <a:stretch>
              <a:fillRect/>
            </a:stretch>
          </p:blipFill>
          <p:spPr>
            <a:xfrm>
              <a:off x="0" y="624376"/>
              <a:ext cx="9144000" cy="5609247"/>
            </a:xfrm>
            <a:prstGeom prst="rect">
              <a:avLst/>
            </a:prstGeom>
          </p:spPr>
        </p:pic>
        <p:pic>
          <p:nvPicPr>
            <p:cNvPr id="22" name="Picture 5"/>
            <p:cNvPicPr>
              <a:picLocks noChangeAspect="1" noChangeArrowheads="1"/>
            </p:cNvPicPr>
            <p:nvPr/>
          </p:nvPicPr>
          <p:blipFill>
            <a:blip r:embed="rId11" cstate="print"/>
            <a:srcRect/>
            <a:stretch>
              <a:fillRect/>
            </a:stretch>
          </p:blipFill>
          <p:spPr bwMode="auto">
            <a:xfrm>
              <a:off x="4317788" y="3243946"/>
              <a:ext cx="365760" cy="365760"/>
            </a:xfrm>
            <a:prstGeom prst="rect">
              <a:avLst/>
            </a:prstGeom>
            <a:noFill/>
            <a:ln w="9525">
              <a:noFill/>
              <a:miter lim="800000"/>
              <a:headEnd/>
              <a:tailEnd/>
            </a:ln>
            <a:effectLst/>
          </p:spPr>
        </p:pic>
      </p:grpSp>
      <p:grpSp>
        <p:nvGrpSpPr>
          <p:cNvPr id="54" name="Group 53"/>
          <p:cNvGrpSpPr/>
          <p:nvPr/>
        </p:nvGrpSpPr>
        <p:grpSpPr>
          <a:xfrm>
            <a:off x="1143000" y="1130300"/>
            <a:ext cx="7128165" cy="4325620"/>
            <a:chOff x="1143000" y="1130300"/>
            <a:chExt cx="7128165" cy="4325620"/>
          </a:xfrm>
        </p:grpSpPr>
        <p:pic>
          <p:nvPicPr>
            <p:cNvPr id="55" name="Picture 54" descr="6-octamer_3-up_3-down-small.jpg"/>
            <p:cNvPicPr>
              <a:picLocks noChangeAspect="1"/>
            </p:cNvPicPr>
            <p:nvPr/>
          </p:nvPicPr>
          <p:blipFill>
            <a:blip r:embed="rId12" cstate="print"/>
            <a:stretch>
              <a:fillRect/>
            </a:stretch>
          </p:blipFill>
          <p:spPr>
            <a:xfrm>
              <a:off x="1143000" y="1143000"/>
              <a:ext cx="3657600" cy="2316480"/>
            </a:xfrm>
            <a:prstGeom prst="rect">
              <a:avLst/>
            </a:prstGeom>
          </p:spPr>
        </p:pic>
        <p:pic>
          <p:nvPicPr>
            <p:cNvPr id="56" name="Picture 55" descr="6-octamer_3-up_3-down-small.jpg"/>
            <p:cNvPicPr>
              <a:picLocks noChangeAspect="1"/>
            </p:cNvPicPr>
            <p:nvPr/>
          </p:nvPicPr>
          <p:blipFill>
            <a:blip r:embed="rId12" cstate="print">
              <a:clrChange>
                <a:clrFrom>
                  <a:srgbClr val="000000"/>
                </a:clrFrom>
                <a:clrTo>
                  <a:srgbClr val="000000">
                    <a:alpha val="0"/>
                  </a:srgbClr>
                </a:clrTo>
              </a:clrChange>
            </a:blip>
            <a:stretch>
              <a:fillRect/>
            </a:stretch>
          </p:blipFill>
          <p:spPr>
            <a:xfrm>
              <a:off x="4613565" y="1130300"/>
              <a:ext cx="3657600" cy="2316480"/>
            </a:xfrm>
            <a:prstGeom prst="rect">
              <a:avLst/>
            </a:prstGeom>
          </p:spPr>
        </p:pic>
        <p:pic>
          <p:nvPicPr>
            <p:cNvPr id="57" name="Picture 56" descr="6-octamer_3-up_3-down-small.jpg"/>
            <p:cNvPicPr>
              <a:picLocks noChangeAspect="1"/>
            </p:cNvPicPr>
            <p:nvPr/>
          </p:nvPicPr>
          <p:blipFill>
            <a:blip r:embed="rId12" cstate="print">
              <a:clrChange>
                <a:clrFrom>
                  <a:srgbClr val="000000"/>
                </a:clrFrom>
                <a:clrTo>
                  <a:srgbClr val="000000">
                    <a:alpha val="0"/>
                  </a:srgbClr>
                </a:clrTo>
              </a:clrChange>
            </a:blip>
            <a:stretch>
              <a:fillRect/>
            </a:stretch>
          </p:blipFill>
          <p:spPr>
            <a:xfrm>
              <a:off x="1447800" y="3139440"/>
              <a:ext cx="3657600" cy="2316480"/>
            </a:xfrm>
            <a:prstGeom prst="rect">
              <a:avLst/>
            </a:prstGeom>
          </p:spPr>
        </p:pic>
        <p:cxnSp>
          <p:nvCxnSpPr>
            <p:cNvPr id="58" name="Straight Arrow Connector 57"/>
            <p:cNvCxnSpPr/>
            <p:nvPr/>
          </p:nvCxnSpPr>
          <p:spPr>
            <a:xfrm rot="16200000" flipH="1">
              <a:off x="4152900" y="1455420"/>
              <a:ext cx="609600" cy="381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59" name="Group 10"/>
            <p:cNvGrpSpPr/>
            <p:nvPr/>
          </p:nvGrpSpPr>
          <p:grpSpPr>
            <a:xfrm>
              <a:off x="1988820" y="1402080"/>
              <a:ext cx="1524000" cy="640080"/>
              <a:chOff x="1988820" y="1402080"/>
              <a:chExt cx="1524000" cy="640080"/>
            </a:xfrm>
          </p:grpSpPr>
          <p:cxnSp>
            <p:nvCxnSpPr>
              <p:cNvPr id="67" name="Straight Arrow Connector 8"/>
              <p:cNvCxnSpPr/>
              <p:nvPr/>
            </p:nvCxnSpPr>
            <p:spPr>
              <a:xfrm rot="16200000" flipH="1">
                <a:off x="3017520" y="1516380"/>
                <a:ext cx="609600" cy="381000"/>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9"/>
              <p:cNvCxnSpPr/>
              <p:nvPr/>
            </p:nvCxnSpPr>
            <p:spPr>
              <a:xfrm rot="16200000" flipH="1">
                <a:off x="1874520" y="1546860"/>
                <a:ext cx="609600" cy="381000"/>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60" name="Group 14"/>
            <p:cNvGrpSpPr/>
            <p:nvPr/>
          </p:nvGrpSpPr>
          <p:grpSpPr>
            <a:xfrm>
              <a:off x="2048933" y="3378195"/>
              <a:ext cx="2675467" cy="618069"/>
              <a:chOff x="2048933" y="3378195"/>
              <a:chExt cx="2675467" cy="618069"/>
            </a:xfrm>
          </p:grpSpPr>
          <p:cxnSp>
            <p:nvCxnSpPr>
              <p:cNvPr id="64" name="Straight Arrow Connector 63"/>
              <p:cNvCxnSpPr/>
              <p:nvPr/>
            </p:nvCxnSpPr>
            <p:spPr>
              <a:xfrm rot="5400000" flipH="1">
                <a:off x="1934633" y="3492501"/>
                <a:ext cx="609600" cy="381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5400000" flipH="1">
                <a:off x="3086100" y="3492495"/>
                <a:ext cx="609600" cy="381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flipH="1">
                <a:off x="4229100" y="3500964"/>
                <a:ext cx="609600" cy="381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61" name="Group 22"/>
            <p:cNvGrpSpPr/>
            <p:nvPr/>
          </p:nvGrpSpPr>
          <p:grpSpPr>
            <a:xfrm>
              <a:off x="2675470" y="3335866"/>
              <a:ext cx="1744124" cy="169335"/>
              <a:chOff x="2675470" y="3335866"/>
              <a:chExt cx="1744124" cy="169335"/>
            </a:xfrm>
          </p:grpSpPr>
          <p:cxnSp>
            <p:nvCxnSpPr>
              <p:cNvPr id="62" name="Straight Arrow Connector 61"/>
              <p:cNvCxnSpPr/>
              <p:nvPr/>
            </p:nvCxnSpPr>
            <p:spPr>
              <a:xfrm rot="10800000">
                <a:off x="2675470" y="3335874"/>
                <a:ext cx="601131" cy="169327"/>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3818463" y="3335866"/>
                <a:ext cx="601131" cy="169327"/>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grpSp>
      <p:pic>
        <p:nvPicPr>
          <p:cNvPr id="69" name="Picture 68" descr="30-nm 'power cord' w DNA.jpg"/>
          <p:cNvPicPr>
            <a:picLocks noChangeAspect="1"/>
          </p:cNvPicPr>
          <p:nvPr/>
        </p:nvPicPr>
        <p:blipFill>
          <a:blip r:embed="rId13" cstate="print"/>
          <a:stretch>
            <a:fillRect/>
          </a:stretch>
        </p:blipFill>
        <p:spPr>
          <a:xfrm>
            <a:off x="1143000" y="0"/>
            <a:ext cx="6858000" cy="6858000"/>
          </a:xfrm>
          <a:prstGeom prst="rect">
            <a:avLst/>
          </a:prstGeom>
        </p:spPr>
      </p:pic>
      <p:grpSp>
        <p:nvGrpSpPr>
          <p:cNvPr id="70" name="Group 69"/>
          <p:cNvGrpSpPr/>
          <p:nvPr/>
        </p:nvGrpSpPr>
        <p:grpSpPr>
          <a:xfrm>
            <a:off x="152400" y="82647"/>
            <a:ext cx="8839200" cy="6699153"/>
            <a:chOff x="152400" y="82647"/>
            <a:chExt cx="8839200" cy="6699153"/>
          </a:xfrm>
        </p:grpSpPr>
        <p:pic>
          <p:nvPicPr>
            <p:cNvPr id="71" name="Picture 70" descr="zig-zag.jpg"/>
            <p:cNvPicPr>
              <a:picLocks noChangeAspect="1"/>
            </p:cNvPicPr>
            <p:nvPr/>
          </p:nvPicPr>
          <p:blipFill>
            <a:blip r:embed="rId14" cstate="print"/>
            <a:stretch>
              <a:fillRect/>
            </a:stretch>
          </p:blipFill>
          <p:spPr>
            <a:xfrm>
              <a:off x="1997775" y="82647"/>
              <a:ext cx="5029200" cy="6699153"/>
            </a:xfrm>
            <a:prstGeom prst="rect">
              <a:avLst/>
            </a:prstGeom>
            <a:solidFill>
              <a:srgbClr val="FFFFFF">
                <a:shade val="85000"/>
              </a:srgbClr>
            </a:solidFill>
            <a:ln w="28575"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2" name="Group 5"/>
            <p:cNvGrpSpPr/>
            <p:nvPr/>
          </p:nvGrpSpPr>
          <p:grpSpPr>
            <a:xfrm>
              <a:off x="152400" y="3505200"/>
              <a:ext cx="8839200" cy="1588"/>
              <a:chOff x="152400" y="3505200"/>
              <a:chExt cx="8839200" cy="1588"/>
            </a:xfrm>
          </p:grpSpPr>
          <p:cxnSp>
            <p:nvCxnSpPr>
              <p:cNvPr id="73" name="Straight Arrow Connector 3"/>
              <p:cNvCxnSpPr/>
              <p:nvPr/>
            </p:nvCxnSpPr>
            <p:spPr>
              <a:xfrm>
                <a:off x="7315200" y="3505200"/>
                <a:ext cx="1676400" cy="15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152400" y="3505200"/>
                <a:ext cx="1676400" cy="15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75" name="Group 74"/>
          <p:cNvGrpSpPr/>
          <p:nvPr/>
        </p:nvGrpSpPr>
        <p:grpSpPr>
          <a:xfrm>
            <a:off x="0" y="2152594"/>
            <a:ext cx="9144000" cy="2517249"/>
            <a:chOff x="0" y="2152594"/>
            <a:chExt cx="9144000" cy="2517249"/>
          </a:xfrm>
        </p:grpSpPr>
        <p:pic>
          <p:nvPicPr>
            <p:cNvPr id="76" name="Picture 75" descr="zig-zag-many.jpg"/>
            <p:cNvPicPr>
              <a:picLocks noChangeAspect="1"/>
            </p:cNvPicPr>
            <p:nvPr/>
          </p:nvPicPr>
          <p:blipFill>
            <a:blip r:embed="rId15" cstate="print">
              <a:clrChange>
                <a:clrFrom>
                  <a:srgbClr val="000000"/>
                </a:clrFrom>
                <a:clrTo>
                  <a:srgbClr val="000000">
                    <a:alpha val="0"/>
                  </a:srgbClr>
                </a:clrTo>
              </a:clrChange>
            </a:blip>
            <a:srcRect l="18517"/>
            <a:stretch>
              <a:fillRect/>
            </a:stretch>
          </p:blipFill>
          <p:spPr>
            <a:xfrm>
              <a:off x="0" y="2152594"/>
              <a:ext cx="4508039" cy="2451207"/>
            </a:xfrm>
            <a:prstGeom prst="rect">
              <a:avLst/>
            </a:prstGeom>
          </p:spPr>
        </p:pic>
        <p:pic>
          <p:nvPicPr>
            <p:cNvPr id="77" name="Picture 76" descr="zig-zag-many.jpg"/>
            <p:cNvPicPr>
              <a:picLocks noChangeAspect="1"/>
            </p:cNvPicPr>
            <p:nvPr/>
          </p:nvPicPr>
          <p:blipFill>
            <a:blip r:embed="rId15" cstate="print">
              <a:clrChange>
                <a:clrFrom>
                  <a:srgbClr val="000000"/>
                </a:clrFrom>
                <a:clrTo>
                  <a:srgbClr val="000000">
                    <a:alpha val="0"/>
                  </a:srgbClr>
                </a:clrTo>
              </a:clrChange>
            </a:blip>
            <a:srcRect r="15292"/>
            <a:stretch>
              <a:fillRect/>
            </a:stretch>
          </p:blipFill>
          <p:spPr>
            <a:xfrm>
              <a:off x="4457508" y="2218636"/>
              <a:ext cx="4686492" cy="2451207"/>
            </a:xfrm>
            <a:prstGeom prst="rect">
              <a:avLst/>
            </a:prstGeom>
          </p:spPr>
        </p:pic>
      </p:grpSp>
      <p:pic>
        <p:nvPicPr>
          <p:cNvPr id="78" name="Picture 77" descr="Curtain_yes.jpg"/>
          <p:cNvPicPr>
            <a:picLocks noChangeAspect="1"/>
          </p:cNvPicPr>
          <p:nvPr/>
        </p:nvPicPr>
        <p:blipFill>
          <a:blip r:embed="rId16" cstate="print"/>
          <a:stretch>
            <a:fillRect/>
          </a:stretch>
        </p:blipFill>
        <p:spPr>
          <a:xfrm>
            <a:off x="1768792" y="0"/>
            <a:ext cx="5606415" cy="6858000"/>
          </a:xfrm>
          <a:prstGeom prst="rect">
            <a:avLst/>
          </a:prstGeom>
        </p:spPr>
      </p:pic>
      <p:pic>
        <p:nvPicPr>
          <p:cNvPr id="79" name="Picture 78" descr="700-nm long fold-infinite.jpg"/>
          <p:cNvPicPr>
            <a:picLocks noChangeAspect="1"/>
          </p:cNvPicPr>
          <p:nvPr/>
        </p:nvPicPr>
        <p:blipFill>
          <a:blip r:embed="rId17" cstate="print"/>
          <a:stretch>
            <a:fillRect/>
          </a:stretch>
        </p:blipFill>
        <p:spPr>
          <a:xfrm>
            <a:off x="422622" y="662748"/>
            <a:ext cx="8298756" cy="5532504"/>
          </a:xfrm>
          <a:prstGeom prst="rect">
            <a:avLst/>
          </a:prstGeom>
        </p:spPr>
      </p:pic>
      <p:grpSp>
        <p:nvGrpSpPr>
          <p:cNvPr id="80" name="Group 79"/>
          <p:cNvGrpSpPr/>
          <p:nvPr/>
        </p:nvGrpSpPr>
        <p:grpSpPr>
          <a:xfrm>
            <a:off x="0" y="2667000"/>
            <a:ext cx="9144000" cy="1844040"/>
            <a:chOff x="0" y="2667000"/>
            <a:chExt cx="9144000" cy="1844040"/>
          </a:xfrm>
        </p:grpSpPr>
        <p:pic>
          <p:nvPicPr>
            <p:cNvPr id="81" name="Picture 80" descr="chromosome final-1.jpg"/>
            <p:cNvPicPr>
              <a:picLocks noChangeAspect="1"/>
            </p:cNvPicPr>
            <p:nvPr/>
          </p:nvPicPr>
          <p:blipFill>
            <a:blip r:embed="rId18" cstate="print">
              <a:clrChange>
                <a:clrFrom>
                  <a:srgbClr val="9B0009"/>
                </a:clrFrom>
                <a:clrTo>
                  <a:srgbClr val="9B0009">
                    <a:alpha val="0"/>
                  </a:srgbClr>
                </a:clrTo>
              </a:clrChange>
            </a:blip>
            <a:stretch>
              <a:fillRect/>
            </a:stretch>
          </p:blipFill>
          <p:spPr>
            <a:xfrm>
              <a:off x="0" y="2959608"/>
              <a:ext cx="9144000" cy="926592"/>
            </a:xfrm>
            <a:prstGeom prst="rect">
              <a:avLst/>
            </a:prstGeom>
          </p:spPr>
        </p:pic>
        <p:grpSp>
          <p:nvGrpSpPr>
            <p:cNvPr id="82" name="Group 7"/>
            <p:cNvGrpSpPr/>
            <p:nvPr/>
          </p:nvGrpSpPr>
          <p:grpSpPr>
            <a:xfrm>
              <a:off x="838200" y="2667000"/>
              <a:ext cx="1005840" cy="1844040"/>
              <a:chOff x="838200" y="2667000"/>
              <a:chExt cx="1005840" cy="1844040"/>
            </a:xfrm>
          </p:grpSpPr>
          <p:sp>
            <p:nvSpPr>
              <p:cNvPr id="91" name="TextBox 3"/>
              <p:cNvSpPr txBox="1"/>
              <p:nvPr/>
            </p:nvSpPr>
            <p:spPr>
              <a:xfrm>
                <a:off x="838200" y="3383280"/>
                <a:ext cx="1005840" cy="400110"/>
              </a:xfrm>
              <a:prstGeom prst="rect">
                <a:avLst/>
              </a:prstGeom>
              <a:noFill/>
            </p:spPr>
            <p:txBody>
              <a:bodyPr wrap="square" rtlCol="0">
                <a:spAutoFit/>
              </a:bodyPr>
              <a:lstStyle/>
              <a:p>
                <a:pPr algn="ctr"/>
                <a:r>
                  <a:rPr lang="en-US" sz="2000" b="1" dirty="0">
                    <a:solidFill>
                      <a:srgbClr val="FF0000"/>
                    </a:solidFill>
                  </a:rPr>
                  <a:t>300 nm</a:t>
                </a:r>
              </a:p>
            </p:txBody>
          </p:sp>
          <p:cxnSp>
            <p:nvCxnSpPr>
              <p:cNvPr id="92" name="Straight Arrow Connector 5"/>
              <p:cNvCxnSpPr/>
              <p:nvPr/>
            </p:nvCxnSpPr>
            <p:spPr>
              <a:xfrm rot="5400000">
                <a:off x="991394" y="3047206"/>
                <a:ext cx="762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6"/>
              <p:cNvCxnSpPr/>
              <p:nvPr/>
            </p:nvCxnSpPr>
            <p:spPr>
              <a:xfrm rot="16200000">
                <a:off x="991394" y="4129246"/>
                <a:ext cx="762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3" name="Group 12"/>
            <p:cNvGrpSpPr/>
            <p:nvPr/>
          </p:nvGrpSpPr>
          <p:grpSpPr>
            <a:xfrm>
              <a:off x="6685458" y="2772433"/>
              <a:ext cx="2308762" cy="1320147"/>
              <a:chOff x="6685458" y="2772433"/>
              <a:chExt cx="2308762" cy="1320147"/>
            </a:xfrm>
          </p:grpSpPr>
          <p:sp>
            <p:nvSpPr>
              <p:cNvPr id="88" name="TextBox 87"/>
              <p:cNvSpPr txBox="1"/>
              <p:nvPr/>
            </p:nvSpPr>
            <p:spPr>
              <a:xfrm rot="19438985">
                <a:off x="6685458" y="3726820"/>
                <a:ext cx="914400" cy="365760"/>
              </a:xfrm>
              <a:prstGeom prst="rect">
                <a:avLst/>
              </a:prstGeom>
              <a:noFill/>
            </p:spPr>
            <p:txBody>
              <a:bodyPr wrap="square" rtlCol="0">
                <a:spAutoFit/>
              </a:bodyPr>
              <a:lstStyle/>
              <a:p>
                <a:pPr algn="ctr"/>
                <a:r>
                  <a:rPr lang="en-US" b="1" dirty="0">
                    <a:solidFill>
                      <a:srgbClr val="FF0000"/>
                    </a:solidFill>
                  </a:rPr>
                  <a:t>700 nm</a:t>
                </a:r>
              </a:p>
              <a:p>
                <a:endParaRPr lang="en-US" dirty="0"/>
              </a:p>
            </p:txBody>
          </p:sp>
          <p:cxnSp>
            <p:nvCxnSpPr>
              <p:cNvPr id="89" name="Straight Arrow Connector 88"/>
              <p:cNvCxnSpPr/>
              <p:nvPr/>
            </p:nvCxnSpPr>
            <p:spPr>
              <a:xfrm rot="60000" flipV="1">
                <a:off x="7461753" y="3415901"/>
                <a:ext cx="5334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10860000" flipV="1">
                <a:off x="8460820" y="2772433"/>
                <a:ext cx="5334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4" name="Group 17"/>
            <p:cNvGrpSpPr/>
            <p:nvPr/>
          </p:nvGrpSpPr>
          <p:grpSpPr>
            <a:xfrm>
              <a:off x="2438400" y="3022599"/>
              <a:ext cx="4267199" cy="457200"/>
              <a:chOff x="2514601" y="3022599"/>
              <a:chExt cx="4267199" cy="457200"/>
            </a:xfrm>
          </p:grpSpPr>
          <p:sp>
            <p:nvSpPr>
              <p:cNvPr id="85" name="TextBox 84"/>
              <p:cNvSpPr txBox="1"/>
              <p:nvPr/>
            </p:nvSpPr>
            <p:spPr>
              <a:xfrm>
                <a:off x="4038600" y="3022599"/>
                <a:ext cx="1280160" cy="457200"/>
              </a:xfrm>
              <a:prstGeom prst="rect">
                <a:avLst/>
              </a:prstGeom>
              <a:noFill/>
            </p:spPr>
            <p:txBody>
              <a:bodyPr wrap="square" rtlCol="0">
                <a:spAutoFit/>
              </a:bodyPr>
              <a:lstStyle/>
              <a:p>
                <a:pPr algn="ctr"/>
                <a:r>
                  <a:rPr lang="en-US" sz="2400" b="1" dirty="0">
                    <a:solidFill>
                      <a:srgbClr val="FF0000"/>
                    </a:solidFill>
                  </a:rPr>
                  <a:t>8000 nm</a:t>
                </a:r>
              </a:p>
            </p:txBody>
          </p:sp>
          <p:cxnSp>
            <p:nvCxnSpPr>
              <p:cNvPr id="86" name="Straight Arrow Connector 85"/>
              <p:cNvCxnSpPr/>
              <p:nvPr/>
            </p:nvCxnSpPr>
            <p:spPr>
              <a:xfrm rot="10800000">
                <a:off x="2514601" y="324961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rot="10800000" flipH="1">
                <a:off x="5257800" y="3249604"/>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pic>
        <p:nvPicPr>
          <p:cNvPr id="94" name="Picture 93" descr="Rube Goldberg.jpg"/>
          <p:cNvPicPr>
            <a:picLocks noChangeAspect="1"/>
          </p:cNvPicPr>
          <p:nvPr/>
        </p:nvPicPr>
        <p:blipFill>
          <a:blip r:embed="rId19" cstate="print"/>
          <a:stretch>
            <a:fillRect/>
          </a:stretch>
        </p:blipFill>
        <p:spPr>
          <a:xfrm>
            <a:off x="1371600" y="1524000"/>
            <a:ext cx="6400800" cy="3769360"/>
          </a:xfrm>
          <a:prstGeom prst="rect">
            <a:avLst/>
          </a:prstGeom>
        </p:spPr>
      </p:pic>
      <p:pic>
        <p:nvPicPr>
          <p:cNvPr id="95" name="Picture 94" descr="Charlie-Chaplin-darker_orange.jpg"/>
          <p:cNvPicPr>
            <a:picLocks noChangeAspect="1"/>
          </p:cNvPicPr>
          <p:nvPr/>
        </p:nvPicPr>
        <p:blipFill>
          <a:blip r:embed="rId20" cstate="print">
            <a:clrChange>
              <a:clrFrom>
                <a:srgbClr val="8E5800"/>
              </a:clrFrom>
              <a:clrTo>
                <a:srgbClr val="8E5800">
                  <a:alpha val="0"/>
                </a:srgbClr>
              </a:clrTo>
            </a:clrChange>
          </a:blip>
          <a:stretch>
            <a:fillRect/>
          </a:stretch>
        </p:blipFill>
        <p:spPr>
          <a:xfrm>
            <a:off x="1829722" y="0"/>
            <a:ext cx="5484556" cy="6858000"/>
          </a:xfrm>
          <a:prstGeom prst="rect">
            <a:avLst/>
          </a:prstGeom>
        </p:spPr>
      </p:pic>
      <p:sp>
        <p:nvSpPr>
          <p:cNvPr id="96" name="TextBox 95"/>
          <p:cNvSpPr txBox="1"/>
          <p:nvPr/>
        </p:nvSpPr>
        <p:spPr>
          <a:xfrm>
            <a:off x="0" y="6583680"/>
            <a:ext cx="1920240" cy="307777"/>
          </a:xfrm>
          <a:prstGeom prst="rect">
            <a:avLst/>
          </a:prstGeom>
          <a:solidFill>
            <a:schemeClr val="accent6">
              <a:lumMod val="50000"/>
            </a:schemeClr>
          </a:solidFill>
        </p:spPr>
        <p:txBody>
          <a:bodyPr wrap="square" rtlCol="0">
            <a:spAutoFit/>
          </a:bodyPr>
          <a:lstStyle/>
          <a:p>
            <a:pPr algn="ctr"/>
            <a:r>
              <a:rPr lang="en-US" sz="1400" dirty="0">
                <a:solidFill>
                  <a:srgbClr val="FFFF00"/>
                </a:solidFill>
                <a:hlinkClick r:id="rId21"/>
              </a:rPr>
              <a:t>“Software nightmares”</a:t>
            </a:r>
            <a:endParaRPr lang="en-US" sz="1400" dirty="0">
              <a:solidFill>
                <a:srgbClr val="FFFF00"/>
              </a:solidFill>
            </a:endParaRPr>
          </a:p>
        </p:txBody>
      </p:sp>
    </p:spTree>
    <p:custDataLst>
      <p:tags r:id="rId1"/>
    </p:custDataLst>
  </p:cSld>
  <p:clrMapOvr>
    <a:masterClrMapping/>
  </p:clrMapOvr>
  <p:transition advClick="0" advTm="2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9" presetClass="entr" presetSubtype="0" fill="hold" nodeType="afterEffect">
                                  <p:stCondLst>
                                    <p:cond delay="4200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par>
                          <p:cTn id="11" fill="hold">
                            <p:stCondLst>
                              <p:cond delay="42500"/>
                            </p:stCondLst>
                            <p:childTnLst>
                              <p:par>
                                <p:cTn id="12" presetID="9" presetClass="exit" presetSubtype="0" fill="hold" nodeType="afterEffect">
                                  <p:stCondLst>
                                    <p:cond delay="7600"/>
                                  </p:stCondLst>
                                  <p:childTnLst>
                                    <p:animEffect transition="out" filter="dissolv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par>
                                <p:cTn id="15" presetID="9" presetClass="entr" presetSubtype="0" fill="hold" nodeType="withEffect">
                                  <p:stCondLst>
                                    <p:cond delay="760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par>
                          <p:cTn id="18" fill="hold">
                            <p:stCondLst>
                              <p:cond delay="50600"/>
                            </p:stCondLst>
                            <p:childTnLst>
                              <p:par>
                                <p:cTn id="19" presetID="9" presetClass="exit" presetSubtype="0" fill="hold" nodeType="afterEffect">
                                  <p:stCondLst>
                                    <p:cond delay="7600"/>
                                  </p:stCondLst>
                                  <p:childTnLst>
                                    <p:animEffect transition="out" filter="dissolv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9" presetClass="entr" presetSubtype="0" fill="hold" nodeType="withEffect">
                                  <p:stCondLst>
                                    <p:cond delay="760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par>
                          <p:cTn id="25" fill="hold">
                            <p:stCondLst>
                              <p:cond delay="58700"/>
                            </p:stCondLst>
                            <p:childTnLst>
                              <p:par>
                                <p:cTn id="26" presetID="9" presetClass="exit" presetSubtype="0" fill="hold" nodeType="afterEffect">
                                  <p:stCondLst>
                                    <p:cond delay="7600"/>
                                  </p:stCondLst>
                                  <p:childTnLst>
                                    <p:animEffect transition="out" filter="dissolv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9" presetClass="entr" presetSubtype="0" fill="hold" nodeType="withEffect">
                                  <p:stCondLst>
                                    <p:cond delay="7600"/>
                                  </p:stCondLst>
                                  <p:childTnLst>
                                    <p:set>
                                      <p:cBhvr>
                                        <p:cTn id="30" dur="1" fill="hold">
                                          <p:stCondLst>
                                            <p:cond delay="0"/>
                                          </p:stCondLst>
                                        </p:cTn>
                                        <p:tgtEl>
                                          <p:spTgt spid="54"/>
                                        </p:tgtEl>
                                        <p:attrNameLst>
                                          <p:attrName>style.visibility</p:attrName>
                                        </p:attrNameLst>
                                      </p:cBhvr>
                                      <p:to>
                                        <p:strVal val="visible"/>
                                      </p:to>
                                    </p:set>
                                    <p:animEffect transition="in" filter="dissolve">
                                      <p:cBhvr>
                                        <p:cTn id="31" dur="500"/>
                                        <p:tgtEl>
                                          <p:spTgt spid="54"/>
                                        </p:tgtEl>
                                      </p:cBhvr>
                                    </p:animEffect>
                                  </p:childTnLst>
                                </p:cTn>
                              </p:par>
                            </p:childTnLst>
                          </p:cTn>
                        </p:par>
                        <p:par>
                          <p:cTn id="32" fill="hold">
                            <p:stCondLst>
                              <p:cond delay="66800"/>
                            </p:stCondLst>
                            <p:childTnLst>
                              <p:par>
                                <p:cTn id="33" presetID="9" presetClass="exit" presetSubtype="0" fill="hold" nodeType="afterEffect">
                                  <p:stCondLst>
                                    <p:cond delay="7600"/>
                                  </p:stCondLst>
                                  <p:childTnLst>
                                    <p:animEffect transition="out" filter="dissolve">
                                      <p:cBhvr>
                                        <p:cTn id="34" dur="500"/>
                                        <p:tgtEl>
                                          <p:spTgt spid="54"/>
                                        </p:tgtEl>
                                      </p:cBhvr>
                                    </p:animEffect>
                                    <p:set>
                                      <p:cBhvr>
                                        <p:cTn id="35" dur="1" fill="hold">
                                          <p:stCondLst>
                                            <p:cond delay="499"/>
                                          </p:stCondLst>
                                        </p:cTn>
                                        <p:tgtEl>
                                          <p:spTgt spid="54"/>
                                        </p:tgtEl>
                                        <p:attrNameLst>
                                          <p:attrName>style.visibility</p:attrName>
                                        </p:attrNameLst>
                                      </p:cBhvr>
                                      <p:to>
                                        <p:strVal val="hidden"/>
                                      </p:to>
                                    </p:set>
                                  </p:childTnLst>
                                </p:cTn>
                              </p:par>
                              <p:par>
                                <p:cTn id="36" presetID="9" presetClass="entr" presetSubtype="0" fill="hold" nodeType="withEffect">
                                  <p:stCondLst>
                                    <p:cond delay="7600"/>
                                  </p:stCondLst>
                                  <p:childTnLst>
                                    <p:set>
                                      <p:cBhvr>
                                        <p:cTn id="37" dur="1" fill="hold">
                                          <p:stCondLst>
                                            <p:cond delay="0"/>
                                          </p:stCondLst>
                                        </p:cTn>
                                        <p:tgtEl>
                                          <p:spTgt spid="69"/>
                                        </p:tgtEl>
                                        <p:attrNameLst>
                                          <p:attrName>style.visibility</p:attrName>
                                        </p:attrNameLst>
                                      </p:cBhvr>
                                      <p:to>
                                        <p:strVal val="visible"/>
                                      </p:to>
                                    </p:set>
                                    <p:animEffect transition="in" filter="dissolve">
                                      <p:cBhvr>
                                        <p:cTn id="38" dur="500"/>
                                        <p:tgtEl>
                                          <p:spTgt spid="69"/>
                                        </p:tgtEl>
                                      </p:cBhvr>
                                    </p:animEffect>
                                  </p:childTnLst>
                                </p:cTn>
                              </p:par>
                            </p:childTnLst>
                          </p:cTn>
                        </p:par>
                        <p:par>
                          <p:cTn id="39" fill="hold">
                            <p:stCondLst>
                              <p:cond delay="74900"/>
                            </p:stCondLst>
                            <p:childTnLst>
                              <p:par>
                                <p:cTn id="40" presetID="9" presetClass="exit" presetSubtype="0" fill="hold" nodeType="afterEffect">
                                  <p:stCondLst>
                                    <p:cond delay="7600"/>
                                  </p:stCondLst>
                                  <p:childTnLst>
                                    <p:animEffect transition="out" filter="dissolve">
                                      <p:cBhvr>
                                        <p:cTn id="41" dur="500"/>
                                        <p:tgtEl>
                                          <p:spTgt spid="69"/>
                                        </p:tgtEl>
                                      </p:cBhvr>
                                    </p:animEffect>
                                    <p:set>
                                      <p:cBhvr>
                                        <p:cTn id="42" dur="1" fill="hold">
                                          <p:stCondLst>
                                            <p:cond delay="499"/>
                                          </p:stCondLst>
                                        </p:cTn>
                                        <p:tgtEl>
                                          <p:spTgt spid="69"/>
                                        </p:tgtEl>
                                        <p:attrNameLst>
                                          <p:attrName>style.visibility</p:attrName>
                                        </p:attrNameLst>
                                      </p:cBhvr>
                                      <p:to>
                                        <p:strVal val="hidden"/>
                                      </p:to>
                                    </p:set>
                                  </p:childTnLst>
                                </p:cTn>
                              </p:par>
                              <p:par>
                                <p:cTn id="43" presetID="9" presetClass="entr" presetSubtype="0" fill="hold" nodeType="withEffect">
                                  <p:stCondLst>
                                    <p:cond delay="7600"/>
                                  </p:stCondLst>
                                  <p:childTnLst>
                                    <p:set>
                                      <p:cBhvr>
                                        <p:cTn id="44" dur="1" fill="hold">
                                          <p:stCondLst>
                                            <p:cond delay="0"/>
                                          </p:stCondLst>
                                        </p:cTn>
                                        <p:tgtEl>
                                          <p:spTgt spid="70"/>
                                        </p:tgtEl>
                                        <p:attrNameLst>
                                          <p:attrName>style.visibility</p:attrName>
                                        </p:attrNameLst>
                                      </p:cBhvr>
                                      <p:to>
                                        <p:strVal val="visible"/>
                                      </p:to>
                                    </p:set>
                                    <p:animEffect transition="in" filter="dissolve">
                                      <p:cBhvr>
                                        <p:cTn id="45" dur="500"/>
                                        <p:tgtEl>
                                          <p:spTgt spid="70"/>
                                        </p:tgtEl>
                                      </p:cBhvr>
                                    </p:animEffect>
                                  </p:childTnLst>
                                </p:cTn>
                              </p:par>
                            </p:childTnLst>
                          </p:cTn>
                        </p:par>
                        <p:par>
                          <p:cTn id="46" fill="hold">
                            <p:stCondLst>
                              <p:cond delay="83000"/>
                            </p:stCondLst>
                            <p:childTnLst>
                              <p:par>
                                <p:cTn id="47" presetID="9" presetClass="exit" presetSubtype="0" fill="hold" nodeType="afterEffect">
                                  <p:stCondLst>
                                    <p:cond delay="7600"/>
                                  </p:stCondLst>
                                  <p:childTnLst>
                                    <p:animEffect transition="out" filter="dissolve">
                                      <p:cBhvr>
                                        <p:cTn id="48" dur="500"/>
                                        <p:tgtEl>
                                          <p:spTgt spid="70"/>
                                        </p:tgtEl>
                                      </p:cBhvr>
                                    </p:animEffect>
                                    <p:set>
                                      <p:cBhvr>
                                        <p:cTn id="49" dur="1" fill="hold">
                                          <p:stCondLst>
                                            <p:cond delay="499"/>
                                          </p:stCondLst>
                                        </p:cTn>
                                        <p:tgtEl>
                                          <p:spTgt spid="70"/>
                                        </p:tgtEl>
                                        <p:attrNameLst>
                                          <p:attrName>style.visibility</p:attrName>
                                        </p:attrNameLst>
                                      </p:cBhvr>
                                      <p:to>
                                        <p:strVal val="hidden"/>
                                      </p:to>
                                    </p:set>
                                  </p:childTnLst>
                                </p:cTn>
                              </p:par>
                              <p:par>
                                <p:cTn id="50" presetID="9" presetClass="entr" presetSubtype="0" fill="hold" nodeType="withEffect">
                                  <p:stCondLst>
                                    <p:cond delay="7600"/>
                                  </p:stCondLst>
                                  <p:childTnLst>
                                    <p:set>
                                      <p:cBhvr>
                                        <p:cTn id="51" dur="1" fill="hold">
                                          <p:stCondLst>
                                            <p:cond delay="0"/>
                                          </p:stCondLst>
                                        </p:cTn>
                                        <p:tgtEl>
                                          <p:spTgt spid="75"/>
                                        </p:tgtEl>
                                        <p:attrNameLst>
                                          <p:attrName>style.visibility</p:attrName>
                                        </p:attrNameLst>
                                      </p:cBhvr>
                                      <p:to>
                                        <p:strVal val="visible"/>
                                      </p:to>
                                    </p:set>
                                    <p:animEffect transition="in" filter="dissolve">
                                      <p:cBhvr>
                                        <p:cTn id="52" dur="500"/>
                                        <p:tgtEl>
                                          <p:spTgt spid="75"/>
                                        </p:tgtEl>
                                      </p:cBhvr>
                                    </p:animEffect>
                                  </p:childTnLst>
                                </p:cTn>
                              </p:par>
                            </p:childTnLst>
                          </p:cTn>
                        </p:par>
                        <p:par>
                          <p:cTn id="53" fill="hold">
                            <p:stCondLst>
                              <p:cond delay="91100"/>
                            </p:stCondLst>
                            <p:childTnLst>
                              <p:par>
                                <p:cTn id="54" presetID="9" presetClass="exit" presetSubtype="0" fill="hold" nodeType="afterEffect">
                                  <p:stCondLst>
                                    <p:cond delay="7600"/>
                                  </p:stCondLst>
                                  <p:childTnLst>
                                    <p:animEffect transition="out" filter="dissolve">
                                      <p:cBhvr>
                                        <p:cTn id="55" dur="500"/>
                                        <p:tgtEl>
                                          <p:spTgt spid="75"/>
                                        </p:tgtEl>
                                      </p:cBhvr>
                                    </p:animEffect>
                                    <p:set>
                                      <p:cBhvr>
                                        <p:cTn id="56" dur="1" fill="hold">
                                          <p:stCondLst>
                                            <p:cond delay="499"/>
                                          </p:stCondLst>
                                        </p:cTn>
                                        <p:tgtEl>
                                          <p:spTgt spid="75"/>
                                        </p:tgtEl>
                                        <p:attrNameLst>
                                          <p:attrName>style.visibility</p:attrName>
                                        </p:attrNameLst>
                                      </p:cBhvr>
                                      <p:to>
                                        <p:strVal val="hidden"/>
                                      </p:to>
                                    </p:set>
                                  </p:childTnLst>
                                </p:cTn>
                              </p:par>
                              <p:par>
                                <p:cTn id="57" presetID="9" presetClass="entr" presetSubtype="0" fill="hold" nodeType="withEffect">
                                  <p:stCondLst>
                                    <p:cond delay="7600"/>
                                  </p:stCondLst>
                                  <p:childTnLst>
                                    <p:set>
                                      <p:cBhvr>
                                        <p:cTn id="58" dur="1" fill="hold">
                                          <p:stCondLst>
                                            <p:cond delay="0"/>
                                          </p:stCondLst>
                                        </p:cTn>
                                        <p:tgtEl>
                                          <p:spTgt spid="78"/>
                                        </p:tgtEl>
                                        <p:attrNameLst>
                                          <p:attrName>style.visibility</p:attrName>
                                        </p:attrNameLst>
                                      </p:cBhvr>
                                      <p:to>
                                        <p:strVal val="visible"/>
                                      </p:to>
                                    </p:set>
                                    <p:animEffect transition="in" filter="dissolve">
                                      <p:cBhvr>
                                        <p:cTn id="59" dur="500"/>
                                        <p:tgtEl>
                                          <p:spTgt spid="78"/>
                                        </p:tgtEl>
                                      </p:cBhvr>
                                    </p:animEffect>
                                  </p:childTnLst>
                                </p:cTn>
                              </p:par>
                            </p:childTnLst>
                          </p:cTn>
                        </p:par>
                        <p:par>
                          <p:cTn id="60" fill="hold">
                            <p:stCondLst>
                              <p:cond delay="99200"/>
                            </p:stCondLst>
                            <p:childTnLst>
                              <p:par>
                                <p:cTn id="61" presetID="9" presetClass="exit" presetSubtype="0" fill="hold" nodeType="afterEffect">
                                  <p:stCondLst>
                                    <p:cond delay="7600"/>
                                  </p:stCondLst>
                                  <p:childTnLst>
                                    <p:animEffect transition="out" filter="dissolve">
                                      <p:cBhvr>
                                        <p:cTn id="62" dur="500"/>
                                        <p:tgtEl>
                                          <p:spTgt spid="78"/>
                                        </p:tgtEl>
                                      </p:cBhvr>
                                    </p:animEffect>
                                    <p:set>
                                      <p:cBhvr>
                                        <p:cTn id="63" dur="1" fill="hold">
                                          <p:stCondLst>
                                            <p:cond delay="499"/>
                                          </p:stCondLst>
                                        </p:cTn>
                                        <p:tgtEl>
                                          <p:spTgt spid="78"/>
                                        </p:tgtEl>
                                        <p:attrNameLst>
                                          <p:attrName>style.visibility</p:attrName>
                                        </p:attrNameLst>
                                      </p:cBhvr>
                                      <p:to>
                                        <p:strVal val="hidden"/>
                                      </p:to>
                                    </p:set>
                                  </p:childTnLst>
                                </p:cTn>
                              </p:par>
                              <p:par>
                                <p:cTn id="64" presetID="9" presetClass="entr" presetSubtype="0" fill="hold" nodeType="withEffect">
                                  <p:stCondLst>
                                    <p:cond delay="7600"/>
                                  </p:stCondLst>
                                  <p:childTnLst>
                                    <p:set>
                                      <p:cBhvr>
                                        <p:cTn id="65" dur="1" fill="hold">
                                          <p:stCondLst>
                                            <p:cond delay="0"/>
                                          </p:stCondLst>
                                        </p:cTn>
                                        <p:tgtEl>
                                          <p:spTgt spid="79"/>
                                        </p:tgtEl>
                                        <p:attrNameLst>
                                          <p:attrName>style.visibility</p:attrName>
                                        </p:attrNameLst>
                                      </p:cBhvr>
                                      <p:to>
                                        <p:strVal val="visible"/>
                                      </p:to>
                                    </p:set>
                                    <p:animEffect transition="in" filter="dissolve">
                                      <p:cBhvr>
                                        <p:cTn id="66" dur="500"/>
                                        <p:tgtEl>
                                          <p:spTgt spid="79"/>
                                        </p:tgtEl>
                                      </p:cBhvr>
                                    </p:animEffect>
                                  </p:childTnLst>
                                </p:cTn>
                              </p:par>
                            </p:childTnLst>
                          </p:cTn>
                        </p:par>
                        <p:par>
                          <p:cTn id="67" fill="hold">
                            <p:stCondLst>
                              <p:cond delay="107300"/>
                            </p:stCondLst>
                            <p:childTnLst>
                              <p:par>
                                <p:cTn id="68" presetID="1" presetClass="exit" presetSubtype="0" fill="hold" nodeType="afterEffect">
                                  <p:stCondLst>
                                    <p:cond delay="7600"/>
                                  </p:stCondLst>
                                  <p:childTnLst>
                                    <p:set>
                                      <p:cBhvr>
                                        <p:cTn id="69" dur="1" fill="hold">
                                          <p:stCondLst>
                                            <p:cond delay="0"/>
                                          </p:stCondLst>
                                        </p:cTn>
                                        <p:tgtEl>
                                          <p:spTgt spid="79"/>
                                        </p:tgtEl>
                                        <p:attrNameLst>
                                          <p:attrName>style.visibility</p:attrName>
                                        </p:attrNameLst>
                                      </p:cBhvr>
                                      <p:to>
                                        <p:strVal val="hidden"/>
                                      </p:to>
                                    </p:set>
                                  </p:childTnLst>
                                </p:cTn>
                              </p:par>
                              <p:par>
                                <p:cTn id="70" presetID="9" presetClass="entr" presetSubtype="0" fill="hold" nodeType="withEffect">
                                  <p:stCondLst>
                                    <p:cond delay="7600"/>
                                  </p:stCondLst>
                                  <p:childTnLst>
                                    <p:set>
                                      <p:cBhvr>
                                        <p:cTn id="71" dur="1" fill="hold">
                                          <p:stCondLst>
                                            <p:cond delay="0"/>
                                          </p:stCondLst>
                                        </p:cTn>
                                        <p:tgtEl>
                                          <p:spTgt spid="80"/>
                                        </p:tgtEl>
                                        <p:attrNameLst>
                                          <p:attrName>style.visibility</p:attrName>
                                        </p:attrNameLst>
                                      </p:cBhvr>
                                      <p:to>
                                        <p:strVal val="visible"/>
                                      </p:to>
                                    </p:set>
                                    <p:animEffect transition="in" filter="dissolve">
                                      <p:cBhvr>
                                        <p:cTn id="72" dur="500"/>
                                        <p:tgtEl>
                                          <p:spTgt spid="80"/>
                                        </p:tgtEl>
                                      </p:cBhvr>
                                    </p:animEffect>
                                  </p:childTnLst>
                                </p:cTn>
                              </p:par>
                            </p:childTnLst>
                          </p:cTn>
                        </p:par>
                        <p:par>
                          <p:cTn id="73" fill="hold">
                            <p:stCondLst>
                              <p:cond delay="115400"/>
                            </p:stCondLst>
                            <p:childTnLst>
                              <p:par>
                                <p:cTn id="74" presetID="9" presetClass="exit" presetSubtype="0" fill="hold" nodeType="afterEffect">
                                  <p:stCondLst>
                                    <p:cond delay="7600"/>
                                  </p:stCondLst>
                                  <p:childTnLst>
                                    <p:animEffect transition="out" filter="dissolve">
                                      <p:cBhvr>
                                        <p:cTn id="75" dur="500"/>
                                        <p:tgtEl>
                                          <p:spTgt spid="80"/>
                                        </p:tgtEl>
                                      </p:cBhvr>
                                    </p:animEffect>
                                    <p:set>
                                      <p:cBhvr>
                                        <p:cTn id="76" dur="1" fill="hold">
                                          <p:stCondLst>
                                            <p:cond delay="499"/>
                                          </p:stCondLst>
                                        </p:cTn>
                                        <p:tgtEl>
                                          <p:spTgt spid="80"/>
                                        </p:tgtEl>
                                        <p:attrNameLst>
                                          <p:attrName>style.visibility</p:attrName>
                                        </p:attrNameLst>
                                      </p:cBhvr>
                                      <p:to>
                                        <p:strVal val="hidden"/>
                                      </p:to>
                                    </p:set>
                                  </p:childTnLst>
                                </p:cTn>
                              </p:par>
                            </p:childTnLst>
                          </p:cTn>
                        </p:par>
                        <p:par>
                          <p:cTn id="77" fill="hold">
                            <p:stCondLst>
                              <p:cond delay="123500"/>
                            </p:stCondLst>
                            <p:childTnLst>
                              <p:par>
                                <p:cTn id="78" presetID="9" presetClass="entr" presetSubtype="0" fill="hold" nodeType="afterEffect">
                                  <p:stCondLst>
                                    <p:cond delay="54000"/>
                                  </p:stCondLst>
                                  <p:childTnLst>
                                    <p:set>
                                      <p:cBhvr>
                                        <p:cTn id="79" dur="1" fill="hold">
                                          <p:stCondLst>
                                            <p:cond delay="0"/>
                                          </p:stCondLst>
                                        </p:cTn>
                                        <p:tgtEl>
                                          <p:spTgt spid="94"/>
                                        </p:tgtEl>
                                        <p:attrNameLst>
                                          <p:attrName>style.visibility</p:attrName>
                                        </p:attrNameLst>
                                      </p:cBhvr>
                                      <p:to>
                                        <p:strVal val="visible"/>
                                      </p:to>
                                    </p:set>
                                    <p:animEffect transition="in" filter="dissolve">
                                      <p:cBhvr>
                                        <p:cTn id="80" dur="500"/>
                                        <p:tgtEl>
                                          <p:spTgt spid="94"/>
                                        </p:tgtEl>
                                      </p:cBhvr>
                                    </p:animEffect>
                                  </p:childTnLst>
                                </p:cTn>
                              </p:par>
                            </p:childTnLst>
                          </p:cTn>
                        </p:par>
                        <p:par>
                          <p:cTn id="81" fill="hold">
                            <p:stCondLst>
                              <p:cond delay="178000"/>
                            </p:stCondLst>
                            <p:childTnLst>
                              <p:par>
                                <p:cTn id="82" presetID="63" presetClass="path" presetSubtype="0" accel="50000" decel="50000" fill="hold" nodeType="afterEffect">
                                  <p:stCondLst>
                                    <p:cond delay="7500"/>
                                  </p:stCondLst>
                                  <p:childTnLst>
                                    <p:animMotion origin="layout" path="M -0.00052 -7.40741E-7 L 0.89948 -7.40741E-7 " pathEditMode="relative" rAng="0" ptsTypes="AA">
                                      <p:cBhvr>
                                        <p:cTn id="83" dur="3000" fill="hold"/>
                                        <p:tgtEl>
                                          <p:spTgt spid="94"/>
                                        </p:tgtEl>
                                        <p:attrNameLst>
                                          <p:attrName>ppt_x</p:attrName>
                                          <p:attrName>ppt_y</p:attrName>
                                        </p:attrNameLst>
                                      </p:cBhvr>
                                      <p:rCtr x="450" y="0"/>
                                    </p:animMotion>
                                  </p:childTnLst>
                                </p:cTn>
                              </p:par>
                            </p:childTnLst>
                          </p:cTn>
                        </p:par>
                        <p:par>
                          <p:cTn id="84" fill="hold">
                            <p:stCondLst>
                              <p:cond delay="188500"/>
                            </p:stCondLst>
                            <p:childTnLst>
                              <p:par>
                                <p:cTn id="85" presetID="9" presetClass="entr" presetSubtype="0" fill="hold" nodeType="afterEffect">
                                  <p:stCondLst>
                                    <p:cond delay="1000"/>
                                  </p:stCondLst>
                                  <p:childTnLst>
                                    <p:set>
                                      <p:cBhvr>
                                        <p:cTn id="86" dur="1" fill="hold">
                                          <p:stCondLst>
                                            <p:cond delay="0"/>
                                          </p:stCondLst>
                                        </p:cTn>
                                        <p:tgtEl>
                                          <p:spTgt spid="95"/>
                                        </p:tgtEl>
                                        <p:attrNameLst>
                                          <p:attrName>style.visibility</p:attrName>
                                        </p:attrNameLst>
                                      </p:cBhvr>
                                      <p:to>
                                        <p:strVal val="visible"/>
                                      </p:to>
                                    </p:set>
                                    <p:animEffect transition="in" filter="dissolve">
                                      <p:cBhvr>
                                        <p:cTn id="87" dur="500"/>
                                        <p:tgtEl>
                                          <p:spTgt spid="95"/>
                                        </p:tgtEl>
                                      </p:cBhvr>
                                    </p:animEffect>
                                  </p:childTnLst>
                                </p:cTn>
                              </p:par>
                            </p:childTnLst>
                          </p:cTn>
                        </p:par>
                        <p:par>
                          <p:cTn id="88" fill="hold">
                            <p:stCondLst>
                              <p:cond delay="190000"/>
                            </p:stCondLst>
                            <p:childTnLst>
                              <p:par>
                                <p:cTn id="89" presetID="63" presetClass="path" presetSubtype="0" accel="50000" decel="50000" fill="hold" nodeType="afterEffect">
                                  <p:stCondLst>
                                    <p:cond delay="8500"/>
                                  </p:stCondLst>
                                  <p:childTnLst>
                                    <p:animMotion origin="layout" path="M 0 0 L 0.63333 0 " pathEditMode="relative" rAng="0" ptsTypes="AA">
                                      <p:cBhvr>
                                        <p:cTn id="90" dur="2000" fill="hold"/>
                                        <p:tgtEl>
                                          <p:spTgt spid="95"/>
                                        </p:tgtEl>
                                        <p:attrNameLst>
                                          <p:attrName>ppt_x</p:attrName>
                                          <p:attrName>ppt_y</p:attrName>
                                        </p:attrNameLst>
                                      </p:cBhvr>
                                      <p:rCtr x="317"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91"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Octamer_measure2.jpg"/>
          <p:cNvPicPr>
            <a:picLocks noChangeAspect="1"/>
          </p:cNvPicPr>
          <p:nvPr/>
        </p:nvPicPr>
        <p:blipFill>
          <a:blip r:embed="rId6" cstate="print"/>
          <a:stretch>
            <a:fillRect/>
          </a:stretch>
        </p:blipFill>
        <p:spPr>
          <a:xfrm>
            <a:off x="1821180" y="1219200"/>
            <a:ext cx="5501640" cy="4419600"/>
          </a:xfrm>
          <a:prstGeom prst="rect">
            <a:avLst/>
          </a:prstGeom>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23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41325"/>
            <a:ext cx="304800" cy="304800"/>
          </a:xfrm>
          <a:prstGeom prst="rect">
            <a:avLst/>
          </a:prstGeom>
        </p:spPr>
      </p:pic>
    </p:spTree>
    <p:custDataLst>
      <p:tags r:id="rId1"/>
    </p:custDataLst>
  </p:cSld>
  <p:clrMapOvr>
    <a:masterClrMapping/>
  </p:clrMapOvr>
  <p:transition advClick="0" advTm="4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049">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descr="Octamer_measure3.jpg"/>
          <p:cNvPicPr>
            <a:picLocks noChangeAspect="1"/>
          </p:cNvPicPr>
          <p:nvPr/>
        </p:nvPicPr>
        <p:blipFill>
          <a:blip r:embed="rId6" cstate="print"/>
          <a:stretch>
            <a:fillRect/>
          </a:stretch>
        </p:blipFill>
        <p:spPr>
          <a:xfrm>
            <a:off x="1821180" y="1219200"/>
            <a:ext cx="5501640" cy="4419600"/>
          </a:xfrm>
          <a:prstGeom prst="rect">
            <a:avLst/>
          </a:prstGeom>
        </p:spPr>
      </p:pic>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23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4950" y="6541325"/>
            <a:ext cx="304800" cy="304800"/>
          </a:xfrm>
          <a:prstGeom prst="rect">
            <a:avLst/>
          </a:prstGeom>
        </p:spPr>
      </p:pic>
    </p:spTree>
    <p:custDataLst>
      <p:tags r:id="rId1"/>
    </p:custDataLst>
  </p:cSld>
  <p:clrMapOvr>
    <a:masterClrMapping/>
  </p:clrMapOvr>
  <p:transition advClick="0" advTm="3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0732">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524000" y="5791200"/>
            <a:ext cx="6309360" cy="274320"/>
          </a:xfrm>
          <a:prstGeom prst="rect">
            <a:avLst/>
          </a:prstGeom>
          <a:noFill/>
          <a:ln>
            <a:solidFill>
              <a:schemeClr val="tx1"/>
            </a:solidFill>
          </a:ln>
        </p:spPr>
        <p:txBody>
          <a:bodyPr wrap="square" rtlCol="0">
            <a:spAutoFit/>
          </a:bodyPr>
          <a:lstStyle/>
          <a:p>
            <a:r>
              <a:rPr lang="en-US" sz="1200" dirty="0">
                <a:latin typeface="Arial" pitchFamily="34" charset="0"/>
                <a:cs typeface="Arial" pitchFamily="34" charset="0"/>
              </a:rPr>
              <a:t>Source:  Jeanne </a:t>
            </a:r>
            <a:r>
              <a:rPr lang="en-US" sz="1200" dirty="0" err="1">
                <a:latin typeface="Arial" pitchFamily="34" charset="0"/>
                <a:cs typeface="Arial" pitchFamily="34" charset="0"/>
              </a:rPr>
              <a:t>Garbarino</a:t>
            </a:r>
            <a:r>
              <a:rPr lang="en-US" sz="1200" dirty="0">
                <a:latin typeface="Arial" pitchFamily="34" charset="0"/>
                <a:cs typeface="Arial" pitchFamily="34" charset="0"/>
              </a:rPr>
              <a:t>, </a:t>
            </a:r>
            <a:r>
              <a:rPr lang="en-US" sz="1200" dirty="0">
                <a:hlinkClick r:id="rId6"/>
              </a:rPr>
              <a:t>http://www.doublexscience.org/headlights-and-beads-on-a-string/</a:t>
            </a:r>
            <a:endParaRPr lang="en-US" sz="1200" dirty="0">
              <a:latin typeface="Arial" pitchFamily="34" charset="0"/>
              <a:cs typeface="Arial" pitchFamily="34" charset="0"/>
            </a:endParaRPr>
          </a:p>
        </p:txBody>
      </p:sp>
      <p:pic>
        <p:nvPicPr>
          <p:cNvPr id="6" name="Picture 5" descr="nucleos2.gif"/>
          <p:cNvPicPr>
            <a:picLocks noChangeAspect="1"/>
          </p:cNvPicPr>
          <p:nvPr/>
        </p:nvPicPr>
        <p:blipFill>
          <a:blip r:embed="rId7" cstate="print"/>
          <a:stretch>
            <a:fillRect/>
          </a:stretch>
        </p:blipFill>
        <p:spPr>
          <a:xfrm>
            <a:off x="2390775" y="1995487"/>
            <a:ext cx="4362450" cy="2867025"/>
          </a:xfrm>
          <a:prstGeom prst="rect">
            <a:avLst/>
          </a:prstGeom>
        </p:spPr>
      </p:pic>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5" name="Slide 23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6541325"/>
            <a:ext cx="304800" cy="304800"/>
          </a:xfrm>
          <a:prstGeom prst="rect">
            <a:avLst/>
          </a:prstGeom>
        </p:spPr>
      </p:pic>
    </p:spTree>
    <p:custDataLst>
      <p:tags r:id="rId1"/>
    </p:custDataLst>
  </p:cSld>
  <p:clrMapOvr>
    <a:masterClrMapping/>
  </p:clrMapOvr>
  <p:transition advClick="0" advTm="17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6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7073">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6514" name="Rectangle 2"/>
          <p:cNvSpPr>
            <a:spLocks noChangeArrowheads="1"/>
          </p:cNvSpPr>
          <p:nvPr/>
        </p:nvSpPr>
        <p:spPr bwMode="auto">
          <a:xfrm>
            <a:off x="685800" y="-1600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descr="rotate-octamer-all-8-strands_30_20.jpg"/>
          <p:cNvPicPr>
            <a:picLocks noChangeAspect="1"/>
          </p:cNvPicPr>
          <p:nvPr/>
        </p:nvPicPr>
        <p:blipFill>
          <a:blip r:embed="rId6" cstate="print">
            <a:clrChange>
              <a:clrFrom>
                <a:srgbClr val="000000"/>
              </a:clrFrom>
              <a:clrTo>
                <a:srgbClr val="000000">
                  <a:alpha val="0"/>
                </a:srgbClr>
              </a:clrTo>
            </a:clrChange>
          </a:blip>
          <a:stretch>
            <a:fillRect/>
          </a:stretch>
        </p:blipFill>
        <p:spPr>
          <a:xfrm>
            <a:off x="1220673" y="2673641"/>
            <a:ext cx="4902358" cy="1974559"/>
          </a:xfrm>
          <a:prstGeom prst="rect">
            <a:avLst/>
          </a:prstGeom>
        </p:spPr>
      </p:pic>
      <p:pic>
        <p:nvPicPr>
          <p:cNvPr id="8" name="Picture 7" descr="rotate-octamer-all-8-strands_30_20.jpg"/>
          <p:cNvPicPr>
            <a:picLocks noChangeAspect="1"/>
          </p:cNvPicPr>
          <p:nvPr/>
        </p:nvPicPr>
        <p:blipFill>
          <a:blip r:embed="rId6" cstate="print">
            <a:clrChange>
              <a:clrFrom>
                <a:srgbClr val="000000"/>
              </a:clrFrom>
              <a:clrTo>
                <a:srgbClr val="000000">
                  <a:alpha val="0"/>
                </a:srgbClr>
              </a:clrTo>
            </a:clrChange>
          </a:blip>
          <a:stretch>
            <a:fillRect/>
          </a:stretch>
        </p:blipFill>
        <p:spPr>
          <a:xfrm>
            <a:off x="3098642" y="2673641"/>
            <a:ext cx="4902358" cy="1974559"/>
          </a:xfrm>
          <a:prstGeom prst="rect">
            <a:avLst/>
          </a:prstGeom>
        </p:spPr>
      </p:pic>
      <p:grpSp>
        <p:nvGrpSpPr>
          <p:cNvPr id="14" name="Group 13"/>
          <p:cNvGrpSpPr/>
          <p:nvPr/>
        </p:nvGrpSpPr>
        <p:grpSpPr>
          <a:xfrm>
            <a:off x="3429000" y="2258704"/>
            <a:ext cx="1828800" cy="369332"/>
            <a:chOff x="3429000" y="2258704"/>
            <a:chExt cx="1828800" cy="369332"/>
          </a:xfrm>
        </p:grpSpPr>
        <p:cxnSp>
          <p:nvCxnSpPr>
            <p:cNvPr id="16" name="Straight Arrow Connector 15"/>
            <p:cNvCxnSpPr/>
            <p:nvPr/>
          </p:nvCxnSpPr>
          <p:spPr>
            <a:xfrm>
              <a:off x="3429000" y="2590800"/>
              <a:ext cx="1828800" cy="0"/>
            </a:xfrm>
            <a:prstGeom prst="straightConnector1">
              <a:avLst/>
            </a:prstGeom>
            <a:ln w="28575">
              <a:solidFill>
                <a:srgbClr val="FD09C9"/>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936696" y="2258704"/>
              <a:ext cx="822960" cy="369332"/>
            </a:xfrm>
            <a:prstGeom prst="rect">
              <a:avLst/>
            </a:prstGeom>
            <a:noFill/>
          </p:spPr>
          <p:txBody>
            <a:bodyPr wrap="square" rtlCol="0">
              <a:spAutoFit/>
            </a:bodyPr>
            <a:lstStyle/>
            <a:p>
              <a:pPr algn="ctr"/>
              <a:r>
                <a:rPr lang="en-US" b="1" dirty="0">
                  <a:solidFill>
                    <a:srgbClr val="FD09C9"/>
                  </a:solidFill>
                </a:rPr>
                <a:t>120 Å</a:t>
              </a:r>
              <a:endParaRPr lang="en-US" dirty="0">
                <a:solidFill>
                  <a:srgbClr val="FD09C9"/>
                </a:solidFill>
              </a:endParaRPr>
            </a:p>
          </p:txBody>
        </p:sp>
      </p:grpSp>
      <p:grpSp>
        <p:nvGrpSpPr>
          <p:cNvPr id="21" name="Group 20"/>
          <p:cNvGrpSpPr/>
          <p:nvPr/>
        </p:nvGrpSpPr>
        <p:grpSpPr>
          <a:xfrm>
            <a:off x="2590800" y="2260948"/>
            <a:ext cx="3581400" cy="400110"/>
            <a:chOff x="2590800" y="2260948"/>
            <a:chExt cx="3581400" cy="400110"/>
          </a:xfrm>
        </p:grpSpPr>
        <p:cxnSp>
          <p:nvCxnSpPr>
            <p:cNvPr id="19" name="Straight Arrow Connector 18"/>
            <p:cNvCxnSpPr/>
            <p:nvPr/>
          </p:nvCxnSpPr>
          <p:spPr>
            <a:xfrm>
              <a:off x="2590800" y="2593044"/>
              <a:ext cx="3581400" cy="0"/>
            </a:xfrm>
            <a:prstGeom prst="straightConnector1">
              <a:avLst/>
            </a:prstGeom>
            <a:ln w="28575">
              <a:solidFill>
                <a:srgbClr val="FD09C9"/>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936696" y="2260948"/>
              <a:ext cx="914400" cy="400110"/>
            </a:xfrm>
            <a:prstGeom prst="rect">
              <a:avLst/>
            </a:prstGeom>
            <a:noFill/>
          </p:spPr>
          <p:txBody>
            <a:bodyPr wrap="square" rtlCol="0">
              <a:spAutoFit/>
            </a:bodyPr>
            <a:lstStyle/>
            <a:p>
              <a:pPr algn="ctr"/>
              <a:r>
                <a:rPr lang="en-US" sz="2000" b="1" dirty="0">
                  <a:solidFill>
                    <a:srgbClr val="FD09C9"/>
                  </a:solidFill>
                </a:rPr>
                <a:t>~240 Å</a:t>
              </a:r>
              <a:endParaRPr lang="en-US" sz="2000" dirty="0">
                <a:solidFill>
                  <a:srgbClr val="FD09C9"/>
                </a:solidFill>
              </a:endParaRPr>
            </a:p>
          </p:txBody>
        </p:sp>
      </p:grpSp>
      <p:pic>
        <p:nvPicPr>
          <p:cNvPr id="22" name="Picture 21" descr="gordian_knot.jpg"/>
          <p:cNvPicPr>
            <a:picLocks noChangeAspect="1"/>
          </p:cNvPicPr>
          <p:nvPr/>
        </p:nvPicPr>
        <p:blipFill>
          <a:blip r:embed="rId7" cstate="print"/>
          <a:stretch>
            <a:fillRect/>
          </a:stretch>
        </p:blipFill>
        <p:spPr>
          <a:xfrm>
            <a:off x="1676400" y="501650"/>
            <a:ext cx="5791200" cy="5854700"/>
          </a:xfrm>
          <a:prstGeom prst="rect">
            <a:avLst/>
          </a:prstGeom>
        </p:spPr>
      </p:pic>
      <p:sp>
        <p:nvSpPr>
          <p:cNvPr id="12" name="TextBox 11"/>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13" name="Slide 23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13648" y="6539552"/>
            <a:ext cx="304800" cy="304800"/>
          </a:xfrm>
          <a:prstGeom prst="rect">
            <a:avLst/>
          </a:prstGeom>
        </p:spPr>
      </p:pic>
    </p:spTree>
    <p:custDataLst>
      <p:tags r:id="rId1"/>
    </p:custDataLst>
  </p:cSld>
  <p:clrMapOvr>
    <a:masterClrMapping/>
  </p:clrMapOvr>
  <p:transition advClick="0" advTm="9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63" presetClass="path" presetSubtype="0" accel="50000" decel="50000" fill="hold" nodeType="afterEffect">
                                  <p:stCondLst>
                                    <p:cond delay="35000"/>
                                  </p:stCondLst>
                                  <p:childTnLst>
                                    <p:animMotion origin="layout" path="M -4.44444E-6 -2.49769E-6 L 0.09306 -2.49769E-6 " pathEditMode="relative" rAng="0" ptsTypes="AA">
                                      <p:cBhvr>
                                        <p:cTn id="9" dur="2000" fill="hold"/>
                                        <p:tgtEl>
                                          <p:spTgt spid="8"/>
                                        </p:tgtEl>
                                        <p:attrNameLst>
                                          <p:attrName>ppt_x</p:attrName>
                                          <p:attrName>ppt_y</p:attrName>
                                        </p:attrNameLst>
                                      </p:cBhvr>
                                      <p:rCtr x="47" y="0"/>
                                    </p:animMotion>
                                  </p:childTnLst>
                                </p:cTn>
                              </p:par>
                              <p:par>
                                <p:cTn id="10" presetID="35" presetClass="path" presetSubtype="0" accel="50000" decel="50000" fill="hold" nodeType="withEffect">
                                  <p:stCondLst>
                                    <p:cond delay="35000"/>
                                  </p:stCondLst>
                                  <p:childTnLst>
                                    <p:animMotion origin="layout" path="M -2.5E-6 -2.49769E-6 L -0.10156 -2.49769E-6 " pathEditMode="relative" rAng="0" ptsTypes="AA">
                                      <p:cBhvr>
                                        <p:cTn id="11" dur="2000" fill="hold"/>
                                        <p:tgtEl>
                                          <p:spTgt spid="6"/>
                                        </p:tgtEl>
                                        <p:attrNameLst>
                                          <p:attrName>ppt_x</p:attrName>
                                          <p:attrName>ppt_y</p:attrName>
                                        </p:attrNameLst>
                                      </p:cBhvr>
                                      <p:rCtr x="-51" y="0"/>
                                    </p:animMotion>
                                  </p:childTnLst>
                                </p:cTn>
                              </p:par>
                            </p:childTnLst>
                          </p:cTn>
                        </p:par>
                        <p:par>
                          <p:cTn id="12" fill="hold">
                            <p:stCondLst>
                              <p:cond delay="37000"/>
                            </p:stCondLst>
                            <p:childTnLst>
                              <p:par>
                                <p:cTn id="13" presetID="9" presetClass="exit" presetSubtype="0" fill="hold" nodeType="afterEffect">
                                  <p:stCondLst>
                                    <p:cond delay="0"/>
                                  </p:stCondLst>
                                  <p:childTnLst>
                                    <p:animEffect transition="out" filter="dissolv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par>
                          <p:cTn id="19" fill="hold">
                            <p:stCondLst>
                              <p:cond delay="37500"/>
                            </p:stCondLst>
                            <p:childTnLst>
                              <p:par>
                                <p:cTn id="20" presetID="9" presetClass="entr" presetSubtype="0" fill="hold" nodeType="afterEffect">
                                  <p:stCondLst>
                                    <p:cond delay="4200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7073" numSld="999">
                <p:cTn id="23"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Autofit/>
          </a:bodyPr>
          <a:lstStyle/>
          <a:p>
            <a:pPr algn="l"/>
            <a:r>
              <a:rPr lang="en-US" sz="2400" dirty="0">
                <a:latin typeface="Times New Roman" pitchFamily="18" charset="0"/>
                <a:cs typeface="Times New Roman" pitchFamily="18" charset="0"/>
              </a:rPr>
              <a:t>If we are going to construct a 30-nm fiber from our new nucleosome model, we shall need to define exactly, or at least approximately, how adjacent 10-nm nucleosome strands associate with one another to build up larger structures.  I must tell you up front that the model, in its current form, does </a:t>
            </a:r>
            <a:r>
              <a:rPr lang="en-US" sz="2400" i="1" dirty="0">
                <a:latin typeface="Times New Roman" pitchFamily="18" charset="0"/>
                <a:cs typeface="Times New Roman" pitchFamily="18" charset="0"/>
              </a:rPr>
              <a:t>not </a:t>
            </a:r>
            <a:r>
              <a:rPr lang="en-US" sz="2400" dirty="0">
                <a:latin typeface="Times New Roman" pitchFamily="18" charset="0"/>
                <a:cs typeface="Times New Roman" pitchFamily="18" charset="0"/>
              </a:rPr>
              <a:t>lead to a single, logically-compelling  structure for the 30-nm fiber, but rather a set of competing structures between which we must adjudicate.</a:t>
            </a:r>
          </a:p>
        </p:txBody>
      </p:sp>
      <p:sp>
        <p:nvSpPr>
          <p:cNvPr id="3" name="Title 1"/>
          <p:cNvSpPr txBox="1">
            <a:spLocks/>
          </p:cNvSpPr>
          <p:nvPr/>
        </p:nvSpPr>
        <p:spPr>
          <a:xfrm>
            <a:off x="457200" y="2743200"/>
            <a:ext cx="82296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They all, however, employ the same two mechanisms of stabilization which we found previously in the protamine-DNA complex.  These are:</a:t>
            </a:r>
          </a:p>
        </p:txBody>
      </p:sp>
      <p:sp>
        <p:nvSpPr>
          <p:cNvPr id="4" name="Title 1"/>
          <p:cNvSpPr txBox="1">
            <a:spLocks/>
          </p:cNvSpPr>
          <p:nvPr/>
        </p:nvSpPr>
        <p:spPr>
          <a:xfrm>
            <a:off x="457200" y="3837296"/>
            <a:ext cx="82296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(1) the square-array pattern of salt bridges between basic amino acid side-chains and DNA phosphate groups, and</a:t>
            </a:r>
          </a:p>
        </p:txBody>
      </p:sp>
      <p:sp>
        <p:nvSpPr>
          <p:cNvPr id="5" name="Title 1"/>
          <p:cNvSpPr txBox="1">
            <a:spLocks/>
          </p:cNvSpPr>
          <p:nvPr/>
        </p:nvSpPr>
        <p:spPr>
          <a:xfrm>
            <a:off x="457200" y="4800600"/>
            <a:ext cx="82296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(2) classic </a:t>
            </a:r>
            <a:r>
              <a:rPr kumimoji="0" lang="en-US" sz="2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sym typeface="Symbol"/>
              </a:rPr>
              <a:t>-sheet-type </a:t>
            </a:r>
            <a:r>
              <a:rPr kumimoji="0" lang="en-US" sz="2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hydrogen bonding between the peptide backbones of adjacent </a:t>
            </a:r>
            <a:r>
              <a:rPr kumimoji="0" lang="en-US" sz="2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sym typeface="Symbol"/>
              </a:rPr>
              <a:t>-strands.</a:t>
            </a:r>
            <a:endParaRPr kumimoji="0" lang="en-US" sz="2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6" name="Title 1"/>
          <p:cNvSpPr txBox="1">
            <a:spLocks/>
          </p:cNvSpPr>
          <p:nvPr/>
        </p:nvSpPr>
        <p:spPr>
          <a:xfrm>
            <a:off x="457200" y="5791200"/>
            <a:ext cx="82296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sym typeface="Symbol"/>
              </a:rPr>
              <a:t>The simplest example of a possible 30-nm fiber structure is the one which can be made from 4 </a:t>
            </a:r>
            <a:r>
              <a:rPr kumimoji="0" lang="en-US" sz="2400" b="0"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sym typeface="Symbol"/>
              </a:rPr>
              <a:t>nucleosomes</a:t>
            </a:r>
            <a:r>
              <a:rPr kumimoji="0" lang="en-US" sz="2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sym typeface="Symbol"/>
              </a:rPr>
              <a:t>:</a:t>
            </a:r>
            <a:endParaRPr kumimoji="0" lang="en-US" sz="2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7" name="Title 1"/>
          <p:cNvSpPr txBox="1">
            <a:spLocks/>
          </p:cNvSpPr>
          <p:nvPr/>
        </p:nvSpPr>
        <p:spPr>
          <a:xfrm>
            <a:off x="457200" y="762000"/>
            <a:ext cx="82296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rPr>
              <a:t>If we are going to construct a 30-nm fiber from our new nucleosome model, we shall need to define exactly, or at least approximately, how adjacent 10-nm nucleosome strands associate with one another to build up larger structures.  I must tell you up front that the model, in its current form, does </a:t>
            </a:r>
            <a:r>
              <a:rPr kumimoji="0" lang="en-US" sz="2400" b="0" i="1"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rPr>
              <a:t>not </a:t>
            </a:r>
            <a:r>
              <a:rPr kumimoji="0" lang="en-US" sz="24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rPr>
              <a:t>lead to a single, logically-compelling  structure for the 30-nm fiber, but rather a set of competing structures between which we must adjudicate.</a:t>
            </a:r>
          </a:p>
        </p:txBody>
      </p:sp>
      <p:sp>
        <p:nvSpPr>
          <p:cNvPr id="8" name="Title 1"/>
          <p:cNvSpPr txBox="1">
            <a:spLocks/>
          </p:cNvSpPr>
          <p:nvPr/>
        </p:nvSpPr>
        <p:spPr>
          <a:xfrm>
            <a:off x="457200" y="2743200"/>
            <a:ext cx="82296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rPr>
              <a:t>They all, however, employ the same two mechanisms of stabilization which we found previously in the protamine-DNA complex.  These are:</a:t>
            </a:r>
          </a:p>
        </p:txBody>
      </p:sp>
      <p:sp>
        <p:nvSpPr>
          <p:cNvPr id="9" name="Title 1"/>
          <p:cNvSpPr txBox="1">
            <a:spLocks/>
          </p:cNvSpPr>
          <p:nvPr/>
        </p:nvSpPr>
        <p:spPr>
          <a:xfrm>
            <a:off x="457200" y="3837296"/>
            <a:ext cx="82296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rPr>
              <a:t>(1) the square-array pattern of salt bridges between basic amino acid side-chains and DNA phosphate groups, and</a:t>
            </a:r>
          </a:p>
        </p:txBody>
      </p:sp>
      <p:sp>
        <p:nvSpPr>
          <p:cNvPr id="10" name="Title 1"/>
          <p:cNvSpPr txBox="1">
            <a:spLocks/>
          </p:cNvSpPr>
          <p:nvPr/>
        </p:nvSpPr>
        <p:spPr>
          <a:xfrm>
            <a:off x="457200" y="4800600"/>
            <a:ext cx="82296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rPr>
              <a:t>(2) classic </a:t>
            </a:r>
            <a:r>
              <a:rPr kumimoji="0" lang="en-US" sz="24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sym typeface="Symbol"/>
              </a:rPr>
              <a:t>-sheet-type </a:t>
            </a:r>
            <a:r>
              <a:rPr kumimoji="0" lang="en-US" sz="24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rPr>
              <a:t>hydrogen bonding between the peptide backbones of adjacent </a:t>
            </a:r>
            <a:r>
              <a:rPr kumimoji="0" lang="en-US" sz="24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sym typeface="Symbol"/>
              </a:rPr>
              <a:t>-strands.</a:t>
            </a:r>
            <a:endParaRPr kumimoji="0" lang="en-US" sz="24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endParaRPr>
          </a:p>
        </p:txBody>
      </p:sp>
      <p:sp>
        <p:nvSpPr>
          <p:cNvPr id="11" name="Title 1"/>
          <p:cNvSpPr txBox="1">
            <a:spLocks/>
          </p:cNvSpPr>
          <p:nvPr/>
        </p:nvSpPr>
        <p:spPr>
          <a:xfrm>
            <a:off x="457200" y="5791200"/>
            <a:ext cx="82296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sym typeface="Symbol"/>
              </a:rPr>
              <a:t>The simplest example of a possible 30-nm fiber structure is the one which can be made from 4 </a:t>
            </a:r>
            <a:r>
              <a:rPr kumimoji="0" lang="en-US" sz="2400" b="0" i="0" u="none" strike="noStrike" kern="1200" cap="none" spc="0" normalizeH="0" baseline="0" noProof="0" dirty="0" err="1">
                <a:ln>
                  <a:noFill/>
                </a:ln>
                <a:solidFill>
                  <a:srgbClr val="FD09C9"/>
                </a:solidFill>
                <a:effectLst/>
                <a:uLnTx/>
                <a:uFillTx/>
                <a:latin typeface="Times New Roman" pitchFamily="18" charset="0"/>
                <a:ea typeface="+mj-ea"/>
                <a:cs typeface="Times New Roman" pitchFamily="18" charset="0"/>
                <a:sym typeface="Symbol"/>
              </a:rPr>
              <a:t>nucleosomes</a:t>
            </a:r>
            <a:r>
              <a:rPr kumimoji="0" lang="en-US" sz="24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sym typeface="Symbol"/>
              </a:rPr>
              <a:t>:</a:t>
            </a:r>
            <a:endParaRPr kumimoji="0" lang="en-US" sz="2400" b="0" i="0" u="none" strike="noStrike" kern="1200" cap="none" spc="0" normalizeH="0" baseline="0" noProof="0" dirty="0">
              <a:ln>
                <a:noFill/>
              </a:ln>
              <a:solidFill>
                <a:srgbClr val="FD09C9"/>
              </a:solidFill>
              <a:effectLst/>
              <a:uLnTx/>
              <a:uFillTx/>
              <a:latin typeface="Times New Roman" pitchFamily="18" charset="0"/>
              <a:ea typeface="+mj-ea"/>
              <a:cs typeface="Times New Roman" pitchFamily="18" charset="0"/>
            </a:endParaRPr>
          </a:p>
        </p:txBody>
      </p:sp>
      <p:pic>
        <p:nvPicPr>
          <p:cNvPr id="12" name="Slide 23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8921088" y="6539552"/>
            <a:ext cx="304800" cy="304800"/>
          </a:xfrm>
          <a:prstGeom prst="rect">
            <a:avLst/>
          </a:prstGeom>
        </p:spPr>
      </p:pic>
    </p:spTree>
    <p:custDataLst>
      <p:tags r:id="rId1"/>
    </p:custDataLst>
  </p:cSld>
  <p:clrMapOvr>
    <a:masterClrMapping/>
  </p:clrMapOvr>
  <p:transition advClick="0" advTm="7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9"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par>
                          <p:cTn id="11" fill="hold">
                            <p:stCondLst>
                              <p:cond delay="1500"/>
                            </p:stCondLst>
                            <p:childTnLst>
                              <p:par>
                                <p:cTn id="12" presetID="1" presetClass="exit" presetSubtype="0" fill="hold" grpId="1" nodeType="afterEffect">
                                  <p:stCondLst>
                                    <p:cond delay="34000"/>
                                  </p:stCondLst>
                                  <p:childTnLst>
                                    <p:set>
                                      <p:cBhvr>
                                        <p:cTn id="13" dur="1" fill="hold">
                                          <p:stCondLst>
                                            <p:cond delay="0"/>
                                          </p:stCondLst>
                                        </p:cTn>
                                        <p:tgtEl>
                                          <p:spTgt spid="7"/>
                                        </p:tgtEl>
                                        <p:attrNameLst>
                                          <p:attrName>style.visibility</p:attrName>
                                        </p:attrNameLst>
                                      </p:cBhvr>
                                      <p:to>
                                        <p:strVal val="hidden"/>
                                      </p:to>
                                    </p:set>
                                  </p:childTnLst>
                                </p:cTn>
                              </p:par>
                              <p:par>
                                <p:cTn id="14" presetID="9" presetClass="entr" presetSubtype="0" fill="hold" grpId="0" nodeType="withEffect">
                                  <p:stCondLst>
                                    <p:cond delay="3400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par>
                          <p:cTn id="17" fill="hold">
                            <p:stCondLst>
                              <p:cond delay="36000"/>
                            </p:stCondLst>
                            <p:childTnLst>
                              <p:par>
                                <p:cTn id="18" presetID="1" presetClass="exit" presetSubtype="0" fill="hold" grpId="1" nodeType="afterEffect">
                                  <p:stCondLst>
                                    <p:cond delay="9000"/>
                                  </p:stCondLst>
                                  <p:childTnLst>
                                    <p:set>
                                      <p:cBhvr>
                                        <p:cTn id="19" dur="1" fill="hold">
                                          <p:stCondLst>
                                            <p:cond delay="0"/>
                                          </p:stCondLst>
                                        </p:cTn>
                                        <p:tgtEl>
                                          <p:spTgt spid="8"/>
                                        </p:tgtEl>
                                        <p:attrNameLst>
                                          <p:attrName>style.visibility</p:attrName>
                                        </p:attrNameLst>
                                      </p:cBhvr>
                                      <p:to>
                                        <p:strVal val="hidden"/>
                                      </p:to>
                                    </p:set>
                                  </p:childTnLst>
                                </p:cTn>
                              </p:par>
                              <p:par>
                                <p:cTn id="20" presetID="9" presetClass="entr" presetSubtype="0" fill="hold" grpId="0" nodeType="withEffect">
                                  <p:stCondLst>
                                    <p:cond delay="900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par>
                          <p:cTn id="23" fill="hold">
                            <p:stCondLst>
                              <p:cond delay="45500"/>
                            </p:stCondLst>
                            <p:childTnLst>
                              <p:par>
                                <p:cTn id="24" presetID="1" presetClass="exit" presetSubtype="0" fill="hold" grpId="1" nodeType="afterEffect">
                                  <p:stCondLst>
                                    <p:cond delay="8000"/>
                                  </p:stCondLst>
                                  <p:childTnLst>
                                    <p:set>
                                      <p:cBhvr>
                                        <p:cTn id="25" dur="1" fill="hold">
                                          <p:stCondLst>
                                            <p:cond delay="0"/>
                                          </p:stCondLst>
                                        </p:cTn>
                                        <p:tgtEl>
                                          <p:spTgt spid="9"/>
                                        </p:tgtEl>
                                        <p:attrNameLst>
                                          <p:attrName>style.visibility</p:attrName>
                                        </p:attrNameLst>
                                      </p:cBhvr>
                                      <p:to>
                                        <p:strVal val="hidden"/>
                                      </p:to>
                                    </p:set>
                                  </p:childTnLst>
                                </p:cTn>
                              </p:par>
                              <p:par>
                                <p:cTn id="26" presetID="9" presetClass="entr" presetSubtype="0" fill="hold" grpId="0" nodeType="withEffect">
                                  <p:stCondLst>
                                    <p:cond delay="800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par>
                          <p:cTn id="29" fill="hold">
                            <p:stCondLst>
                              <p:cond delay="54000"/>
                            </p:stCondLst>
                            <p:childTnLst>
                              <p:par>
                                <p:cTn id="30" presetID="1" presetClass="exit" presetSubtype="0" fill="hold" grpId="1" nodeType="afterEffect">
                                  <p:stCondLst>
                                    <p:cond delay="9000"/>
                                  </p:stCondLst>
                                  <p:childTnLst>
                                    <p:set>
                                      <p:cBhvr>
                                        <p:cTn id="31" dur="1" fill="hold">
                                          <p:stCondLst>
                                            <p:cond delay="0"/>
                                          </p:stCondLst>
                                        </p:cTn>
                                        <p:tgtEl>
                                          <p:spTgt spid="10"/>
                                        </p:tgtEl>
                                        <p:attrNameLst>
                                          <p:attrName>style.visibility</p:attrName>
                                        </p:attrNameLst>
                                      </p:cBhvr>
                                      <p:to>
                                        <p:strVal val="hidden"/>
                                      </p:to>
                                    </p:set>
                                  </p:childTnLst>
                                </p:cTn>
                              </p:par>
                              <p:par>
                                <p:cTn id="32" presetID="9" presetClass="entr" presetSubtype="0" fill="hold" grpId="0" nodeType="withEffect">
                                  <p:stCondLst>
                                    <p:cond delay="900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293" numSld="999">
                <p:cTn id="35"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7" grpId="0"/>
      <p:bldP spid="7" grpId="1"/>
      <p:bldP spid="8" grpId="0"/>
      <p:bldP spid="8" grpId="1"/>
      <p:bldP spid="9" grpId="0"/>
      <p:bldP spid="9" grpId="1"/>
      <p:bldP spid="10" grpId="0"/>
      <p:bldP spid="10" grpId="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eta and DNA tilt18.jpg"/>
          <p:cNvPicPr>
            <a:picLocks noChangeAspect="1"/>
          </p:cNvPicPr>
          <p:nvPr/>
        </p:nvPicPr>
        <p:blipFill>
          <a:blip r:embed="rId6" cstate="print"/>
          <a:stretch>
            <a:fillRect/>
          </a:stretch>
        </p:blipFill>
        <p:spPr>
          <a:xfrm>
            <a:off x="0" y="1832840"/>
            <a:ext cx="9144000" cy="3192319"/>
          </a:xfrm>
          <a:prstGeom prst="rect">
            <a:avLst/>
          </a:prstGeom>
        </p:spPr>
      </p:pic>
      <p:grpSp>
        <p:nvGrpSpPr>
          <p:cNvPr id="5" name="Group 9"/>
          <p:cNvGrpSpPr/>
          <p:nvPr/>
        </p:nvGrpSpPr>
        <p:grpSpPr>
          <a:xfrm>
            <a:off x="6217920" y="2514600"/>
            <a:ext cx="2240280" cy="369332"/>
            <a:chOff x="6217920" y="2514600"/>
            <a:chExt cx="2240280" cy="369332"/>
          </a:xfrm>
        </p:grpSpPr>
        <p:sp>
          <p:nvSpPr>
            <p:cNvPr id="3" name="TextBox 2"/>
            <p:cNvSpPr txBox="1"/>
            <p:nvPr/>
          </p:nvSpPr>
          <p:spPr>
            <a:xfrm>
              <a:off x="6217920" y="2514600"/>
              <a:ext cx="640080" cy="369332"/>
            </a:xfrm>
            <a:prstGeom prst="rect">
              <a:avLst/>
            </a:prstGeom>
            <a:noFill/>
          </p:spPr>
          <p:txBody>
            <a:bodyPr wrap="square" rtlCol="0">
              <a:spAutoFit/>
            </a:bodyPr>
            <a:lstStyle/>
            <a:p>
              <a:pPr algn="ctr"/>
              <a:r>
                <a:rPr lang="en-US" dirty="0">
                  <a:solidFill>
                    <a:schemeClr val="bg1"/>
                  </a:solidFill>
                </a:rPr>
                <a:t>H2A</a:t>
              </a:r>
            </a:p>
          </p:txBody>
        </p:sp>
        <p:cxnSp>
          <p:nvCxnSpPr>
            <p:cNvPr id="8" name="Straight Arrow Connector 7"/>
            <p:cNvCxnSpPr/>
            <p:nvPr/>
          </p:nvCxnSpPr>
          <p:spPr>
            <a:xfrm>
              <a:off x="6812280" y="2693123"/>
              <a:ext cx="1645920" cy="1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10"/>
          <p:cNvGrpSpPr/>
          <p:nvPr/>
        </p:nvGrpSpPr>
        <p:grpSpPr>
          <a:xfrm>
            <a:off x="152401" y="2514600"/>
            <a:ext cx="4533206" cy="369332"/>
            <a:chOff x="152401" y="2514600"/>
            <a:chExt cx="4533206" cy="369332"/>
          </a:xfrm>
        </p:grpSpPr>
        <p:sp>
          <p:nvSpPr>
            <p:cNvPr id="4" name="TextBox 3"/>
            <p:cNvSpPr txBox="1"/>
            <p:nvPr/>
          </p:nvSpPr>
          <p:spPr>
            <a:xfrm>
              <a:off x="4045527" y="2514600"/>
              <a:ext cx="640080" cy="369332"/>
            </a:xfrm>
            <a:prstGeom prst="rect">
              <a:avLst/>
            </a:prstGeom>
            <a:noFill/>
          </p:spPr>
          <p:txBody>
            <a:bodyPr wrap="square" rtlCol="0">
              <a:spAutoFit/>
            </a:bodyPr>
            <a:lstStyle/>
            <a:p>
              <a:pPr algn="ctr"/>
              <a:r>
                <a:rPr lang="en-US" dirty="0">
                  <a:solidFill>
                    <a:schemeClr val="bg1"/>
                  </a:solidFill>
                </a:rPr>
                <a:t>H2B</a:t>
              </a:r>
            </a:p>
          </p:txBody>
        </p:sp>
        <p:cxnSp>
          <p:nvCxnSpPr>
            <p:cNvPr id="9" name="Straight Arrow Connector 8"/>
            <p:cNvCxnSpPr/>
            <p:nvPr/>
          </p:nvCxnSpPr>
          <p:spPr>
            <a:xfrm rot="10800000">
              <a:off x="152401" y="2694708"/>
              <a:ext cx="3840480" cy="1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1" name="Slide 2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53200"/>
            <a:ext cx="304800" cy="304800"/>
          </a:xfrm>
          <a:prstGeom prst="rect">
            <a:avLst/>
          </a:prstGeom>
        </p:spPr>
      </p:pic>
    </p:spTree>
    <p:custDataLst>
      <p:tags r:id="rId1"/>
    </p:custDataLst>
  </p:cSld>
  <p:clrMapOvr>
    <a:masterClrMapping/>
  </p:clrMapOvr>
  <p:transition advClick="0" advTm="5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8" fill="hold" nodeType="afterEffect">
                                  <p:stCondLst>
                                    <p:cond delay="200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20500"/>
                            </p:stCondLst>
                            <p:childTnLst>
                              <p:par>
                                <p:cTn id="13" presetID="2" presetClass="entr" presetSubtype="2" fill="hold" nodeType="afterEffect">
                                  <p:stCondLst>
                                    <p:cond delay="3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1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4-octamer_model-1.jpg"/>
          <p:cNvPicPr>
            <a:picLocks noChangeAspect="1"/>
          </p:cNvPicPr>
          <p:nvPr/>
        </p:nvPicPr>
        <p:blipFill>
          <a:blip r:embed="rId6" cstate="print"/>
          <a:stretch>
            <a:fillRect/>
          </a:stretch>
        </p:blipFill>
        <p:spPr>
          <a:xfrm>
            <a:off x="1120877" y="0"/>
            <a:ext cx="6902245" cy="6858000"/>
          </a:xfrm>
          <a:prstGeom prst="rect">
            <a:avLst/>
          </a:prstGeom>
        </p:spPr>
      </p:pic>
      <p:grpSp>
        <p:nvGrpSpPr>
          <p:cNvPr id="3" name="Group 7"/>
          <p:cNvGrpSpPr/>
          <p:nvPr/>
        </p:nvGrpSpPr>
        <p:grpSpPr>
          <a:xfrm>
            <a:off x="3450772" y="783772"/>
            <a:ext cx="2569028" cy="513216"/>
            <a:chOff x="3450772" y="783772"/>
            <a:chExt cx="2569028" cy="513216"/>
          </a:xfrm>
        </p:grpSpPr>
        <p:grpSp>
          <p:nvGrpSpPr>
            <p:cNvPr id="6" name="Group 5"/>
            <p:cNvGrpSpPr/>
            <p:nvPr/>
          </p:nvGrpSpPr>
          <p:grpSpPr>
            <a:xfrm>
              <a:off x="3450772" y="1295400"/>
              <a:ext cx="2569028" cy="1588"/>
              <a:chOff x="3450772" y="1295400"/>
              <a:chExt cx="2569028" cy="1588"/>
            </a:xfrm>
          </p:grpSpPr>
          <p:cxnSp>
            <p:nvCxnSpPr>
              <p:cNvPr id="4" name="Straight Arrow Connector 3"/>
              <p:cNvCxnSpPr/>
              <p:nvPr/>
            </p:nvCxnSpPr>
            <p:spPr>
              <a:xfrm>
                <a:off x="4648200" y="1295400"/>
                <a:ext cx="1371600" cy="1588"/>
              </a:xfrm>
              <a:prstGeom prst="straightConnector1">
                <a:avLst/>
              </a:prstGeom>
              <a:ln w="38100">
                <a:solidFill>
                  <a:srgbClr val="E893F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a:off x="3450772" y="1295400"/>
                <a:ext cx="1371600" cy="1588"/>
              </a:xfrm>
              <a:prstGeom prst="straightConnector1">
                <a:avLst/>
              </a:prstGeom>
              <a:ln w="38100">
                <a:solidFill>
                  <a:srgbClr val="E893F1"/>
                </a:solidFill>
                <a:tailEnd type="arrow"/>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4016828" y="783772"/>
              <a:ext cx="1280160" cy="461665"/>
            </a:xfrm>
            <a:prstGeom prst="rect">
              <a:avLst/>
            </a:prstGeom>
            <a:solidFill>
              <a:schemeClr val="tx1"/>
            </a:solidFill>
          </p:spPr>
          <p:txBody>
            <a:bodyPr wrap="square" rtlCol="0">
              <a:spAutoFit/>
            </a:bodyPr>
            <a:lstStyle/>
            <a:p>
              <a:pPr algn="ctr"/>
              <a:r>
                <a:rPr lang="en-US" sz="2400" b="1" dirty="0">
                  <a:solidFill>
                    <a:srgbClr val="E893F1"/>
                  </a:solidFill>
                </a:rPr>
                <a:t>~ 10 nm</a:t>
              </a:r>
            </a:p>
          </p:txBody>
        </p:sp>
      </p:grpSp>
      <p:grpSp>
        <p:nvGrpSpPr>
          <p:cNvPr id="8" name="Group 16"/>
          <p:cNvGrpSpPr/>
          <p:nvPr/>
        </p:nvGrpSpPr>
        <p:grpSpPr>
          <a:xfrm>
            <a:off x="1382488" y="2743200"/>
            <a:ext cx="6270168" cy="584775"/>
            <a:chOff x="1382488" y="2743200"/>
            <a:chExt cx="6270168" cy="584775"/>
          </a:xfrm>
        </p:grpSpPr>
        <p:sp>
          <p:nvSpPr>
            <p:cNvPr id="11" name="TextBox 10"/>
            <p:cNvSpPr txBox="1"/>
            <p:nvPr/>
          </p:nvSpPr>
          <p:spPr>
            <a:xfrm>
              <a:off x="3799114" y="2743200"/>
              <a:ext cx="1737360" cy="584775"/>
            </a:xfrm>
            <a:prstGeom prst="rect">
              <a:avLst/>
            </a:prstGeom>
            <a:noFill/>
          </p:spPr>
          <p:txBody>
            <a:bodyPr wrap="square" rtlCol="0">
              <a:spAutoFit/>
            </a:bodyPr>
            <a:lstStyle/>
            <a:p>
              <a:pPr algn="ctr"/>
              <a:r>
                <a:rPr lang="en-US" sz="3200" b="1" dirty="0">
                  <a:solidFill>
                    <a:srgbClr val="E893F1"/>
                  </a:solidFill>
                </a:rPr>
                <a:t>~ 30 nm</a:t>
              </a:r>
            </a:p>
          </p:txBody>
        </p:sp>
        <p:grpSp>
          <p:nvGrpSpPr>
            <p:cNvPr id="9" name="Group 15"/>
            <p:cNvGrpSpPr/>
            <p:nvPr/>
          </p:nvGrpSpPr>
          <p:grpSpPr>
            <a:xfrm>
              <a:off x="1382488" y="3296781"/>
              <a:ext cx="6270168" cy="1589"/>
              <a:chOff x="1382488" y="3296781"/>
              <a:chExt cx="6270168" cy="1589"/>
            </a:xfrm>
          </p:grpSpPr>
          <p:cxnSp>
            <p:nvCxnSpPr>
              <p:cNvPr id="14" name="Straight Arrow Connector 13"/>
              <p:cNvCxnSpPr/>
              <p:nvPr/>
            </p:nvCxnSpPr>
            <p:spPr>
              <a:xfrm rot="10800000">
                <a:off x="1382488" y="3296782"/>
                <a:ext cx="3200400" cy="1588"/>
              </a:xfrm>
              <a:prstGeom prst="straightConnector1">
                <a:avLst/>
              </a:prstGeom>
              <a:ln w="57150">
                <a:solidFill>
                  <a:srgbClr val="E893F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452256" y="3296781"/>
                <a:ext cx="3200400" cy="1588"/>
              </a:xfrm>
              <a:prstGeom prst="straightConnector1">
                <a:avLst/>
              </a:prstGeom>
              <a:ln w="57150">
                <a:solidFill>
                  <a:srgbClr val="E893F1"/>
                </a:solidFill>
                <a:tailEnd type="arrow"/>
              </a:ln>
            </p:spPr>
            <p:style>
              <a:lnRef idx="1">
                <a:schemeClr val="accent1"/>
              </a:lnRef>
              <a:fillRef idx="0">
                <a:schemeClr val="accent1"/>
              </a:fillRef>
              <a:effectRef idx="0">
                <a:schemeClr val="accent1"/>
              </a:effectRef>
              <a:fontRef idx="minor">
                <a:schemeClr val="tx1"/>
              </a:fontRef>
            </p:style>
          </p:cxnSp>
        </p:grpSp>
      </p:grpSp>
      <p:sp>
        <p:nvSpPr>
          <p:cNvPr id="13" name="TextBox 1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6" name="Slide 24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3864"/>
            <a:ext cx="304800" cy="304800"/>
          </a:xfrm>
          <a:prstGeom prst="rect">
            <a:avLst/>
          </a:prstGeom>
        </p:spPr>
      </p:pic>
    </p:spTree>
    <p:custDataLst>
      <p:tags r:id="rId1"/>
    </p:custDataLst>
  </p:cSld>
  <p:clrMapOvr>
    <a:masterClrMapping/>
  </p:clrMapOvr>
  <p:transition advClick="0" advTm="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2" presetClass="entr" presetSubtype="8" fill="hold" nodeType="afterEffect">
                                  <p:stCondLst>
                                    <p:cond delay="140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14500"/>
                            </p:stCondLst>
                            <p:childTnLst>
                              <p:par>
                                <p:cTn id="13" presetID="2" presetClass="entr" presetSubtype="4" fill="hold" nodeType="afterEffect">
                                  <p:stCondLst>
                                    <p:cond delay="60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7073" numSld="999">
                <p:cTn id="1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4-octamer_model-1.jpg"/>
          <p:cNvPicPr>
            <a:picLocks noChangeAspect="1"/>
          </p:cNvPicPr>
          <p:nvPr/>
        </p:nvPicPr>
        <p:blipFill>
          <a:blip r:embed="rId6" cstate="print"/>
          <a:stretch>
            <a:fillRect/>
          </a:stretch>
        </p:blipFill>
        <p:spPr>
          <a:xfrm>
            <a:off x="1120877" y="0"/>
            <a:ext cx="6902245" cy="6858000"/>
          </a:xfrm>
          <a:prstGeom prst="rect">
            <a:avLst/>
          </a:prstGeom>
        </p:spPr>
      </p:pic>
      <p:sp>
        <p:nvSpPr>
          <p:cNvPr id="13" name="Rectangle 12"/>
          <p:cNvSpPr/>
          <p:nvPr/>
        </p:nvSpPr>
        <p:spPr>
          <a:xfrm>
            <a:off x="2895600" y="1498600"/>
            <a:ext cx="1600200" cy="1600200"/>
          </a:xfrm>
          <a:prstGeom prst="rect">
            <a:avLst/>
          </a:prstGeom>
          <a:noFill/>
          <a:ln>
            <a:solidFill>
              <a:srgbClr val="F200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06700" y="3454400"/>
            <a:ext cx="1600200" cy="1600200"/>
          </a:xfrm>
          <a:prstGeom prst="rect">
            <a:avLst/>
          </a:prstGeom>
          <a:noFill/>
          <a:ln>
            <a:solidFill>
              <a:srgbClr val="F200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24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6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grpId="0" nodeType="afterEffect">
                                  <p:stCondLst>
                                    <p:cond delay="1900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19500"/>
                            </p:stCondLst>
                            <p:childTnLst>
                              <p:par>
                                <p:cTn id="13" presetID="2" presetClass="entr" presetSubtype="8" fill="hold" grpId="0" nodeType="afterEffect">
                                  <p:stCondLst>
                                    <p:cond delay="260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9512" numSld="999">
                <p:cTn id="17"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13" grpId="0" animBg="1"/>
      <p:bldP spid="16"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4-octamer_model-1.jpg"/>
          <p:cNvPicPr>
            <a:picLocks noChangeAspect="1"/>
          </p:cNvPicPr>
          <p:nvPr/>
        </p:nvPicPr>
        <p:blipFill>
          <a:blip r:embed="rId4" cstate="print"/>
          <a:stretch>
            <a:fillRect/>
          </a:stretch>
        </p:blipFill>
        <p:spPr>
          <a:xfrm>
            <a:off x="1120877" y="0"/>
            <a:ext cx="6902245" cy="6858000"/>
          </a:xfrm>
          <a:prstGeom prst="rect">
            <a:avLst/>
          </a:prstGeom>
        </p:spPr>
      </p:pic>
      <p:sp>
        <p:nvSpPr>
          <p:cNvPr id="3" name="TextBox 2"/>
          <p:cNvSpPr txBox="1"/>
          <p:nvPr/>
        </p:nvSpPr>
        <p:spPr>
          <a:xfrm>
            <a:off x="7369792" y="-27296"/>
            <a:ext cx="1828800" cy="365760"/>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5833 0.5 " pathEditMode="relative" rAng="0" ptsTypes="AA">
                                      <p:cBhvr>
                                        <p:cTn id="6" dur="2000" fill="hold"/>
                                        <p:tgtEl>
                                          <p:spTgt spid="2"/>
                                        </p:tgtEl>
                                        <p:attrNameLst>
                                          <p:attrName>ppt_x</p:attrName>
                                          <p:attrName>ppt_y</p:attrName>
                                        </p:attrNameLst>
                                      </p:cBhvr>
                                      <p:rCtr x="12900" y="25000"/>
                                    </p:animMotion>
                                  </p:childTnLst>
                                </p:cTn>
                              </p:par>
                              <p:par>
                                <p:cTn id="7" presetID="6" presetClass="emph" presetSubtype="0" fill="hold" nodeType="withEffect">
                                  <p:stCondLst>
                                    <p:cond delay="0"/>
                                  </p:stCondLst>
                                  <p:childTnLst>
                                    <p:animScale>
                                      <p:cBhvr>
                                        <p:cTn id="8" dur="2000" fill="hold"/>
                                        <p:tgtEl>
                                          <p:spTgt spid="2"/>
                                        </p:tgtEl>
                                      </p:cBhvr>
                                      <p:by x="300000" y="3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cstate="print"/>
          <a:srcRect/>
          <a:stretch>
            <a:fillRect/>
          </a:stretch>
        </p:blipFill>
        <p:spPr bwMode="auto">
          <a:xfrm>
            <a:off x="-76200" y="-152400"/>
            <a:ext cx="9144000" cy="7054803"/>
          </a:xfrm>
          <a:prstGeom prst="rect">
            <a:avLst/>
          </a:prstGeom>
          <a:noFill/>
          <a:ln w="9525">
            <a:noFill/>
            <a:miter lim="800000"/>
            <a:headEnd/>
            <a:tailEnd/>
          </a:ln>
          <a:effectLst/>
        </p:spPr>
      </p:pic>
      <p:grpSp>
        <p:nvGrpSpPr>
          <p:cNvPr id="2" name="Group 8"/>
          <p:cNvGrpSpPr/>
          <p:nvPr/>
        </p:nvGrpSpPr>
        <p:grpSpPr>
          <a:xfrm>
            <a:off x="4038600" y="3071246"/>
            <a:ext cx="545868" cy="812492"/>
            <a:chOff x="4038600" y="3071246"/>
            <a:chExt cx="545868" cy="812492"/>
          </a:xfrm>
        </p:grpSpPr>
        <p:sp>
          <p:nvSpPr>
            <p:cNvPr id="3" name="Rectangle 2"/>
            <p:cNvSpPr/>
            <p:nvPr/>
          </p:nvSpPr>
          <p:spPr>
            <a:xfrm rot="18931126">
              <a:off x="4091408" y="3269233"/>
              <a:ext cx="449480" cy="42944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038600" y="3071246"/>
              <a:ext cx="545868" cy="812492"/>
              <a:chOff x="3078480" y="3071246"/>
              <a:chExt cx="545868" cy="812492"/>
            </a:xfrm>
          </p:grpSpPr>
          <p:sp>
            <p:nvSpPr>
              <p:cNvPr id="4" name="TextBox 3"/>
              <p:cNvSpPr txBox="1"/>
              <p:nvPr/>
            </p:nvSpPr>
            <p:spPr>
              <a:xfrm>
                <a:off x="3078480" y="3131127"/>
                <a:ext cx="182880" cy="457200"/>
              </a:xfrm>
              <a:prstGeom prst="rect">
                <a:avLst/>
              </a:prstGeom>
              <a:noFill/>
            </p:spPr>
            <p:txBody>
              <a:bodyPr wrap="square" rtlCol="0">
                <a:spAutoFit/>
              </a:bodyPr>
              <a:lstStyle/>
              <a:p>
                <a:pPr algn="ctr"/>
                <a:r>
                  <a:rPr lang="en-US" sz="3600" dirty="0">
                    <a:solidFill>
                      <a:srgbClr val="FFFF00"/>
                    </a:solidFill>
                  </a:rPr>
                  <a:t>-</a:t>
                </a:r>
              </a:p>
            </p:txBody>
          </p:sp>
          <p:sp>
            <p:nvSpPr>
              <p:cNvPr id="5" name="TextBox 4"/>
              <p:cNvSpPr txBox="1"/>
              <p:nvPr/>
            </p:nvSpPr>
            <p:spPr>
              <a:xfrm>
                <a:off x="3441468" y="3124200"/>
                <a:ext cx="182880" cy="457200"/>
              </a:xfrm>
              <a:prstGeom prst="rect">
                <a:avLst/>
              </a:prstGeom>
              <a:noFill/>
            </p:spPr>
            <p:txBody>
              <a:bodyPr wrap="square" rtlCol="0">
                <a:spAutoFit/>
              </a:bodyPr>
              <a:lstStyle/>
              <a:p>
                <a:pPr algn="ctr"/>
                <a:r>
                  <a:rPr lang="en-US" sz="3600" dirty="0">
                    <a:solidFill>
                      <a:srgbClr val="FFFF00"/>
                    </a:solidFill>
                  </a:rPr>
                  <a:t>-</a:t>
                </a:r>
              </a:p>
            </p:txBody>
          </p:sp>
          <p:sp>
            <p:nvSpPr>
              <p:cNvPr id="6" name="TextBox 5"/>
              <p:cNvSpPr txBox="1"/>
              <p:nvPr/>
            </p:nvSpPr>
            <p:spPr>
              <a:xfrm>
                <a:off x="3265515" y="3071246"/>
                <a:ext cx="182880" cy="461665"/>
              </a:xfrm>
              <a:prstGeom prst="rect">
                <a:avLst/>
              </a:prstGeom>
              <a:noFill/>
            </p:spPr>
            <p:txBody>
              <a:bodyPr wrap="square" rtlCol="0">
                <a:spAutoFit/>
              </a:bodyPr>
              <a:lstStyle/>
              <a:p>
                <a:pPr algn="ctr"/>
                <a:r>
                  <a:rPr lang="en-US" sz="2400" dirty="0">
                    <a:solidFill>
                      <a:srgbClr val="FFFF00"/>
                    </a:solidFill>
                  </a:rPr>
                  <a:t>+</a:t>
                </a:r>
              </a:p>
            </p:txBody>
          </p:sp>
          <p:sp>
            <p:nvSpPr>
              <p:cNvPr id="7" name="TextBox 6"/>
              <p:cNvSpPr txBox="1"/>
              <p:nvPr/>
            </p:nvSpPr>
            <p:spPr>
              <a:xfrm>
                <a:off x="3254433" y="3422073"/>
                <a:ext cx="182880" cy="461665"/>
              </a:xfrm>
              <a:prstGeom prst="rect">
                <a:avLst/>
              </a:prstGeom>
              <a:noFill/>
            </p:spPr>
            <p:txBody>
              <a:bodyPr wrap="square" rtlCol="0">
                <a:spAutoFit/>
              </a:bodyPr>
              <a:lstStyle/>
              <a:p>
                <a:pPr algn="ctr"/>
                <a:r>
                  <a:rPr lang="en-US" sz="2400" dirty="0">
                    <a:solidFill>
                      <a:srgbClr val="FFFF00"/>
                    </a:solidFill>
                  </a:rPr>
                  <a:t>+</a:t>
                </a:r>
              </a:p>
            </p:txBody>
          </p:sp>
        </p:grpSp>
      </p:grpSp>
      <p:sp>
        <p:nvSpPr>
          <p:cNvPr id="10" name="TextBox 9"/>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1" name="Slide 24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2552" y="-152400"/>
            <a:ext cx="304800" cy="304800"/>
          </a:xfrm>
          <a:prstGeom prst="rect">
            <a:avLst/>
          </a:prstGeom>
        </p:spPr>
      </p:pic>
    </p:spTree>
    <p:custDataLst>
      <p:tags r:id="rId1"/>
    </p:custDataLst>
  </p:cSld>
  <p:clrMapOvr>
    <a:masterClrMapping/>
  </p:clrMapOvr>
  <p:transition advClick="0" advTm="16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8" fill="hold" nodeType="afterEffect">
                                  <p:stCondLst>
                                    <p:cond delay="165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1951" numSld="999">
                <p:cTn id="12"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cstate="print"/>
          <a:srcRect/>
          <a:stretch>
            <a:fillRect/>
          </a:stretch>
        </p:blipFill>
        <p:spPr bwMode="auto">
          <a:xfrm>
            <a:off x="-76200" y="-152400"/>
            <a:ext cx="9144000" cy="7054803"/>
          </a:xfrm>
          <a:prstGeom prst="rect">
            <a:avLst/>
          </a:prstGeom>
          <a:noFill/>
          <a:ln w="9525">
            <a:noFill/>
            <a:miter lim="800000"/>
            <a:headEnd/>
            <a:tailEnd/>
          </a:ln>
          <a:effectLst/>
        </p:spPr>
      </p:pic>
      <p:sp>
        <p:nvSpPr>
          <p:cNvPr id="3" name="Rectangle 2"/>
          <p:cNvSpPr/>
          <p:nvPr/>
        </p:nvSpPr>
        <p:spPr>
          <a:xfrm rot="18931126">
            <a:off x="4091408" y="3269233"/>
            <a:ext cx="449480" cy="42944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38600" y="3131127"/>
            <a:ext cx="182880" cy="457200"/>
          </a:xfrm>
          <a:prstGeom prst="rect">
            <a:avLst/>
          </a:prstGeom>
          <a:noFill/>
        </p:spPr>
        <p:txBody>
          <a:bodyPr wrap="square" rtlCol="0">
            <a:spAutoFit/>
          </a:bodyPr>
          <a:lstStyle/>
          <a:p>
            <a:pPr algn="ctr"/>
            <a:r>
              <a:rPr lang="en-US" sz="3600" dirty="0">
                <a:solidFill>
                  <a:srgbClr val="FFFF00"/>
                </a:solidFill>
              </a:rPr>
              <a:t>-</a:t>
            </a:r>
          </a:p>
        </p:txBody>
      </p:sp>
      <p:sp>
        <p:nvSpPr>
          <p:cNvPr id="5" name="TextBox 4"/>
          <p:cNvSpPr txBox="1"/>
          <p:nvPr/>
        </p:nvSpPr>
        <p:spPr>
          <a:xfrm>
            <a:off x="4401588" y="3124200"/>
            <a:ext cx="182880" cy="457200"/>
          </a:xfrm>
          <a:prstGeom prst="rect">
            <a:avLst/>
          </a:prstGeom>
          <a:noFill/>
        </p:spPr>
        <p:txBody>
          <a:bodyPr wrap="square" rtlCol="0">
            <a:spAutoFit/>
          </a:bodyPr>
          <a:lstStyle/>
          <a:p>
            <a:pPr algn="ctr"/>
            <a:r>
              <a:rPr lang="en-US" sz="3600" dirty="0">
                <a:solidFill>
                  <a:srgbClr val="FFFF00"/>
                </a:solidFill>
              </a:rPr>
              <a:t>-</a:t>
            </a:r>
          </a:p>
        </p:txBody>
      </p:sp>
      <p:sp>
        <p:nvSpPr>
          <p:cNvPr id="6" name="TextBox 5"/>
          <p:cNvSpPr txBox="1"/>
          <p:nvPr/>
        </p:nvSpPr>
        <p:spPr>
          <a:xfrm>
            <a:off x="4225635" y="3071246"/>
            <a:ext cx="182880" cy="461665"/>
          </a:xfrm>
          <a:prstGeom prst="rect">
            <a:avLst/>
          </a:prstGeom>
          <a:noFill/>
        </p:spPr>
        <p:txBody>
          <a:bodyPr wrap="square" rtlCol="0">
            <a:spAutoFit/>
          </a:bodyPr>
          <a:lstStyle/>
          <a:p>
            <a:pPr algn="ctr"/>
            <a:r>
              <a:rPr lang="en-US" sz="2400" dirty="0">
                <a:solidFill>
                  <a:srgbClr val="FFFF00"/>
                </a:solidFill>
              </a:rPr>
              <a:t>+</a:t>
            </a:r>
          </a:p>
        </p:txBody>
      </p:sp>
      <p:sp>
        <p:nvSpPr>
          <p:cNvPr id="7" name="TextBox 6"/>
          <p:cNvSpPr txBox="1"/>
          <p:nvPr/>
        </p:nvSpPr>
        <p:spPr>
          <a:xfrm>
            <a:off x="4214553" y="3422073"/>
            <a:ext cx="182880" cy="461665"/>
          </a:xfrm>
          <a:prstGeom prst="rect">
            <a:avLst/>
          </a:prstGeom>
          <a:noFill/>
        </p:spPr>
        <p:txBody>
          <a:bodyPr wrap="square" rtlCol="0">
            <a:spAutoFit/>
          </a:bodyPr>
          <a:lstStyle/>
          <a:p>
            <a:pPr algn="ctr"/>
            <a:r>
              <a:rPr lang="en-US" sz="2400" dirty="0">
                <a:solidFill>
                  <a:srgbClr val="FFFF00"/>
                </a:solidFill>
              </a:rPr>
              <a:t>+</a:t>
            </a:r>
          </a:p>
        </p:txBody>
      </p:sp>
      <p:sp>
        <p:nvSpPr>
          <p:cNvPr id="10" name="TextBox 9"/>
          <p:cNvSpPr txBox="1"/>
          <p:nvPr/>
        </p:nvSpPr>
        <p:spPr>
          <a:xfrm>
            <a:off x="4229405" y="3150498"/>
            <a:ext cx="182880" cy="369332"/>
          </a:xfrm>
          <a:prstGeom prst="rect">
            <a:avLst/>
          </a:prstGeom>
          <a:noFill/>
        </p:spPr>
        <p:txBody>
          <a:bodyPr wrap="square" rtlCol="0">
            <a:spAutoFit/>
          </a:bodyPr>
          <a:lstStyle/>
          <a:p>
            <a:pPr algn="ctr"/>
            <a:r>
              <a:rPr lang="en-US" b="1" dirty="0">
                <a:solidFill>
                  <a:srgbClr val="FFFF00"/>
                </a:solidFill>
              </a:rPr>
              <a:t>H</a:t>
            </a:r>
          </a:p>
        </p:txBody>
      </p:sp>
      <p:sp>
        <p:nvSpPr>
          <p:cNvPr id="9" name="TextBox 8"/>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1" name="Slide 24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8240" y="-152400"/>
            <a:ext cx="304800" cy="304800"/>
          </a:xfrm>
          <a:prstGeom prst="rect">
            <a:avLst/>
          </a:prstGeom>
        </p:spPr>
      </p:pic>
    </p:spTree>
    <p:custDataLst>
      <p:tags r:id="rId1"/>
    </p:custDataLst>
  </p:cSld>
  <p:clrMapOvr>
    <a:masterClrMapping/>
  </p:clrMapOvr>
  <p:transition advClick="0" advTm="4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9" presetClass="exit" presetSubtype="0" fill="hold" grpId="0" nodeType="afterEffect">
                                  <p:stCondLst>
                                    <p:cond delay="23000"/>
                                  </p:stCondLst>
                                  <p:childTnLst>
                                    <p:animEffect transition="out" filter="dissolv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2" presetClass="entr" presetSubtype="8" fill="hold" grpId="0" nodeType="withEffect">
                                  <p:stCondLst>
                                    <p:cond delay="230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0732" numSld="999">
                <p:cTn id="15"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6" grpId="0"/>
      <p:bldP spid="10" grpId="0"/>
    </p:bld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4-octamer_closeup2.jpg"/>
          <p:cNvPicPr>
            <a:picLocks noChangeAspect="1"/>
          </p:cNvPicPr>
          <p:nvPr/>
        </p:nvPicPr>
        <p:blipFill>
          <a:blip r:embed="rId6" cstate="print"/>
          <a:stretch>
            <a:fillRect/>
          </a:stretch>
        </p:blipFill>
        <p:spPr>
          <a:xfrm>
            <a:off x="1402080" y="251765"/>
            <a:ext cx="6362395" cy="6362395"/>
          </a:xfrm>
          <a:prstGeom prst="rect">
            <a:avLst/>
          </a:prstGeom>
        </p:spPr>
      </p:pic>
      <p:sp>
        <p:nvSpPr>
          <p:cNvPr id="3" name="TextBox 2"/>
          <p:cNvSpPr txBox="1"/>
          <p:nvPr/>
        </p:nvSpPr>
        <p:spPr>
          <a:xfrm>
            <a:off x="-48904" y="6533184"/>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4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76200"/>
            <a:ext cx="304800" cy="304800"/>
          </a:xfrm>
          <a:prstGeom prst="rect">
            <a:avLst/>
          </a:prstGeom>
        </p:spPr>
      </p:pic>
    </p:spTree>
    <p:custDataLst>
      <p:tags r:id="rId1"/>
    </p:custDataLst>
  </p:cSld>
  <p:clrMapOvr>
    <a:masterClrMapping/>
  </p:clrMapOvr>
  <p:transition advClick="0"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61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 oct_helix0_stacked1.jpg"/>
          <p:cNvPicPr>
            <a:picLocks noChangeAspect="1"/>
          </p:cNvPicPr>
          <p:nvPr/>
        </p:nvPicPr>
        <p:blipFill>
          <a:blip r:embed="rId6" cstate="print"/>
          <a:stretch>
            <a:fillRect/>
          </a:stretch>
        </p:blipFill>
        <p:spPr>
          <a:xfrm>
            <a:off x="1075764" y="1369679"/>
            <a:ext cx="6992471" cy="4118642"/>
          </a:xfrm>
          <a:prstGeom prst="rect">
            <a:avLst/>
          </a:prstGeom>
        </p:spPr>
      </p:pic>
      <p:sp>
        <p:nvSpPr>
          <p:cNvPr id="14" name="Rectangle 13"/>
          <p:cNvSpPr/>
          <p:nvPr/>
        </p:nvSpPr>
        <p:spPr>
          <a:xfrm>
            <a:off x="685800" y="3352800"/>
            <a:ext cx="7696200" cy="243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grpSp>
        <p:nvGrpSpPr>
          <p:cNvPr id="7" name="Group 6"/>
          <p:cNvGrpSpPr/>
          <p:nvPr/>
        </p:nvGrpSpPr>
        <p:grpSpPr>
          <a:xfrm>
            <a:off x="1752600" y="3152001"/>
            <a:ext cx="3398520" cy="276999"/>
            <a:chOff x="1752600" y="3152001"/>
            <a:chExt cx="3398520" cy="276999"/>
          </a:xfrm>
        </p:grpSpPr>
        <p:sp>
          <p:nvSpPr>
            <p:cNvPr id="5" name="TextBox 4"/>
            <p:cNvSpPr txBox="1"/>
            <p:nvPr/>
          </p:nvSpPr>
          <p:spPr>
            <a:xfrm>
              <a:off x="4419600" y="3152001"/>
              <a:ext cx="731520" cy="276999"/>
            </a:xfrm>
            <a:prstGeom prst="rect">
              <a:avLst/>
            </a:prstGeom>
            <a:noFill/>
          </p:spPr>
          <p:txBody>
            <a:bodyPr wrap="square" rtlCol="0">
              <a:spAutoFit/>
            </a:bodyPr>
            <a:lstStyle/>
            <a:p>
              <a:pPr algn="ctr"/>
              <a:r>
                <a:rPr lang="en-US" sz="1200" dirty="0">
                  <a:solidFill>
                    <a:schemeClr val="bg1"/>
                  </a:solidFill>
                  <a:sym typeface="Symbol"/>
                </a:rPr>
                <a:t></a:t>
              </a:r>
              <a:r>
                <a:rPr lang="en-US" sz="1200" dirty="0">
                  <a:solidFill>
                    <a:schemeClr val="bg1"/>
                  </a:solidFill>
                </a:rPr>
                <a:t>-strand</a:t>
              </a:r>
            </a:p>
          </p:txBody>
        </p:sp>
        <p:sp>
          <p:nvSpPr>
            <p:cNvPr id="6" name="TextBox 5"/>
            <p:cNvSpPr txBox="1"/>
            <p:nvPr/>
          </p:nvSpPr>
          <p:spPr>
            <a:xfrm>
              <a:off x="1752600" y="3152001"/>
              <a:ext cx="731520" cy="276999"/>
            </a:xfrm>
            <a:prstGeom prst="rect">
              <a:avLst/>
            </a:prstGeom>
            <a:noFill/>
          </p:spPr>
          <p:txBody>
            <a:bodyPr wrap="square" rtlCol="0">
              <a:spAutoFit/>
            </a:bodyPr>
            <a:lstStyle/>
            <a:p>
              <a:pPr algn="ctr"/>
              <a:r>
                <a:rPr lang="en-US" sz="1200" dirty="0">
                  <a:solidFill>
                    <a:schemeClr val="bg1"/>
                  </a:solidFill>
                  <a:sym typeface="Symbol"/>
                </a:rPr>
                <a:t></a:t>
              </a:r>
              <a:r>
                <a:rPr lang="en-US" sz="1200" dirty="0">
                  <a:solidFill>
                    <a:schemeClr val="bg1"/>
                  </a:solidFill>
                </a:rPr>
                <a:t>-strand</a:t>
              </a:r>
            </a:p>
          </p:txBody>
        </p:sp>
      </p:grpSp>
      <p:pic>
        <p:nvPicPr>
          <p:cNvPr id="8" name="Slide 24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4" fill="hold" nodeType="afterEffect">
                                  <p:stCondLst>
                                    <p:cond delay="9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1951" numSld="999">
                <p:cTn id="12"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 oct_helix0_stacked1.jpg"/>
          <p:cNvPicPr>
            <a:picLocks noChangeAspect="1"/>
          </p:cNvPicPr>
          <p:nvPr/>
        </p:nvPicPr>
        <p:blipFill>
          <a:blip r:embed="rId6" cstate="print"/>
          <a:stretch>
            <a:fillRect/>
          </a:stretch>
        </p:blipFill>
        <p:spPr>
          <a:xfrm>
            <a:off x="1075764" y="1369679"/>
            <a:ext cx="6992471" cy="4118642"/>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sp>
        <p:nvSpPr>
          <p:cNvPr id="4" name="TextBox 3"/>
          <p:cNvSpPr txBox="1"/>
          <p:nvPr/>
        </p:nvSpPr>
        <p:spPr>
          <a:xfrm>
            <a:off x="4419600" y="3152001"/>
            <a:ext cx="731520" cy="276999"/>
          </a:xfrm>
          <a:prstGeom prst="rect">
            <a:avLst/>
          </a:prstGeom>
          <a:noFill/>
        </p:spPr>
        <p:txBody>
          <a:bodyPr wrap="square" rtlCol="0">
            <a:spAutoFit/>
          </a:bodyPr>
          <a:lstStyle/>
          <a:p>
            <a:pPr algn="ctr"/>
            <a:r>
              <a:rPr lang="en-US" sz="1200" dirty="0">
                <a:solidFill>
                  <a:schemeClr val="bg1"/>
                </a:solidFill>
                <a:sym typeface="Symbol"/>
              </a:rPr>
              <a:t></a:t>
            </a:r>
            <a:r>
              <a:rPr lang="en-US" sz="1200" dirty="0">
                <a:solidFill>
                  <a:schemeClr val="bg1"/>
                </a:solidFill>
              </a:rPr>
              <a:t>-strand</a:t>
            </a:r>
          </a:p>
        </p:txBody>
      </p:sp>
      <p:sp>
        <p:nvSpPr>
          <p:cNvPr id="5" name="TextBox 4"/>
          <p:cNvSpPr txBox="1"/>
          <p:nvPr/>
        </p:nvSpPr>
        <p:spPr>
          <a:xfrm>
            <a:off x="4419600" y="3317101"/>
            <a:ext cx="731520" cy="276999"/>
          </a:xfrm>
          <a:prstGeom prst="rect">
            <a:avLst/>
          </a:prstGeom>
          <a:noFill/>
        </p:spPr>
        <p:txBody>
          <a:bodyPr wrap="square" rtlCol="0">
            <a:spAutoFit/>
          </a:bodyPr>
          <a:lstStyle/>
          <a:p>
            <a:pPr algn="ctr"/>
            <a:r>
              <a:rPr lang="en-US" sz="1200" dirty="0">
                <a:solidFill>
                  <a:srgbClr val="FFFF00"/>
                </a:solidFill>
                <a:sym typeface="Symbol"/>
              </a:rPr>
              <a:t></a:t>
            </a:r>
            <a:r>
              <a:rPr lang="en-US" sz="1200" dirty="0">
                <a:solidFill>
                  <a:srgbClr val="FFFF00"/>
                </a:solidFill>
              </a:rPr>
              <a:t>-strand</a:t>
            </a:r>
          </a:p>
        </p:txBody>
      </p:sp>
      <p:pic>
        <p:nvPicPr>
          <p:cNvPr id="8" name="Picture 7" descr="179px-Beta_sheet_bonding_antiparallel-color.svg.jpg"/>
          <p:cNvPicPr>
            <a:picLocks noChangeAspect="1"/>
          </p:cNvPicPr>
          <p:nvPr/>
        </p:nvPicPr>
        <p:blipFill>
          <a:blip r:embed="rId8" cstate="print"/>
          <a:stretch>
            <a:fillRect/>
          </a:stretch>
        </p:blipFill>
        <p:spPr>
          <a:xfrm rot="5400000">
            <a:off x="3549015" y="0"/>
            <a:ext cx="2045970" cy="6858000"/>
          </a:xfrm>
          <a:prstGeom prst="rect">
            <a:avLst/>
          </a:prstGeom>
        </p:spPr>
      </p:pic>
      <p:pic>
        <p:nvPicPr>
          <p:cNvPr id="7" name="Slide 24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6539552"/>
            <a:ext cx="304800" cy="304800"/>
          </a:xfrm>
          <a:prstGeom prst="rect">
            <a:avLst/>
          </a:prstGeom>
        </p:spPr>
      </p:pic>
    </p:spTree>
    <p:custDataLst>
      <p:tags r:id="rId1"/>
    </p:custDataLst>
  </p:cSld>
  <p:clrMapOvr>
    <a:masterClrMapping/>
  </p:clrMapOvr>
  <p:transition advClick="0" advTm="5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8" fill="hold" nodeType="afterEffect">
                                  <p:stCondLst>
                                    <p:cond delay="410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41500"/>
                            </p:stCondLst>
                            <p:childTnLst>
                              <p:par>
                                <p:cTn id="13" presetID="9" presetClass="exit" presetSubtype="0" fill="hold" nodeType="afterEffect">
                                  <p:stCondLst>
                                    <p:cond delay="500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0732" numSld="999">
                <p:cTn id="16"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 oct_helix0_stacked1.jpg"/>
          <p:cNvPicPr>
            <a:picLocks noChangeAspect="1"/>
          </p:cNvPicPr>
          <p:nvPr/>
        </p:nvPicPr>
        <p:blipFill>
          <a:blip r:embed="rId6" cstate="print"/>
          <a:stretch>
            <a:fillRect/>
          </a:stretch>
        </p:blipFill>
        <p:spPr>
          <a:xfrm>
            <a:off x="1075764" y="1369679"/>
            <a:ext cx="6992471" cy="4118642"/>
          </a:xfrm>
          <a:prstGeom prst="rect">
            <a:avLst/>
          </a:prstGeom>
        </p:spPr>
      </p:pic>
      <p:pic>
        <p:nvPicPr>
          <p:cNvPr id="14" name="Picture 13" descr="2 oct_helix0_stacked2.jpg"/>
          <p:cNvPicPr>
            <a:picLocks noChangeAspect="1"/>
          </p:cNvPicPr>
          <p:nvPr/>
        </p:nvPicPr>
        <p:blipFill>
          <a:blip r:embed="rId7" cstate="print"/>
          <a:stretch>
            <a:fillRect/>
          </a:stretch>
        </p:blipFill>
        <p:spPr>
          <a:xfrm>
            <a:off x="1075764" y="1369679"/>
            <a:ext cx="6992471" cy="4118642"/>
          </a:xfrm>
          <a:prstGeom prst="rect">
            <a:avLst/>
          </a:prstGeom>
        </p:spPr>
      </p:pic>
      <p:pic>
        <p:nvPicPr>
          <p:cNvPr id="17" name="Picture 16" descr="2 oct_helix0_stacked3.jpg"/>
          <p:cNvPicPr>
            <a:picLocks noChangeAspect="1"/>
          </p:cNvPicPr>
          <p:nvPr/>
        </p:nvPicPr>
        <p:blipFill>
          <a:blip r:embed="rId8" cstate="print"/>
          <a:stretch>
            <a:fillRect/>
          </a:stretch>
        </p:blipFill>
        <p:spPr>
          <a:xfrm>
            <a:off x="1075764" y="1369679"/>
            <a:ext cx="6992471" cy="4118642"/>
          </a:xfrm>
          <a:prstGeom prst="rect">
            <a:avLst/>
          </a:prstGeom>
        </p:spPr>
      </p:pic>
      <p:pic>
        <p:nvPicPr>
          <p:cNvPr id="18" name="Picture 17" descr="2 oct_helix0_stacked4.jpg"/>
          <p:cNvPicPr>
            <a:picLocks noChangeAspect="1"/>
          </p:cNvPicPr>
          <p:nvPr/>
        </p:nvPicPr>
        <p:blipFill>
          <a:blip r:embed="rId9" cstate="print"/>
          <a:stretch>
            <a:fillRect/>
          </a:stretch>
        </p:blipFill>
        <p:spPr>
          <a:xfrm>
            <a:off x="1075764" y="1369679"/>
            <a:ext cx="6992471" cy="4118642"/>
          </a:xfrm>
          <a:prstGeom prst="rect">
            <a:avLst/>
          </a:prstGeom>
        </p:spPr>
      </p:pic>
      <p:pic>
        <p:nvPicPr>
          <p:cNvPr id="19" name="Picture 18" descr="2 oct_helix0_stacked5.jpg"/>
          <p:cNvPicPr>
            <a:picLocks noChangeAspect="1"/>
          </p:cNvPicPr>
          <p:nvPr/>
        </p:nvPicPr>
        <p:blipFill>
          <a:blip r:embed="rId10" cstate="print"/>
          <a:stretch>
            <a:fillRect/>
          </a:stretch>
        </p:blipFill>
        <p:spPr>
          <a:xfrm>
            <a:off x="1075764" y="1369679"/>
            <a:ext cx="6992471" cy="4118642"/>
          </a:xfrm>
          <a:prstGeom prst="rect">
            <a:avLst/>
          </a:prstGeom>
        </p:spPr>
      </p:pic>
      <p:sp>
        <p:nvSpPr>
          <p:cNvPr id="7" name="TextBox 6"/>
          <p:cNvSpPr txBox="1"/>
          <p:nvPr/>
        </p:nvSpPr>
        <p:spPr>
          <a:xfrm>
            <a:off x="7383440" y="6519536"/>
            <a:ext cx="1828800" cy="365760"/>
          </a:xfrm>
          <a:prstGeom prst="rect">
            <a:avLst/>
          </a:prstGeom>
          <a:noFill/>
        </p:spPr>
        <p:txBody>
          <a:bodyPr wrap="square" rtlCol="0">
            <a:spAutoFit/>
          </a:bodyPr>
          <a:lstStyle/>
          <a:p>
            <a:r>
              <a:rPr lang="en-US" dirty="0">
                <a:hlinkClick r:id="rId11" action="ppaction://hlinksldjump"/>
              </a:rPr>
              <a:t>Table of Contents</a:t>
            </a:r>
            <a:endParaRPr lang="en-US" dirty="0"/>
          </a:p>
        </p:txBody>
      </p:sp>
      <p:pic>
        <p:nvPicPr>
          <p:cNvPr id="8" name="Slide 24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2" cstate="print"/>
          <a:stretch>
            <a:fillRect/>
          </a:stretch>
        </p:blipFill>
        <p:spPr>
          <a:xfrm>
            <a:off x="-5688" y="6539552"/>
            <a:ext cx="304800" cy="304800"/>
          </a:xfrm>
          <a:prstGeom prst="rect">
            <a:avLst/>
          </a:prstGeom>
        </p:spPr>
      </p:pic>
    </p:spTree>
    <p:custDataLst>
      <p:tags r:id="rId1"/>
    </p:custDataLst>
  </p:cSld>
  <p:clrMapOvr>
    <a:masterClrMapping/>
  </p:clrMapOvr>
  <p:transition advClick="0" advTm="3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2000"/>
                            </p:stCondLst>
                            <p:childTnLst>
                              <p:par>
                                <p:cTn id="17" presetID="1" presetClass="mediacall" presetSubtype="0" fill="hold" nodeType="afterEffect">
                                  <p:stCondLst>
                                    <p:cond delay="0"/>
                                  </p:stCondLst>
                                  <p:childTnLst>
                                    <p:cmd type="call" cmd="playFrom(0.0)">
                                      <p:cBhvr>
                                        <p:cTn id="18" dur="360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0732">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 oct_helix0_stacked1.jpg"/>
          <p:cNvPicPr>
            <a:picLocks noChangeAspect="1"/>
          </p:cNvPicPr>
          <p:nvPr/>
        </p:nvPicPr>
        <p:blipFill>
          <a:blip r:embed="rId6" cstate="print"/>
          <a:stretch>
            <a:fillRect/>
          </a:stretch>
        </p:blipFill>
        <p:spPr>
          <a:xfrm>
            <a:off x="1075764" y="1369679"/>
            <a:ext cx="6992471" cy="4118642"/>
          </a:xfrm>
          <a:prstGeom prst="rect">
            <a:avLst/>
          </a:prstGeom>
        </p:spPr>
      </p:pic>
      <p:grpSp>
        <p:nvGrpSpPr>
          <p:cNvPr id="5" name="Group 6"/>
          <p:cNvGrpSpPr/>
          <p:nvPr/>
        </p:nvGrpSpPr>
        <p:grpSpPr>
          <a:xfrm>
            <a:off x="6477000" y="3708401"/>
            <a:ext cx="1562100" cy="787399"/>
            <a:chOff x="6438900" y="3708401"/>
            <a:chExt cx="1562100" cy="787399"/>
          </a:xfrm>
        </p:grpSpPr>
        <p:sp>
          <p:nvSpPr>
            <p:cNvPr id="4" name="TextBox 3"/>
            <p:cNvSpPr txBox="1"/>
            <p:nvPr/>
          </p:nvSpPr>
          <p:spPr>
            <a:xfrm>
              <a:off x="6903720" y="4218801"/>
              <a:ext cx="1097280" cy="276999"/>
            </a:xfrm>
            <a:prstGeom prst="rect">
              <a:avLst/>
            </a:prstGeom>
            <a:noFill/>
          </p:spPr>
          <p:txBody>
            <a:bodyPr wrap="square" rtlCol="0">
              <a:spAutoFit/>
            </a:bodyPr>
            <a:lstStyle/>
            <a:p>
              <a:r>
                <a:rPr lang="en-US" sz="1200" dirty="0">
                  <a:solidFill>
                    <a:srgbClr val="FFFF00"/>
                  </a:solidFill>
                </a:rPr>
                <a:t>Helix Sub-Zero</a:t>
              </a:r>
            </a:p>
          </p:txBody>
        </p:sp>
        <p:cxnSp>
          <p:nvCxnSpPr>
            <p:cNvPr id="6" name="Straight Arrow Connector 5"/>
            <p:cNvCxnSpPr/>
            <p:nvPr/>
          </p:nvCxnSpPr>
          <p:spPr>
            <a:xfrm rot="10800000">
              <a:off x="6438900" y="3708401"/>
              <a:ext cx="502920" cy="62350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12"/>
          <p:cNvGrpSpPr/>
          <p:nvPr/>
        </p:nvGrpSpPr>
        <p:grpSpPr>
          <a:xfrm>
            <a:off x="4267200" y="2286000"/>
            <a:ext cx="1447800" cy="812800"/>
            <a:chOff x="4267200" y="2286000"/>
            <a:chExt cx="1447800" cy="812800"/>
          </a:xfrm>
        </p:grpSpPr>
        <p:sp>
          <p:nvSpPr>
            <p:cNvPr id="3" name="TextBox 2"/>
            <p:cNvSpPr txBox="1"/>
            <p:nvPr/>
          </p:nvSpPr>
          <p:spPr>
            <a:xfrm>
              <a:off x="4267200" y="2286000"/>
              <a:ext cx="1097280" cy="276999"/>
            </a:xfrm>
            <a:prstGeom prst="rect">
              <a:avLst/>
            </a:prstGeom>
            <a:noFill/>
          </p:spPr>
          <p:txBody>
            <a:bodyPr wrap="square" rtlCol="0">
              <a:spAutoFit/>
            </a:bodyPr>
            <a:lstStyle/>
            <a:p>
              <a:r>
                <a:rPr lang="en-US" sz="1200" dirty="0">
                  <a:solidFill>
                    <a:schemeClr val="bg1"/>
                  </a:solidFill>
                </a:rPr>
                <a:t>Helix Sub-Zero</a:t>
              </a:r>
            </a:p>
          </p:txBody>
        </p:sp>
        <p:cxnSp>
          <p:nvCxnSpPr>
            <p:cNvPr id="9" name="Straight Arrow Connector 8"/>
            <p:cNvCxnSpPr/>
            <p:nvPr/>
          </p:nvCxnSpPr>
          <p:spPr>
            <a:xfrm rot="16200000" flipH="1">
              <a:off x="5194300" y="2578100"/>
              <a:ext cx="584200" cy="457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21"/>
          <p:cNvGrpSpPr/>
          <p:nvPr/>
        </p:nvGrpSpPr>
        <p:grpSpPr>
          <a:xfrm>
            <a:off x="4572000" y="3510280"/>
            <a:ext cx="1308100" cy="967740"/>
            <a:chOff x="4559300" y="3510280"/>
            <a:chExt cx="1308100" cy="967740"/>
          </a:xfrm>
        </p:grpSpPr>
        <p:sp>
          <p:nvSpPr>
            <p:cNvPr id="15" name="TextBox 14"/>
            <p:cNvSpPr txBox="1"/>
            <p:nvPr/>
          </p:nvSpPr>
          <p:spPr>
            <a:xfrm>
              <a:off x="4559300" y="4203700"/>
              <a:ext cx="822960" cy="274320"/>
            </a:xfrm>
            <a:prstGeom prst="rect">
              <a:avLst/>
            </a:prstGeom>
            <a:noFill/>
          </p:spPr>
          <p:txBody>
            <a:bodyPr wrap="square" rtlCol="0">
              <a:spAutoFit/>
            </a:bodyPr>
            <a:lstStyle/>
            <a:p>
              <a:r>
                <a:rPr lang="en-US" dirty="0">
                  <a:solidFill>
                    <a:srgbClr val="F200D5"/>
                  </a:solidFill>
                </a:rPr>
                <a:t>SPACE</a:t>
              </a:r>
            </a:p>
          </p:txBody>
        </p:sp>
        <p:cxnSp>
          <p:nvCxnSpPr>
            <p:cNvPr id="16" name="Straight Arrow Connector 15"/>
            <p:cNvCxnSpPr/>
            <p:nvPr/>
          </p:nvCxnSpPr>
          <p:spPr>
            <a:xfrm flipV="1">
              <a:off x="5270500" y="3510280"/>
              <a:ext cx="596900" cy="817880"/>
            </a:xfrm>
            <a:prstGeom prst="straightConnector1">
              <a:avLst/>
            </a:prstGeom>
            <a:ln w="38100">
              <a:solidFill>
                <a:srgbClr val="F200D5"/>
              </a:solidFill>
              <a:tailEnd type="arrow"/>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4419600" y="3152001"/>
            <a:ext cx="731520" cy="276999"/>
          </a:xfrm>
          <a:prstGeom prst="rect">
            <a:avLst/>
          </a:prstGeom>
          <a:noFill/>
        </p:spPr>
        <p:txBody>
          <a:bodyPr wrap="square" rtlCol="0">
            <a:spAutoFit/>
          </a:bodyPr>
          <a:lstStyle/>
          <a:p>
            <a:pPr algn="ctr"/>
            <a:r>
              <a:rPr lang="en-US" sz="1200" dirty="0">
                <a:solidFill>
                  <a:schemeClr val="bg1"/>
                </a:solidFill>
                <a:sym typeface="Symbol"/>
              </a:rPr>
              <a:t></a:t>
            </a:r>
            <a:r>
              <a:rPr lang="en-US" sz="1200" dirty="0">
                <a:solidFill>
                  <a:schemeClr val="bg1"/>
                </a:solidFill>
              </a:rPr>
              <a:t>-strand</a:t>
            </a:r>
          </a:p>
        </p:txBody>
      </p:sp>
      <p:sp>
        <p:nvSpPr>
          <p:cNvPr id="26" name="TextBox 25"/>
          <p:cNvSpPr txBox="1"/>
          <p:nvPr/>
        </p:nvSpPr>
        <p:spPr>
          <a:xfrm>
            <a:off x="4419600" y="3317101"/>
            <a:ext cx="731520" cy="276999"/>
          </a:xfrm>
          <a:prstGeom prst="rect">
            <a:avLst/>
          </a:prstGeom>
          <a:noFill/>
        </p:spPr>
        <p:txBody>
          <a:bodyPr wrap="square" rtlCol="0">
            <a:spAutoFit/>
          </a:bodyPr>
          <a:lstStyle/>
          <a:p>
            <a:pPr algn="ctr"/>
            <a:r>
              <a:rPr lang="en-US" sz="1200" dirty="0">
                <a:solidFill>
                  <a:srgbClr val="FFFF00"/>
                </a:solidFill>
                <a:sym typeface="Symbol"/>
              </a:rPr>
              <a:t></a:t>
            </a:r>
            <a:r>
              <a:rPr lang="en-US" sz="1200" dirty="0">
                <a:solidFill>
                  <a:srgbClr val="FFFF00"/>
                </a:solidFill>
              </a:rPr>
              <a:t>-strand</a:t>
            </a:r>
          </a:p>
        </p:txBody>
      </p:sp>
      <p:sp>
        <p:nvSpPr>
          <p:cNvPr id="14" name="TextBox 13"/>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sp>
        <p:nvSpPr>
          <p:cNvPr id="17" name="TextBox 16"/>
          <p:cNvSpPr txBox="1"/>
          <p:nvPr/>
        </p:nvSpPr>
        <p:spPr>
          <a:xfrm>
            <a:off x="0" y="6559236"/>
            <a:ext cx="1920240" cy="307777"/>
          </a:xfrm>
          <a:prstGeom prst="rect">
            <a:avLst/>
          </a:prstGeom>
          <a:solidFill>
            <a:schemeClr val="accent6">
              <a:lumMod val="50000"/>
            </a:schemeClr>
          </a:solidFill>
        </p:spPr>
        <p:txBody>
          <a:bodyPr wrap="square" rtlCol="0">
            <a:spAutoFit/>
          </a:bodyPr>
          <a:lstStyle/>
          <a:p>
            <a:pPr algn="ctr"/>
            <a:r>
              <a:rPr lang="en-US" sz="1400" dirty="0">
                <a:solidFill>
                  <a:srgbClr val="FFFF00"/>
                </a:solidFill>
                <a:hlinkClick r:id="rId8"/>
              </a:rPr>
              <a:t>“Software nightmares”</a:t>
            </a:r>
            <a:endParaRPr lang="en-US" sz="1400" dirty="0">
              <a:solidFill>
                <a:srgbClr val="FFFF00"/>
              </a:solidFill>
            </a:endParaRPr>
          </a:p>
        </p:txBody>
      </p:sp>
      <p:pic>
        <p:nvPicPr>
          <p:cNvPr id="18" name="Slide 24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0"/>
            <a:ext cx="304800" cy="304800"/>
          </a:xfrm>
          <a:prstGeom prst="rect">
            <a:avLst/>
          </a:prstGeom>
        </p:spPr>
      </p:pic>
    </p:spTree>
    <p:custDataLst>
      <p:tags r:id="rId1"/>
    </p:custDataLst>
  </p:cSld>
  <p:clrMapOvr>
    <a:masterClrMapping/>
  </p:clrMapOvr>
  <p:transition advClick="0" advTm="5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2" presetClass="entr" presetSubtype="8" fill="hold" nodeType="afterEffect">
                                  <p:stCondLst>
                                    <p:cond delay="41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410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41500"/>
                            </p:stCondLst>
                            <p:childTnLst>
                              <p:par>
                                <p:cTn id="17" presetID="2" presetClass="entr" presetSubtype="8" fill="hold" nodeType="afterEffect">
                                  <p:stCondLst>
                                    <p:cond delay="9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3415" numSld="999">
                <p:cTn id="21"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eta-and-DNA-rotat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0" y="1828800"/>
            <a:ext cx="9144000" cy="3191921"/>
          </a:xfrm>
          <a:prstGeom prst="rect">
            <a:avLst/>
          </a:prstGeom>
        </p:spPr>
      </p:pic>
      <p:grpSp>
        <p:nvGrpSpPr>
          <p:cNvPr id="2" name="Group 5"/>
          <p:cNvGrpSpPr/>
          <p:nvPr/>
        </p:nvGrpSpPr>
        <p:grpSpPr>
          <a:xfrm>
            <a:off x="38100" y="5181600"/>
            <a:ext cx="1257300" cy="1358900"/>
            <a:chOff x="114300" y="5486400"/>
            <a:chExt cx="1257300" cy="1358900"/>
          </a:xfrm>
        </p:grpSpPr>
        <p:pic>
          <p:nvPicPr>
            <p:cNvPr id="7" name="Picture 5"/>
            <p:cNvPicPr>
              <a:picLocks noChangeAspect="1" noChangeArrowheads="1"/>
            </p:cNvPicPr>
            <p:nvPr/>
          </p:nvPicPr>
          <p:blipFill>
            <a:blip r:embed="rId9" cstate="print"/>
            <a:srcRect/>
            <a:stretch>
              <a:fillRect/>
            </a:stretch>
          </p:blipFill>
          <p:spPr bwMode="auto">
            <a:xfrm>
              <a:off x="114300" y="5486400"/>
              <a:ext cx="1257300" cy="1295400"/>
            </a:xfrm>
            <a:prstGeom prst="rect">
              <a:avLst/>
            </a:prstGeom>
            <a:noFill/>
            <a:ln w="9525">
              <a:noFill/>
              <a:miter lim="800000"/>
              <a:headEnd/>
              <a:tailEnd/>
            </a:ln>
            <a:effectLst/>
          </p:spPr>
        </p:pic>
        <p:pic>
          <p:nvPicPr>
            <p:cNvPr id="8" name="Picture 10"/>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406400" y="6351587"/>
              <a:ext cx="660400" cy="493713"/>
            </a:xfrm>
            <a:prstGeom prst="rect">
              <a:avLst/>
            </a:prstGeom>
            <a:noFill/>
            <a:ln w="9525">
              <a:noFill/>
              <a:miter lim="800000"/>
              <a:headEnd/>
              <a:tailEnd/>
            </a:ln>
            <a:effectLst/>
          </p:spPr>
        </p:pic>
      </p:gr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11" action="ppaction://hlinksldjump"/>
              </a:rPr>
              <a:t>Table of Contents</a:t>
            </a:r>
            <a:endParaRPr lang="en-US" dirty="0"/>
          </a:p>
        </p:txBody>
      </p:sp>
      <p:pic>
        <p:nvPicPr>
          <p:cNvPr id="9" name="Slide 25.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2" cstate="print"/>
          <a:stretch>
            <a:fillRect/>
          </a:stretch>
        </p:blipFill>
        <p:spPr>
          <a:xfrm>
            <a:off x="8891650" y="0"/>
            <a:ext cx="304800" cy="304800"/>
          </a:xfrm>
          <a:prstGeom prst="rect">
            <a:avLst/>
          </a:prstGeom>
        </p:spPr>
      </p:pic>
    </p:spTree>
    <p:custDataLst>
      <p:tags r:id="rId1"/>
    </p:custDataLst>
  </p:cSld>
  <p:clrMapOvr>
    <a:masterClrMapping/>
  </p:clrMapOvr>
  <p:transition advClick="0" advTm="1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p:cMediaNode vol="74390" numSld="999">
                <p:cTn id="16"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 oct_helix0_stacked1.jpg"/>
          <p:cNvPicPr>
            <a:picLocks noChangeAspect="1"/>
          </p:cNvPicPr>
          <p:nvPr/>
        </p:nvPicPr>
        <p:blipFill>
          <a:blip r:embed="rId6" cstate="print"/>
          <a:stretch>
            <a:fillRect/>
          </a:stretch>
        </p:blipFill>
        <p:spPr>
          <a:xfrm>
            <a:off x="1075764" y="1369679"/>
            <a:ext cx="6992471" cy="4118642"/>
          </a:xfrm>
          <a:prstGeom prst="rect">
            <a:avLst/>
          </a:prstGeom>
        </p:spPr>
      </p:pic>
      <p:pic>
        <p:nvPicPr>
          <p:cNvPr id="14" name="Picture 13" descr="2 oct_helix0_stacked2.jpg"/>
          <p:cNvPicPr>
            <a:picLocks noChangeAspect="1"/>
          </p:cNvPicPr>
          <p:nvPr/>
        </p:nvPicPr>
        <p:blipFill>
          <a:blip r:embed="rId7" cstate="print"/>
          <a:stretch>
            <a:fillRect/>
          </a:stretch>
        </p:blipFill>
        <p:spPr>
          <a:xfrm>
            <a:off x="1075764" y="1369679"/>
            <a:ext cx="6992471" cy="4118642"/>
          </a:xfrm>
          <a:prstGeom prst="rect">
            <a:avLst/>
          </a:prstGeom>
        </p:spPr>
      </p:pic>
      <p:pic>
        <p:nvPicPr>
          <p:cNvPr id="17" name="Picture 16" descr="2 oct_helix0_stacked3.jpg"/>
          <p:cNvPicPr>
            <a:picLocks noChangeAspect="1"/>
          </p:cNvPicPr>
          <p:nvPr/>
        </p:nvPicPr>
        <p:blipFill>
          <a:blip r:embed="rId8" cstate="print"/>
          <a:stretch>
            <a:fillRect/>
          </a:stretch>
        </p:blipFill>
        <p:spPr>
          <a:xfrm>
            <a:off x="1075764" y="1369679"/>
            <a:ext cx="6992471" cy="4118642"/>
          </a:xfrm>
          <a:prstGeom prst="rect">
            <a:avLst/>
          </a:prstGeom>
        </p:spPr>
      </p:pic>
      <p:pic>
        <p:nvPicPr>
          <p:cNvPr id="18" name="Picture 17" descr="2 oct_helix0_stacked4.jpg"/>
          <p:cNvPicPr>
            <a:picLocks noChangeAspect="1"/>
          </p:cNvPicPr>
          <p:nvPr/>
        </p:nvPicPr>
        <p:blipFill>
          <a:blip r:embed="rId9" cstate="print"/>
          <a:stretch>
            <a:fillRect/>
          </a:stretch>
        </p:blipFill>
        <p:spPr>
          <a:xfrm>
            <a:off x="1075764" y="1369679"/>
            <a:ext cx="6992471" cy="4118642"/>
          </a:xfrm>
          <a:prstGeom prst="rect">
            <a:avLst/>
          </a:prstGeom>
        </p:spPr>
      </p:pic>
      <p:pic>
        <p:nvPicPr>
          <p:cNvPr id="19" name="Picture 18" descr="2 oct_helix0_stacked5.jpg"/>
          <p:cNvPicPr>
            <a:picLocks noChangeAspect="1"/>
          </p:cNvPicPr>
          <p:nvPr/>
        </p:nvPicPr>
        <p:blipFill>
          <a:blip r:embed="rId10" cstate="print"/>
          <a:stretch>
            <a:fillRect/>
          </a:stretch>
        </p:blipFill>
        <p:spPr>
          <a:xfrm>
            <a:off x="1075764" y="1369679"/>
            <a:ext cx="6992471" cy="4118642"/>
          </a:xfrm>
          <a:prstGeom prst="rect">
            <a:avLst/>
          </a:prstGeom>
        </p:spPr>
      </p:pic>
      <p:sp>
        <p:nvSpPr>
          <p:cNvPr id="7" name="TextBox 6"/>
          <p:cNvSpPr txBox="1"/>
          <p:nvPr/>
        </p:nvSpPr>
        <p:spPr>
          <a:xfrm>
            <a:off x="7383440" y="6519536"/>
            <a:ext cx="1828800" cy="365760"/>
          </a:xfrm>
          <a:prstGeom prst="rect">
            <a:avLst/>
          </a:prstGeom>
          <a:noFill/>
        </p:spPr>
        <p:txBody>
          <a:bodyPr wrap="square" rtlCol="0">
            <a:spAutoFit/>
          </a:bodyPr>
          <a:lstStyle/>
          <a:p>
            <a:r>
              <a:rPr lang="en-US" dirty="0">
                <a:hlinkClick r:id="rId11" action="ppaction://hlinksldjump"/>
              </a:rPr>
              <a:t>Table of Contents</a:t>
            </a:r>
            <a:endParaRPr lang="en-US" dirty="0"/>
          </a:p>
        </p:txBody>
      </p:sp>
      <p:pic>
        <p:nvPicPr>
          <p:cNvPr id="8" name="Slide 25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2" cstate="print"/>
          <a:stretch>
            <a:fillRect/>
          </a:stretch>
        </p:blipFill>
        <p:spPr>
          <a:xfrm>
            <a:off x="0" y="0"/>
            <a:ext cx="304800" cy="304800"/>
          </a:xfrm>
          <a:prstGeom prst="rect">
            <a:avLst/>
          </a:prstGeom>
        </p:spPr>
      </p:pic>
    </p:spTree>
    <p:custDataLst>
      <p:tags r:id="rId1"/>
    </p:custDataLst>
  </p:cSld>
  <p:clrMapOvr>
    <a:masterClrMapping/>
  </p:clrMapOvr>
  <p:transition advClick="0"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2000"/>
                            </p:stCondLst>
                            <p:childTnLst>
                              <p:par>
                                <p:cTn id="17" presetID="1" presetClass="mediacall" presetSubtype="0" fill="hold" nodeType="afterEffect">
                                  <p:stCondLst>
                                    <p:cond delay="0"/>
                                  </p:stCondLst>
                                  <p:childTnLst>
                                    <p:cmd type="call" cmd="playFrom(0.0)">
                                      <p:cBhvr>
                                        <p:cTn id="18" dur="251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2195">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 oct_helix0_stacked1.jpg"/>
          <p:cNvPicPr>
            <a:picLocks noChangeAspect="1"/>
          </p:cNvPicPr>
          <p:nvPr/>
        </p:nvPicPr>
        <p:blipFill>
          <a:blip r:embed="rId6" cstate="print"/>
          <a:stretch>
            <a:fillRect/>
          </a:stretch>
        </p:blipFill>
        <p:spPr>
          <a:xfrm>
            <a:off x="1075764" y="1369679"/>
            <a:ext cx="6992471" cy="4118642"/>
          </a:xfrm>
          <a:prstGeom prst="rect">
            <a:avLst/>
          </a:prstGeom>
        </p:spPr>
      </p:pic>
      <p:pic>
        <p:nvPicPr>
          <p:cNvPr id="18" name="Picture 17" descr="2 oct move back together3.jpg"/>
          <p:cNvPicPr>
            <a:picLocks noChangeAspect="1"/>
          </p:cNvPicPr>
          <p:nvPr/>
        </p:nvPicPr>
        <p:blipFill>
          <a:blip r:embed="rId7" cstate="print"/>
          <a:stretch>
            <a:fillRect/>
          </a:stretch>
        </p:blipFill>
        <p:spPr>
          <a:xfrm>
            <a:off x="1075764" y="1369679"/>
            <a:ext cx="6992471" cy="4118642"/>
          </a:xfrm>
          <a:prstGeom prst="rect">
            <a:avLst/>
          </a:prstGeom>
        </p:spPr>
      </p:pic>
      <p:grpSp>
        <p:nvGrpSpPr>
          <p:cNvPr id="8" name="Group 21"/>
          <p:cNvGrpSpPr/>
          <p:nvPr/>
        </p:nvGrpSpPr>
        <p:grpSpPr>
          <a:xfrm>
            <a:off x="4572000" y="3510280"/>
            <a:ext cx="1308100" cy="967740"/>
            <a:chOff x="4559300" y="3510280"/>
            <a:chExt cx="1308100" cy="967740"/>
          </a:xfrm>
        </p:grpSpPr>
        <p:sp>
          <p:nvSpPr>
            <p:cNvPr id="15" name="TextBox 14"/>
            <p:cNvSpPr txBox="1"/>
            <p:nvPr/>
          </p:nvSpPr>
          <p:spPr>
            <a:xfrm>
              <a:off x="4559300" y="4203700"/>
              <a:ext cx="822960" cy="274320"/>
            </a:xfrm>
            <a:prstGeom prst="rect">
              <a:avLst/>
            </a:prstGeom>
            <a:noFill/>
          </p:spPr>
          <p:txBody>
            <a:bodyPr wrap="square" rtlCol="0">
              <a:spAutoFit/>
            </a:bodyPr>
            <a:lstStyle/>
            <a:p>
              <a:r>
                <a:rPr lang="en-US" dirty="0">
                  <a:solidFill>
                    <a:srgbClr val="F200D5"/>
                  </a:solidFill>
                </a:rPr>
                <a:t>SPACE</a:t>
              </a:r>
            </a:p>
          </p:txBody>
        </p:sp>
        <p:cxnSp>
          <p:nvCxnSpPr>
            <p:cNvPr id="16" name="Straight Arrow Connector 15"/>
            <p:cNvCxnSpPr/>
            <p:nvPr/>
          </p:nvCxnSpPr>
          <p:spPr>
            <a:xfrm flipV="1">
              <a:off x="5270500" y="3510280"/>
              <a:ext cx="596900" cy="817880"/>
            </a:xfrm>
            <a:prstGeom prst="straightConnector1">
              <a:avLst/>
            </a:prstGeom>
            <a:ln w="38100">
              <a:solidFill>
                <a:srgbClr val="F200D5"/>
              </a:solidFill>
              <a:tailEnd type="arrow"/>
            </a:ln>
          </p:spPr>
          <p:style>
            <a:lnRef idx="1">
              <a:schemeClr val="accent1"/>
            </a:lnRef>
            <a:fillRef idx="0">
              <a:schemeClr val="accent1"/>
            </a:fillRef>
            <a:effectRef idx="0">
              <a:schemeClr val="accent1"/>
            </a:effectRef>
            <a:fontRef idx="minor">
              <a:schemeClr val="tx1"/>
            </a:fontRef>
          </p:style>
        </p:cxnSp>
      </p:grpSp>
      <p:pic>
        <p:nvPicPr>
          <p:cNvPr id="19" name="Picture 18" descr="2 oct move back together5.jpg"/>
          <p:cNvPicPr>
            <a:picLocks noChangeAspect="1"/>
          </p:cNvPicPr>
          <p:nvPr/>
        </p:nvPicPr>
        <p:blipFill>
          <a:blip r:embed="rId8" cstate="print"/>
          <a:stretch>
            <a:fillRect/>
          </a:stretch>
        </p:blipFill>
        <p:spPr>
          <a:xfrm>
            <a:off x="1075764" y="1369679"/>
            <a:ext cx="6992471" cy="4118642"/>
          </a:xfrm>
          <a:prstGeom prst="rect">
            <a:avLst/>
          </a:prstGeom>
        </p:spPr>
      </p:pic>
      <p:pic>
        <p:nvPicPr>
          <p:cNvPr id="20" name="Picture 19" descr="2 oct move back together9.jpg"/>
          <p:cNvPicPr>
            <a:picLocks noChangeAspect="1"/>
          </p:cNvPicPr>
          <p:nvPr/>
        </p:nvPicPr>
        <p:blipFill>
          <a:blip r:embed="rId9" cstate="print"/>
          <a:stretch>
            <a:fillRect/>
          </a:stretch>
        </p:blipFill>
        <p:spPr>
          <a:xfrm>
            <a:off x="1075764" y="1369679"/>
            <a:ext cx="6992471" cy="4118642"/>
          </a:xfrm>
          <a:prstGeom prst="rect">
            <a:avLst/>
          </a:prstGeom>
        </p:spPr>
      </p:pic>
      <p:pic>
        <p:nvPicPr>
          <p:cNvPr id="9" name="Slide 25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0" y="0"/>
            <a:ext cx="304800" cy="304800"/>
          </a:xfrm>
          <a:prstGeom prst="rect">
            <a:avLst/>
          </a:prstGeom>
        </p:spPr>
      </p:pic>
      <p:pic>
        <p:nvPicPr>
          <p:cNvPr id="12" name="Picture 11" descr="2 oct_helix0_stacked5.jpg"/>
          <p:cNvPicPr>
            <a:picLocks noChangeAspect="1"/>
          </p:cNvPicPr>
          <p:nvPr/>
        </p:nvPicPr>
        <p:blipFill>
          <a:blip r:embed="rId11" cstate="print"/>
          <a:stretch>
            <a:fillRect/>
          </a:stretch>
        </p:blipFill>
        <p:spPr>
          <a:xfrm>
            <a:off x="1078992" y="1371600"/>
            <a:ext cx="6992471" cy="4118642"/>
          </a:xfrm>
          <a:prstGeom prst="rect">
            <a:avLst/>
          </a:prstGeom>
        </p:spPr>
      </p:pic>
      <p:pic>
        <p:nvPicPr>
          <p:cNvPr id="13" name="Picture 12" descr="2 oct_helix0_stacked4.jpg"/>
          <p:cNvPicPr>
            <a:picLocks noChangeAspect="1"/>
          </p:cNvPicPr>
          <p:nvPr/>
        </p:nvPicPr>
        <p:blipFill>
          <a:blip r:embed="rId12" cstate="print"/>
          <a:stretch>
            <a:fillRect/>
          </a:stretch>
        </p:blipFill>
        <p:spPr>
          <a:xfrm>
            <a:off x="1078992" y="1371600"/>
            <a:ext cx="6992471" cy="4118642"/>
          </a:xfrm>
          <a:prstGeom prst="rect">
            <a:avLst/>
          </a:prstGeom>
        </p:spPr>
      </p:pic>
      <p:pic>
        <p:nvPicPr>
          <p:cNvPr id="14" name="Picture 13" descr="2 oct_helix0_stacked3.jpg"/>
          <p:cNvPicPr>
            <a:picLocks noChangeAspect="1"/>
          </p:cNvPicPr>
          <p:nvPr/>
        </p:nvPicPr>
        <p:blipFill>
          <a:blip r:embed="rId13" cstate="print"/>
          <a:stretch>
            <a:fillRect/>
          </a:stretch>
        </p:blipFill>
        <p:spPr>
          <a:xfrm>
            <a:off x="1078992" y="1371600"/>
            <a:ext cx="6992471" cy="4118642"/>
          </a:xfrm>
          <a:prstGeom prst="rect">
            <a:avLst/>
          </a:prstGeom>
        </p:spPr>
      </p:pic>
      <p:pic>
        <p:nvPicPr>
          <p:cNvPr id="17" name="Picture 16" descr="2 oct_helix0_stacked2.jpg"/>
          <p:cNvPicPr>
            <a:picLocks noChangeAspect="1"/>
          </p:cNvPicPr>
          <p:nvPr/>
        </p:nvPicPr>
        <p:blipFill>
          <a:blip r:embed="rId14" cstate="print"/>
          <a:stretch>
            <a:fillRect/>
          </a:stretch>
        </p:blipFill>
        <p:spPr>
          <a:xfrm>
            <a:off x="1078992" y="1371600"/>
            <a:ext cx="6992471" cy="4118642"/>
          </a:xfrm>
          <a:prstGeom prst="rect">
            <a:avLst/>
          </a:prstGeom>
        </p:spPr>
      </p:pic>
    </p:spTree>
    <p:custDataLst>
      <p:tags r:id="rId1"/>
    </p:custDataLst>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500"/>
                            </p:stCondLst>
                            <p:childTnLst>
                              <p:par>
                                <p:cTn id="14" presetID="1" presetClass="exit"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xit" presetSubtype="0" fill="hold" nodeType="withEffect">
                                  <p:stCondLst>
                                    <p:cond delay="500"/>
                                  </p:stCondLst>
                                  <p:childTnLst>
                                    <p:set>
                                      <p:cBhvr>
                                        <p:cTn id="17" dur="1" fill="hold">
                                          <p:stCondLst>
                                            <p:cond delay="0"/>
                                          </p:stCondLst>
                                        </p:cTn>
                                        <p:tgtEl>
                                          <p:spTgt spid="13"/>
                                        </p:tgtEl>
                                        <p:attrNameLst>
                                          <p:attrName>style.visibility</p:attrName>
                                        </p:attrNameLst>
                                      </p:cBhvr>
                                      <p:to>
                                        <p:strVal val="hidden"/>
                                      </p:to>
                                    </p:set>
                                  </p:childTnLst>
                                </p:cTn>
                              </p:par>
                              <p:par>
                                <p:cTn id="18" presetID="1" presetClass="exit" presetSubtype="0" fill="hold" nodeType="withEffect">
                                  <p:stCondLst>
                                    <p:cond delay="50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xit" presetSubtype="0" fill="hold" nodeType="withEffect">
                                  <p:stCondLst>
                                    <p:cond delay="500"/>
                                  </p:stCondLst>
                                  <p:childTnLst>
                                    <p:set>
                                      <p:cBhvr>
                                        <p:cTn id="21" dur="1" fill="hold">
                                          <p:stCondLst>
                                            <p:cond delay="0"/>
                                          </p:stCondLst>
                                        </p:cTn>
                                        <p:tgtEl>
                                          <p:spTgt spid="17"/>
                                        </p:tgtEl>
                                        <p:attrNameLst>
                                          <p:attrName>style.visibility</p:attrName>
                                        </p:attrNameLst>
                                      </p:cBhvr>
                                      <p:to>
                                        <p:strVal val="hidden"/>
                                      </p:to>
                                    </p:se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 fill="hold"/>
                                        <p:tgtEl>
                                          <p:spTgt spid="9"/>
                                        </p:tgtEl>
                                      </p:cBhvr>
                                    </p:cmd>
                                  </p:childTnLst>
                                </p:cTn>
                              </p:par>
                            </p:childTnLst>
                          </p:cTn>
                        </p:par>
                        <p:par>
                          <p:cTn id="25" fill="hold">
                            <p:stCondLst>
                              <p:cond delay="2000"/>
                            </p:stCondLst>
                            <p:childTnLst>
                              <p:par>
                                <p:cTn id="26" presetID="1" presetClass="entr" presetSubtype="0" fill="hold" nodeType="afterEffect">
                                  <p:stCondLst>
                                    <p:cond delay="6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nodeType="afterEffect">
                                  <p:stCondLst>
                                    <p:cond delay="50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xit" presetSubtype="0" fill="hold" nodeType="withEffect">
                                  <p:stCondLst>
                                    <p:cond delay="500"/>
                                  </p:stCondLst>
                                  <p:childTnLst>
                                    <p:set>
                                      <p:cBhvr>
                                        <p:cTn id="32" dur="1" fill="hold">
                                          <p:stCondLst>
                                            <p:cond delay="0"/>
                                          </p:stCondLst>
                                        </p:cTn>
                                        <p:tgtEl>
                                          <p:spTgt spid="18"/>
                                        </p:tgtEl>
                                        <p:attrNameLst>
                                          <p:attrName>style.visibility</p:attrName>
                                        </p:attrNameLst>
                                      </p:cBhvr>
                                      <p:to>
                                        <p:strVal val="hidden"/>
                                      </p:to>
                                    </p:set>
                                  </p:childTnLst>
                                </p:cTn>
                              </p:par>
                            </p:childTnLst>
                          </p:cTn>
                        </p:par>
                        <p:par>
                          <p:cTn id="33" fill="hold">
                            <p:stCondLst>
                              <p:cond delay="8500"/>
                            </p:stCondLst>
                            <p:childTnLst>
                              <p:par>
                                <p:cTn id="34" presetID="1" presetClass="entr" presetSubtype="0" fill="hold" nodeType="afterEffect">
                                  <p:stCondLst>
                                    <p:cond delay="50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xit" presetSubtype="0" fill="hold" nodeType="withEffect">
                                  <p:stCondLst>
                                    <p:cond delay="500"/>
                                  </p:stCondLst>
                                  <p:childTnLst>
                                    <p:set>
                                      <p:cBhvr>
                                        <p:cTn id="37"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38"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 oct_helix0_stacked1.jpg"/>
          <p:cNvPicPr>
            <a:picLocks noChangeAspect="1"/>
          </p:cNvPicPr>
          <p:nvPr/>
        </p:nvPicPr>
        <p:blipFill>
          <a:blip r:embed="rId6" cstate="print"/>
          <a:stretch>
            <a:fillRect/>
          </a:stretch>
        </p:blipFill>
        <p:spPr>
          <a:xfrm>
            <a:off x="1075764" y="1369679"/>
            <a:ext cx="6992471" cy="4118642"/>
          </a:xfrm>
          <a:prstGeom prst="rect">
            <a:avLst/>
          </a:prstGeom>
        </p:spPr>
      </p:pic>
      <p:grpSp>
        <p:nvGrpSpPr>
          <p:cNvPr id="9" name="Group 8"/>
          <p:cNvGrpSpPr/>
          <p:nvPr/>
        </p:nvGrpSpPr>
        <p:grpSpPr>
          <a:xfrm>
            <a:off x="4041965" y="3794760"/>
            <a:ext cx="1596835" cy="858390"/>
            <a:chOff x="4041965" y="3794760"/>
            <a:chExt cx="1596835" cy="858390"/>
          </a:xfrm>
        </p:grpSpPr>
        <p:sp>
          <p:nvSpPr>
            <p:cNvPr id="15" name="TextBox 14"/>
            <p:cNvSpPr txBox="1"/>
            <p:nvPr/>
          </p:nvSpPr>
          <p:spPr>
            <a:xfrm>
              <a:off x="4041965" y="4283818"/>
              <a:ext cx="1508760" cy="369332"/>
            </a:xfrm>
            <a:prstGeom prst="rect">
              <a:avLst/>
            </a:prstGeom>
            <a:noFill/>
          </p:spPr>
          <p:txBody>
            <a:bodyPr wrap="square" rtlCol="0">
              <a:spAutoFit/>
            </a:bodyPr>
            <a:lstStyle/>
            <a:p>
              <a:r>
                <a:rPr lang="en-US" dirty="0">
                  <a:solidFill>
                    <a:srgbClr val="F200D5"/>
                  </a:solidFill>
                </a:rPr>
                <a:t>“LINKER” DNA</a:t>
              </a:r>
            </a:p>
          </p:txBody>
        </p:sp>
        <p:cxnSp>
          <p:nvCxnSpPr>
            <p:cNvPr id="16" name="Straight Arrow Connector 15"/>
            <p:cNvCxnSpPr/>
            <p:nvPr/>
          </p:nvCxnSpPr>
          <p:spPr>
            <a:xfrm flipV="1">
              <a:off x="5273040" y="3794760"/>
              <a:ext cx="365760" cy="548640"/>
            </a:xfrm>
            <a:prstGeom prst="straightConnector1">
              <a:avLst/>
            </a:prstGeom>
            <a:ln w="38100">
              <a:solidFill>
                <a:srgbClr val="F200D5"/>
              </a:solidFill>
              <a:tailEnd type="arrow"/>
            </a:ln>
          </p:spPr>
          <p:style>
            <a:lnRef idx="1">
              <a:schemeClr val="accent1"/>
            </a:lnRef>
            <a:fillRef idx="0">
              <a:schemeClr val="accent1"/>
            </a:fillRef>
            <a:effectRef idx="0">
              <a:schemeClr val="accent1"/>
            </a:effectRef>
            <a:fontRef idx="minor">
              <a:schemeClr val="tx1"/>
            </a:fontRef>
          </p:style>
        </p:cxnSp>
      </p:grpSp>
      <p:pic>
        <p:nvPicPr>
          <p:cNvPr id="18" name="Picture 17" descr="2 oct move back together3.jpg"/>
          <p:cNvPicPr>
            <a:picLocks noChangeAspect="1"/>
          </p:cNvPicPr>
          <p:nvPr/>
        </p:nvPicPr>
        <p:blipFill>
          <a:blip r:embed="rId7" cstate="print"/>
          <a:stretch>
            <a:fillRect/>
          </a:stretch>
        </p:blipFill>
        <p:spPr>
          <a:xfrm>
            <a:off x="1075764" y="1369679"/>
            <a:ext cx="6992471" cy="4118642"/>
          </a:xfrm>
          <a:prstGeom prst="rect">
            <a:avLst/>
          </a:prstGeom>
        </p:spPr>
      </p:pic>
      <p:pic>
        <p:nvPicPr>
          <p:cNvPr id="19" name="Picture 18" descr="2 oct move back together5.jpg"/>
          <p:cNvPicPr>
            <a:picLocks noChangeAspect="1"/>
          </p:cNvPicPr>
          <p:nvPr/>
        </p:nvPicPr>
        <p:blipFill>
          <a:blip r:embed="rId8" cstate="print"/>
          <a:stretch>
            <a:fillRect/>
          </a:stretch>
        </p:blipFill>
        <p:spPr>
          <a:xfrm>
            <a:off x="1075764" y="1369679"/>
            <a:ext cx="6992471" cy="4118642"/>
          </a:xfrm>
          <a:prstGeom prst="rect">
            <a:avLst/>
          </a:prstGeom>
        </p:spPr>
      </p:pic>
      <p:pic>
        <p:nvPicPr>
          <p:cNvPr id="20" name="Picture 19" descr="2 oct move back together9.jpg"/>
          <p:cNvPicPr>
            <a:picLocks noChangeAspect="1"/>
          </p:cNvPicPr>
          <p:nvPr/>
        </p:nvPicPr>
        <p:blipFill>
          <a:blip r:embed="rId9" cstate="print"/>
          <a:stretch>
            <a:fillRect/>
          </a:stretch>
        </p:blipFill>
        <p:spPr>
          <a:xfrm>
            <a:off x="1075764" y="1369679"/>
            <a:ext cx="6992471" cy="4118642"/>
          </a:xfrm>
          <a:prstGeom prst="rect">
            <a:avLst/>
          </a:prstGeom>
        </p:spPr>
      </p:pic>
      <p:pic>
        <p:nvPicPr>
          <p:cNvPr id="10" name="Slide 25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0" y="0"/>
            <a:ext cx="304800" cy="304800"/>
          </a:xfrm>
          <a:prstGeom prst="rect">
            <a:avLst/>
          </a:prstGeom>
        </p:spPr>
      </p:pic>
    </p:spTree>
    <p:custDataLst>
      <p:tags r:id="rId1"/>
    </p:custDataLst>
  </p:cSld>
  <p:clrMapOvr>
    <a:masterClrMapping/>
  </p:clrMapOvr>
  <p:transition advClick="0" advTm="9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exit" presetSubtype="0" fill="hold" nodeType="afterEffect">
                                  <p:stCondLst>
                                    <p:cond delay="5000"/>
                                  </p:stCondLst>
                                  <p:childTnLst>
                                    <p:set>
                                      <p:cBhvr>
                                        <p:cTn id="9" dur="1" fill="hold">
                                          <p:stCondLst>
                                            <p:cond delay="0"/>
                                          </p:stCondLst>
                                        </p:cTn>
                                        <p:tgtEl>
                                          <p:spTgt spid="20"/>
                                        </p:tgtEl>
                                        <p:attrNameLst>
                                          <p:attrName>style.visibility</p:attrName>
                                        </p:attrNameLst>
                                      </p:cBhvr>
                                      <p:to>
                                        <p:strVal val="hidden"/>
                                      </p:to>
                                    </p:set>
                                  </p:childTnLst>
                                </p:cTn>
                              </p:par>
                            </p:childTnLst>
                          </p:cTn>
                        </p:par>
                        <p:par>
                          <p:cTn id="10" fill="hold">
                            <p:stCondLst>
                              <p:cond delay="5000"/>
                            </p:stCondLst>
                            <p:childTnLst>
                              <p:par>
                                <p:cTn id="11" presetID="1" presetClass="exit" presetSubtype="0" fill="hold" nodeType="afterEffect">
                                  <p:stCondLst>
                                    <p:cond delay="500"/>
                                  </p:stCondLst>
                                  <p:childTnLst>
                                    <p:set>
                                      <p:cBhvr>
                                        <p:cTn id="12" dur="1" fill="hold">
                                          <p:stCondLst>
                                            <p:cond delay="0"/>
                                          </p:stCondLst>
                                        </p:cTn>
                                        <p:tgtEl>
                                          <p:spTgt spid="19"/>
                                        </p:tgtEl>
                                        <p:attrNameLst>
                                          <p:attrName>style.visibility</p:attrName>
                                        </p:attrNameLst>
                                      </p:cBhvr>
                                      <p:to>
                                        <p:strVal val="hidden"/>
                                      </p:to>
                                    </p:set>
                                  </p:childTnLst>
                                </p:cTn>
                              </p:par>
                            </p:childTnLst>
                          </p:cTn>
                        </p:par>
                        <p:par>
                          <p:cTn id="13" fill="hold">
                            <p:stCondLst>
                              <p:cond delay="5500"/>
                            </p:stCondLst>
                            <p:childTnLst>
                              <p:par>
                                <p:cTn id="14" presetID="1" presetClass="exit" presetSubtype="0" fill="hold" nodeType="afterEffect">
                                  <p:stCondLst>
                                    <p:cond delay="500"/>
                                  </p:stCondLst>
                                  <p:childTnLst>
                                    <p:set>
                                      <p:cBhvr>
                                        <p:cTn id="15" dur="1" fill="hold">
                                          <p:stCondLst>
                                            <p:cond delay="0"/>
                                          </p:stCondLst>
                                        </p:cTn>
                                        <p:tgtEl>
                                          <p:spTgt spid="18"/>
                                        </p:tgtEl>
                                        <p:attrNameLst>
                                          <p:attrName>style.visibility</p:attrName>
                                        </p:attrNameLst>
                                      </p:cBhvr>
                                      <p:to>
                                        <p:strVal val="hidden"/>
                                      </p:to>
                                    </p:set>
                                  </p:childTnLst>
                                </p:cTn>
                              </p:par>
                              <p:par>
                                <p:cTn id="16" presetID="2" presetClass="entr" presetSubtype="4" fill="hold" nodeType="withEffect">
                                  <p:stCondLst>
                                    <p:cond delay="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2195" numSld="999">
                <p:cTn id="20"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4-octamer_model-1.jpg"/>
          <p:cNvPicPr>
            <a:picLocks noChangeAspect="1"/>
          </p:cNvPicPr>
          <p:nvPr/>
        </p:nvPicPr>
        <p:blipFill>
          <a:blip r:embed="rId6" cstate="print"/>
          <a:stretch>
            <a:fillRect/>
          </a:stretch>
        </p:blipFill>
        <p:spPr>
          <a:xfrm>
            <a:off x="1120877" y="0"/>
            <a:ext cx="6902245" cy="6858000"/>
          </a:xfrm>
          <a:prstGeom prst="rect">
            <a:avLst/>
          </a:prstGeom>
        </p:spPr>
      </p:pic>
      <p:grpSp>
        <p:nvGrpSpPr>
          <p:cNvPr id="3" name="Group 18"/>
          <p:cNvGrpSpPr/>
          <p:nvPr/>
        </p:nvGrpSpPr>
        <p:grpSpPr>
          <a:xfrm>
            <a:off x="3886200" y="2667000"/>
            <a:ext cx="1371600" cy="609600"/>
            <a:chOff x="3886200" y="2667000"/>
            <a:chExt cx="1371600" cy="609600"/>
          </a:xfrm>
        </p:grpSpPr>
        <p:cxnSp>
          <p:nvCxnSpPr>
            <p:cNvPr id="16" name="Straight Arrow Connector 15"/>
            <p:cNvCxnSpPr/>
            <p:nvPr/>
          </p:nvCxnSpPr>
          <p:spPr>
            <a:xfrm rot="16200000" flipV="1">
              <a:off x="3848100" y="2705100"/>
              <a:ext cx="457200" cy="381000"/>
            </a:xfrm>
            <a:prstGeom prst="straightConnector1">
              <a:avLst/>
            </a:prstGeom>
            <a:ln w="38100">
              <a:solidFill>
                <a:srgbClr val="E893F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H="1" flipV="1">
              <a:off x="4876800" y="2895600"/>
              <a:ext cx="381000" cy="381000"/>
            </a:xfrm>
            <a:prstGeom prst="straightConnector1">
              <a:avLst/>
            </a:prstGeom>
            <a:ln w="38100">
              <a:solidFill>
                <a:srgbClr val="E893F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2590800" y="4191000"/>
            <a:ext cx="3992880" cy="291148"/>
            <a:chOff x="2590800" y="4191000"/>
            <a:chExt cx="3992880" cy="291148"/>
          </a:xfrm>
        </p:grpSpPr>
        <p:cxnSp>
          <p:nvCxnSpPr>
            <p:cNvPr id="21" name="Straight Arrow Connector 20"/>
            <p:cNvCxnSpPr/>
            <p:nvPr/>
          </p:nvCxnSpPr>
          <p:spPr>
            <a:xfrm>
              <a:off x="2590800" y="4191000"/>
              <a:ext cx="731520" cy="1588"/>
            </a:xfrm>
            <a:prstGeom prst="straightConnector1">
              <a:avLst/>
            </a:prstGeom>
            <a:ln w="38100">
              <a:solidFill>
                <a:srgbClr val="E893F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5852160" y="4480560"/>
              <a:ext cx="731520" cy="1588"/>
            </a:xfrm>
            <a:prstGeom prst="straightConnector1">
              <a:avLst/>
            </a:prstGeom>
            <a:ln w="38100">
              <a:solidFill>
                <a:srgbClr val="E893F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25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3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4" fill="hold" nodeType="afterEffect">
                                  <p:stCondLst>
                                    <p:cond delay="6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par>
                          <p:cTn id="12" fill="hold">
                            <p:stCondLst>
                              <p:cond delay="6500"/>
                            </p:stCondLst>
                            <p:childTnLst>
                              <p:par>
                                <p:cTn id="13" presetID="2" presetClass="entr" presetSubtype="4" fill="hold" nodeType="afterEffect">
                                  <p:stCondLst>
                                    <p:cond delay="4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1000"/>
                            </p:stCondLst>
                            <p:childTnLst>
                              <p:par>
                                <p:cTn id="18" presetID="1" presetClass="exit" presetSubtype="0" fill="hold" nodeType="afterEffect">
                                  <p:stCondLst>
                                    <p:cond delay="5000"/>
                                  </p:stCondLst>
                                  <p:childTnLst>
                                    <p:set>
                                      <p:cBhvr>
                                        <p:cTn id="19" dur="1" fill="hold">
                                          <p:stCondLst>
                                            <p:cond delay="0"/>
                                          </p:stCondLst>
                                        </p:cTn>
                                        <p:tgtEl>
                                          <p:spTgt spid="3"/>
                                        </p:tgtEl>
                                        <p:attrNameLst>
                                          <p:attrName>style.visibility</p:attrName>
                                        </p:attrNameLst>
                                      </p:cBhvr>
                                      <p:to>
                                        <p:strVal val="hidden"/>
                                      </p:to>
                                    </p:set>
                                  </p:childTnLst>
                                </p:cTn>
                              </p:par>
                              <p:par>
                                <p:cTn id="20" presetID="1" presetClass="exit" presetSubtype="0" fill="hold" nodeType="withEffect">
                                  <p:stCondLst>
                                    <p:cond delay="500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0732" numSld="999">
                <p:cTn id="22"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6-octamer_pentagram.jpg"/>
          <p:cNvPicPr>
            <a:picLocks noChangeAspect="1"/>
          </p:cNvPicPr>
          <p:nvPr/>
        </p:nvPicPr>
        <p:blipFill>
          <a:blip r:embed="rId6" cstate="print"/>
          <a:stretch>
            <a:fillRect/>
          </a:stretch>
        </p:blipFill>
        <p:spPr>
          <a:xfrm>
            <a:off x="1905000" y="381000"/>
            <a:ext cx="5376672" cy="6093562"/>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5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5854">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6-octamer_3-up_3-down_8.jpg"/>
          <p:cNvPicPr>
            <a:picLocks noChangeAspect="1"/>
          </p:cNvPicPr>
          <p:nvPr/>
        </p:nvPicPr>
        <p:blipFill>
          <a:blip r:embed="rId6" cstate="print"/>
          <a:stretch>
            <a:fillRect/>
          </a:stretch>
        </p:blipFill>
        <p:spPr>
          <a:xfrm>
            <a:off x="0" y="624376"/>
            <a:ext cx="9144000" cy="5609247"/>
          </a:xfrm>
          <a:prstGeom prst="rect">
            <a:avLst/>
          </a:prstGeom>
        </p:spPr>
      </p:pic>
      <p:pic>
        <p:nvPicPr>
          <p:cNvPr id="1029" name="Picture 5"/>
          <p:cNvPicPr>
            <a:picLocks noChangeAspect="1" noChangeArrowheads="1"/>
          </p:cNvPicPr>
          <p:nvPr/>
        </p:nvPicPr>
        <p:blipFill>
          <a:blip r:embed="rId7" cstate="print"/>
          <a:srcRect/>
          <a:stretch>
            <a:fillRect/>
          </a:stretch>
        </p:blipFill>
        <p:spPr bwMode="auto">
          <a:xfrm>
            <a:off x="4317788" y="3243946"/>
            <a:ext cx="365760" cy="365760"/>
          </a:xfrm>
          <a:prstGeom prst="rect">
            <a:avLst/>
          </a:prstGeom>
          <a:noFill/>
          <a:ln w="9525">
            <a:noFill/>
            <a:miter lim="800000"/>
            <a:headEnd/>
            <a:tailEnd/>
          </a:ln>
          <a:effectLst/>
        </p:spPr>
      </p:pic>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5" name="Slide 25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6539552"/>
            <a:ext cx="304800" cy="304800"/>
          </a:xfrm>
          <a:prstGeom prst="rect">
            <a:avLst/>
          </a:prstGeom>
        </p:spPr>
      </p:pic>
    </p:spTree>
    <p:custDataLst>
      <p:tags r:id="rId1"/>
    </p:custDataLst>
  </p:cSld>
  <p:clrMapOvr>
    <a:masterClrMapping/>
  </p:clrMapOvr>
  <p:transition advClick="0" advTm="1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4" fill="hold" nodeType="afterEffect">
                                  <p:stCondLst>
                                    <p:cond delay="20000"/>
                                  </p:stCondLst>
                                  <p:childTnLst>
                                    <p:set>
                                      <p:cBhvr>
                                        <p:cTn id="9" dur="1" fill="hold">
                                          <p:stCondLst>
                                            <p:cond delay="0"/>
                                          </p:stCondLst>
                                        </p:cTn>
                                        <p:tgtEl>
                                          <p:spTgt spid="1029"/>
                                        </p:tgtEl>
                                        <p:attrNameLst>
                                          <p:attrName>style.visibility</p:attrName>
                                        </p:attrNameLst>
                                      </p:cBhvr>
                                      <p:to>
                                        <p:strVal val="visible"/>
                                      </p:to>
                                    </p:set>
                                    <p:anim calcmode="lin" valueType="num">
                                      <p:cBhvr additive="base">
                                        <p:cTn id="10" dur="500" fill="hold"/>
                                        <p:tgtEl>
                                          <p:spTgt spid="1029"/>
                                        </p:tgtEl>
                                        <p:attrNameLst>
                                          <p:attrName>ppt_x</p:attrName>
                                        </p:attrNameLst>
                                      </p:cBhvr>
                                      <p:tavLst>
                                        <p:tav tm="0">
                                          <p:val>
                                            <p:strVal val="#ppt_x"/>
                                          </p:val>
                                        </p:tav>
                                        <p:tav tm="100000">
                                          <p:val>
                                            <p:strVal val="#ppt_x"/>
                                          </p:val>
                                        </p:tav>
                                      </p:tavLst>
                                    </p:anim>
                                    <p:anim calcmode="lin" valueType="num">
                                      <p:cBhvr additive="base">
                                        <p:cTn id="11"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9512" numSld="999">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D5FF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i="1" dirty="0">
                <a:latin typeface="Times New Roman" pitchFamily="18" charset="0"/>
                <a:cs typeface="Times New Roman" pitchFamily="18" charset="0"/>
              </a:rPr>
              <a:t>What are </a:t>
            </a:r>
            <a:r>
              <a:rPr lang="en-US" dirty="0">
                <a:latin typeface="Times New Roman" pitchFamily="18" charset="0"/>
                <a:cs typeface="Times New Roman" pitchFamily="18" charset="0"/>
              </a:rPr>
              <a:t>the identities of the DNA strands in the histone octamer?</a:t>
            </a:r>
            <a:endParaRPr lang="en-US" i="1" dirty="0">
              <a:latin typeface="Times New Roman" pitchFamily="18" charset="0"/>
              <a:cs typeface="Times New Roman" pitchFamily="18" charset="0"/>
            </a:endParaRPr>
          </a:p>
        </p:txBody>
      </p:sp>
      <p:sp>
        <p:nvSpPr>
          <p:cNvPr id="4" name="TextBox 3"/>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6000"/>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261408"/>
            <a:ext cx="8610600" cy="1938992"/>
          </a:xfrm>
          <a:prstGeom prst="rect">
            <a:avLst/>
          </a:prstGeom>
          <a:noFill/>
        </p:spPr>
        <p:txBody>
          <a:bodyPr wrap="square" rtlCol="0">
            <a:spAutoFit/>
          </a:bodyPr>
          <a:lstStyle/>
          <a:p>
            <a:r>
              <a:rPr lang="en-US" sz="2000" dirty="0">
                <a:latin typeface="Times New Roman" pitchFamily="18" charset="0"/>
                <a:cs typeface="Times New Roman" pitchFamily="18" charset="0"/>
              </a:rPr>
              <a:t>Our new histone octamer model has 4 quadrants, each of which contains  a pair of mutually-intercalated DNA duplexes.  That’s 8 DNA duplexes in all!  </a:t>
            </a:r>
            <a:r>
              <a:rPr lang="en-US" sz="2000" i="1" dirty="0">
                <a:latin typeface="Times New Roman" pitchFamily="18" charset="0"/>
                <a:cs typeface="Times New Roman" pitchFamily="18" charset="0"/>
              </a:rPr>
              <a:t>What are </a:t>
            </a:r>
            <a:r>
              <a:rPr lang="en-US" sz="2000" dirty="0">
                <a:latin typeface="Times New Roman" pitchFamily="18" charset="0"/>
                <a:cs typeface="Times New Roman" pitchFamily="18" charset="0"/>
              </a:rPr>
              <a:t>these DNA strands?  Are they simply 8 strands of unrelated DNA being arbitrarily  mounted on a single histone octamer?  Or are they ultimately connected to each other?  Or, is it even remotely plausible that they represent DNA from different chromosomes, particularly from </a:t>
            </a:r>
            <a:r>
              <a:rPr lang="en-US" sz="2000" i="1" dirty="0">
                <a:latin typeface="Times New Roman" pitchFamily="18" charset="0"/>
                <a:cs typeface="Times New Roman" pitchFamily="18" charset="0"/>
              </a:rPr>
              <a:t>homologous</a:t>
            </a:r>
            <a:r>
              <a:rPr lang="en-US" sz="2000" dirty="0">
                <a:latin typeface="Times New Roman" pitchFamily="18" charset="0"/>
                <a:cs typeface="Times New Roman" pitchFamily="18" charset="0"/>
              </a:rPr>
              <a:t> chromosomes?</a:t>
            </a:r>
          </a:p>
        </p:txBody>
      </p:sp>
      <p:sp>
        <p:nvSpPr>
          <p:cNvPr id="5" name="TextBox 4"/>
          <p:cNvSpPr txBox="1"/>
          <p:nvPr/>
        </p:nvSpPr>
        <p:spPr>
          <a:xfrm>
            <a:off x="228600" y="3505200"/>
            <a:ext cx="8610600" cy="2554545"/>
          </a:xfrm>
          <a:prstGeom prst="rect">
            <a:avLst/>
          </a:prstGeom>
          <a:noFill/>
        </p:spPr>
        <p:txBody>
          <a:bodyPr wrap="square" rtlCol="0">
            <a:spAutoFit/>
          </a:bodyPr>
          <a:lstStyle/>
          <a:p>
            <a:r>
              <a:rPr lang="en-US" sz="2000" dirty="0">
                <a:latin typeface="Times New Roman" pitchFamily="18" charset="0"/>
                <a:cs typeface="Times New Roman" pitchFamily="18" charset="0"/>
              </a:rPr>
              <a:t>With respect to that last possibility, let me say that I have devoted a great deal of time to the consideration of the hypothesis that the pairs of DNA duplexes, at each of the four corners of our new nucleosome structure, are from homologous chromosomes.  Why even bother thinking such a thing?  For one reason only:  it would vastly facilitate genetic recombination events, and would, if true, imply that throughout the entirety of genetic history, homologous genes have never actually been very far apart, except during metaphase.</a:t>
            </a:r>
          </a:p>
          <a:p>
            <a:endParaRPr lang="en-US" sz="2000" dirty="0">
              <a:latin typeface="Times New Roman" pitchFamily="18" charset="0"/>
              <a:cs typeface="Times New Roman" pitchFamily="18" charset="0"/>
            </a:endParaRPr>
          </a:p>
        </p:txBody>
      </p:sp>
      <p:sp>
        <p:nvSpPr>
          <p:cNvPr id="3" name="TextBox 2"/>
          <p:cNvSpPr txBox="1"/>
          <p:nvPr/>
        </p:nvSpPr>
        <p:spPr>
          <a:xfrm>
            <a:off x="228600" y="3505200"/>
            <a:ext cx="8610600" cy="2554545"/>
          </a:xfrm>
          <a:prstGeom prst="rect">
            <a:avLst/>
          </a:prstGeom>
          <a:noFill/>
        </p:spPr>
        <p:txBody>
          <a:bodyPr wrap="square" rtlCol="0">
            <a:spAutoFit/>
          </a:bodyPr>
          <a:lstStyle/>
          <a:p>
            <a:r>
              <a:rPr lang="en-US" sz="2000" dirty="0">
                <a:solidFill>
                  <a:srgbClr val="FD09C9"/>
                </a:solidFill>
                <a:latin typeface="Times New Roman" pitchFamily="18" charset="0"/>
                <a:cs typeface="Times New Roman" pitchFamily="18" charset="0"/>
              </a:rPr>
              <a:t>With respect to that last possibility, let me say that I have devoted a great deal of time to the consideration of the hypothesis that the pairs of DNA duplexes, at each of the four corners of our new nucleosome structure, are from homologous chromosomes.  Why even bother thinking such a thing?  For one reason only:  it would vastly facilitate genetic recombination events, and would, if true, imply that throughout the entirety of genetic history, homologous genes have never actually been very far apart, except during metaphase.</a:t>
            </a:r>
          </a:p>
          <a:p>
            <a:endParaRPr lang="en-US" sz="2000" dirty="0">
              <a:solidFill>
                <a:srgbClr val="FD09C9"/>
              </a:solidFill>
              <a:latin typeface="Times New Roman" pitchFamily="18" charset="0"/>
              <a:cs typeface="Times New Roman" pitchFamily="18" charset="0"/>
            </a:endParaRPr>
          </a:p>
        </p:txBody>
      </p:sp>
      <p:sp>
        <p:nvSpPr>
          <p:cNvPr id="4" name="TextBox 3"/>
          <p:cNvSpPr txBox="1"/>
          <p:nvPr/>
        </p:nvSpPr>
        <p:spPr>
          <a:xfrm>
            <a:off x="228600" y="1261408"/>
            <a:ext cx="8610600" cy="1938992"/>
          </a:xfrm>
          <a:prstGeom prst="rect">
            <a:avLst/>
          </a:prstGeom>
          <a:noFill/>
        </p:spPr>
        <p:txBody>
          <a:bodyPr wrap="square" rtlCol="0">
            <a:spAutoFit/>
          </a:bodyPr>
          <a:lstStyle/>
          <a:p>
            <a:r>
              <a:rPr lang="en-US" sz="2000" dirty="0">
                <a:solidFill>
                  <a:srgbClr val="FD09C9"/>
                </a:solidFill>
                <a:latin typeface="Times New Roman" pitchFamily="18" charset="0"/>
                <a:cs typeface="Times New Roman" pitchFamily="18" charset="0"/>
              </a:rPr>
              <a:t>Our new histone octamer model has 4 quadrants, each of which contains  a pair of mutually-intercalated DNA duplexes.  That’s 8 DNA duplexes in all!  </a:t>
            </a:r>
            <a:r>
              <a:rPr lang="en-US" sz="2000" i="1" dirty="0">
                <a:solidFill>
                  <a:srgbClr val="FD09C9"/>
                </a:solidFill>
                <a:latin typeface="Times New Roman" pitchFamily="18" charset="0"/>
                <a:cs typeface="Times New Roman" pitchFamily="18" charset="0"/>
              </a:rPr>
              <a:t>What are </a:t>
            </a:r>
            <a:r>
              <a:rPr lang="en-US" sz="2000" dirty="0">
                <a:solidFill>
                  <a:srgbClr val="FD09C9"/>
                </a:solidFill>
                <a:latin typeface="Times New Roman" pitchFamily="18" charset="0"/>
                <a:cs typeface="Times New Roman" pitchFamily="18" charset="0"/>
              </a:rPr>
              <a:t>these DNA strands?  Are they simply 8 strands of unrelated DNA being arbitrarily  mounted on a single histone octamer?  Or are they ultimately connected to each other?  Or, is it even remotely plausible that they represent DNA from different chromosomes, particularly from </a:t>
            </a:r>
            <a:r>
              <a:rPr lang="en-US" sz="2000" i="1" dirty="0">
                <a:solidFill>
                  <a:srgbClr val="FD09C9"/>
                </a:solidFill>
                <a:latin typeface="Times New Roman" pitchFamily="18" charset="0"/>
                <a:cs typeface="Times New Roman" pitchFamily="18" charset="0"/>
              </a:rPr>
              <a:t>homologous</a:t>
            </a:r>
            <a:r>
              <a:rPr lang="en-US" sz="2000" dirty="0">
                <a:solidFill>
                  <a:srgbClr val="FD09C9"/>
                </a:solidFill>
                <a:latin typeface="Times New Roman" pitchFamily="18" charset="0"/>
                <a:cs typeface="Times New Roman" pitchFamily="18" charset="0"/>
              </a:rPr>
              <a:t> chromosomes?</a:t>
            </a:r>
          </a:p>
        </p:txBody>
      </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7" name="Slide 25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39552"/>
            <a:ext cx="304800" cy="304800"/>
          </a:xfrm>
          <a:prstGeom prst="rect">
            <a:avLst/>
          </a:prstGeom>
        </p:spPr>
      </p:pic>
    </p:spTree>
    <p:custDataLst>
      <p:tags r:id="rId1"/>
    </p:custDataLst>
  </p:cSld>
  <p:clrMapOvr>
    <a:masterClrMapping/>
  </p:clrMapOvr>
  <p:transition advClick="0" advTm="7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childTnLst>
                          </p:cTn>
                        </p:par>
                        <p:par>
                          <p:cTn id="11" fill="hold">
                            <p:stCondLst>
                              <p:cond delay="1500"/>
                            </p:stCondLst>
                            <p:childTnLst>
                              <p:par>
                                <p:cTn id="12" presetID="9" presetClass="exit" presetSubtype="0" fill="hold" grpId="0" nodeType="afterEffect">
                                  <p:stCondLst>
                                    <p:cond delay="34000"/>
                                  </p:stCondLst>
                                  <p:childTnLst>
                                    <p:animEffect transition="out" filter="dissolve">
                                      <p:cBhvr>
                                        <p:cTn id="13" dur="500"/>
                                        <p:tgtEl>
                                          <p:spTgt spid="4">
                                            <p:txEl>
                                              <p:pRg st="0" end="0"/>
                                            </p:txEl>
                                          </p:spTgt>
                                        </p:tgtEl>
                                      </p:cBhvr>
                                    </p:animEffect>
                                    <p:set>
                                      <p:cBhvr>
                                        <p:cTn id="14" dur="1" fill="hold">
                                          <p:stCondLst>
                                            <p:cond delay="499"/>
                                          </p:stCondLst>
                                        </p:cTn>
                                        <p:tgtEl>
                                          <p:spTgt spid="4">
                                            <p:txEl>
                                              <p:pRg st="0" end="0"/>
                                            </p:txEl>
                                          </p:spTgt>
                                        </p:tgtEl>
                                        <p:attrNameLst>
                                          <p:attrName>style.visibility</p:attrName>
                                        </p:attrNameLst>
                                      </p:cBhvr>
                                      <p:to>
                                        <p:strVal val="hidden"/>
                                      </p:to>
                                    </p:set>
                                  </p:childTnLst>
                                </p:cTn>
                              </p:par>
                              <p:par>
                                <p:cTn id="15" presetID="9" presetClass="entr" presetSubtype="0" fill="hold" nodeType="withEffect">
                                  <p:stCondLst>
                                    <p:cond delay="3400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1951" numSld="999">
                <p:cTn id="18"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4" grpId="0" build="allAtOnce"/>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10600" cy="1631216"/>
          </a:xfrm>
          <a:prstGeom prst="rect">
            <a:avLst/>
          </a:prstGeom>
          <a:noFill/>
        </p:spPr>
        <p:txBody>
          <a:bodyPr wrap="square" rtlCol="0">
            <a:spAutoFit/>
          </a:bodyPr>
          <a:lstStyle/>
          <a:p>
            <a:r>
              <a:rPr lang="en-US" sz="2000" dirty="0">
                <a:latin typeface="Times New Roman" pitchFamily="18" charset="0"/>
                <a:cs typeface="Times New Roman" pitchFamily="18" charset="0"/>
              </a:rPr>
              <a:t>While I am almost certain that such a thing is not beyond the realm of topological possibility, I have rejected the idea anyway.  In the first place, there seems no doubt that the cell is quite adapt at juxtaposing bits of DNA that are far apart in nuclear space, wherefore the cell needs no help from us clumsy molecular modelers to accomplish the task of recombination.</a:t>
            </a:r>
          </a:p>
        </p:txBody>
      </p:sp>
      <p:sp>
        <p:nvSpPr>
          <p:cNvPr id="3" name="TextBox 2"/>
          <p:cNvSpPr txBox="1"/>
          <p:nvPr/>
        </p:nvSpPr>
        <p:spPr>
          <a:xfrm>
            <a:off x="228600" y="2093655"/>
            <a:ext cx="8610600" cy="2554545"/>
          </a:xfrm>
          <a:prstGeom prst="rect">
            <a:avLst/>
          </a:prstGeom>
          <a:noFill/>
        </p:spPr>
        <p:txBody>
          <a:bodyPr wrap="square" rtlCol="0">
            <a:spAutoFit/>
          </a:bodyPr>
          <a:lstStyle/>
          <a:p>
            <a:r>
              <a:rPr lang="en-US" sz="2000" dirty="0">
                <a:latin typeface="Times New Roman" pitchFamily="18" charset="0"/>
                <a:cs typeface="Times New Roman" pitchFamily="18" charset="0"/>
              </a:rPr>
              <a:t>Secondly, although the topological problem of separating the homologous strands may not be impossible to explain, that doesn’t mean either that it’s easy.  In fact, it would be quite a nightmare.  Finally, the conceptual </a:t>
            </a:r>
            <a:r>
              <a:rPr lang="en-US" sz="2000" i="1" dirty="0">
                <a:latin typeface="Times New Roman" pitchFamily="18" charset="0"/>
                <a:cs typeface="Times New Roman" pitchFamily="18" charset="0"/>
              </a:rPr>
              <a:t>simplification</a:t>
            </a:r>
            <a:r>
              <a:rPr lang="en-US" sz="2000" dirty="0">
                <a:latin typeface="Times New Roman" pitchFamily="18" charset="0"/>
                <a:cs typeface="Times New Roman" pitchFamily="18" charset="0"/>
              </a:rPr>
              <a:t> of genetic recombination, by the permanent juxtaposing of homologous genes, would come at the price of great </a:t>
            </a:r>
            <a:r>
              <a:rPr lang="en-US" sz="2000" i="1" dirty="0">
                <a:latin typeface="Times New Roman" pitchFamily="18" charset="0"/>
                <a:cs typeface="Times New Roman" pitchFamily="18" charset="0"/>
              </a:rPr>
              <a:t>complication</a:t>
            </a:r>
            <a:r>
              <a:rPr lang="en-US" sz="2000" dirty="0">
                <a:latin typeface="Times New Roman" pitchFamily="18" charset="0"/>
                <a:cs typeface="Times New Roman" pitchFamily="18" charset="0"/>
              </a:rPr>
              <a:t> of the replication process, since before the chromosomes were even replicated, they’d first have to be separated, </a:t>
            </a:r>
            <a:r>
              <a:rPr lang="en-US" sz="2000" i="1" dirty="0">
                <a:latin typeface="Times New Roman" pitchFamily="18" charset="0"/>
                <a:cs typeface="Times New Roman" pitchFamily="18" charset="0"/>
              </a:rPr>
              <a:t>then </a:t>
            </a:r>
            <a:r>
              <a:rPr lang="en-US" sz="2000" dirty="0">
                <a:latin typeface="Times New Roman" pitchFamily="18" charset="0"/>
                <a:cs typeface="Times New Roman" pitchFamily="18" charset="0"/>
              </a:rPr>
              <a:t>replicated, then painstakingly put back together after cell replication was complete.  The more one thinks about this scheme, the less attractive it becomes.</a:t>
            </a:r>
          </a:p>
        </p:txBody>
      </p:sp>
      <p:sp>
        <p:nvSpPr>
          <p:cNvPr id="4" name="TextBox 3"/>
          <p:cNvSpPr txBox="1"/>
          <p:nvPr/>
        </p:nvSpPr>
        <p:spPr>
          <a:xfrm>
            <a:off x="228600" y="4953000"/>
            <a:ext cx="8610600" cy="1631216"/>
          </a:xfrm>
          <a:prstGeom prst="rect">
            <a:avLst/>
          </a:prstGeom>
          <a:noFill/>
        </p:spPr>
        <p:txBody>
          <a:bodyPr wrap="square" rtlCol="0">
            <a:spAutoFit/>
          </a:bodyPr>
          <a:lstStyle/>
          <a:p>
            <a:r>
              <a:rPr lang="en-US" sz="2000" dirty="0">
                <a:latin typeface="Times New Roman" pitchFamily="18" charset="0"/>
                <a:cs typeface="Times New Roman" pitchFamily="18" charset="0"/>
              </a:rPr>
              <a:t>After long deliberation, I have concluded that the DNA content of a single nucleosome, in the final analysis, is most likely a single DNA duplex winding back and forth, then continuing on to the next nucleosome in the 30-nm fiber.  Let us now see how this might work, and how it might lead to a plausible model of chromosome structure.</a:t>
            </a:r>
          </a:p>
        </p:txBody>
      </p:sp>
      <p:sp>
        <p:nvSpPr>
          <p:cNvPr id="5" name="TextBox 4"/>
          <p:cNvSpPr txBox="1"/>
          <p:nvPr/>
        </p:nvSpPr>
        <p:spPr>
          <a:xfrm>
            <a:off x="228600" y="152400"/>
            <a:ext cx="8610600" cy="1631216"/>
          </a:xfrm>
          <a:prstGeom prst="rect">
            <a:avLst/>
          </a:prstGeom>
          <a:noFill/>
        </p:spPr>
        <p:txBody>
          <a:bodyPr wrap="square" rtlCol="0">
            <a:spAutoFit/>
          </a:bodyPr>
          <a:lstStyle/>
          <a:p>
            <a:r>
              <a:rPr lang="en-US" sz="2000" dirty="0">
                <a:solidFill>
                  <a:srgbClr val="FD09C9"/>
                </a:solidFill>
                <a:latin typeface="Times New Roman" pitchFamily="18" charset="0"/>
                <a:cs typeface="Times New Roman" pitchFamily="18" charset="0"/>
              </a:rPr>
              <a:t>While I am almost certain that such a thing is not beyond the realm of topological possibility, I have rejected the idea anyway.  In the first place, there seems no doubt that the cell is quite adapt at juxtaposing bits of DNA that are far apart in nuclear space, wherefore the cell needs no help from us clumsy molecular modelers to accomplish the task of recombination.</a:t>
            </a:r>
          </a:p>
        </p:txBody>
      </p:sp>
      <p:sp>
        <p:nvSpPr>
          <p:cNvPr id="6" name="TextBox 5"/>
          <p:cNvSpPr txBox="1"/>
          <p:nvPr/>
        </p:nvSpPr>
        <p:spPr>
          <a:xfrm>
            <a:off x="228600" y="2093655"/>
            <a:ext cx="8610600" cy="2554545"/>
          </a:xfrm>
          <a:prstGeom prst="rect">
            <a:avLst/>
          </a:prstGeom>
          <a:noFill/>
        </p:spPr>
        <p:txBody>
          <a:bodyPr wrap="square" rtlCol="0">
            <a:spAutoFit/>
          </a:bodyPr>
          <a:lstStyle/>
          <a:p>
            <a:r>
              <a:rPr lang="en-US" sz="2000" dirty="0">
                <a:solidFill>
                  <a:srgbClr val="FD09C9"/>
                </a:solidFill>
                <a:latin typeface="Times New Roman" pitchFamily="18" charset="0"/>
                <a:cs typeface="Times New Roman" pitchFamily="18" charset="0"/>
              </a:rPr>
              <a:t>Secondly, although the topological problem of separating the homologous strands may not be impossible to explain, that doesn’t mean either that it’s easy.  In fact, it would be quite a nightmare.  Finally, the conceptual </a:t>
            </a:r>
            <a:r>
              <a:rPr lang="en-US" sz="2000" i="1" dirty="0">
                <a:solidFill>
                  <a:srgbClr val="FD09C9"/>
                </a:solidFill>
                <a:latin typeface="Times New Roman" pitchFamily="18" charset="0"/>
                <a:cs typeface="Times New Roman" pitchFamily="18" charset="0"/>
              </a:rPr>
              <a:t>simplification</a:t>
            </a:r>
            <a:r>
              <a:rPr lang="en-US" sz="2000" dirty="0">
                <a:solidFill>
                  <a:srgbClr val="FD09C9"/>
                </a:solidFill>
                <a:latin typeface="Times New Roman" pitchFamily="18" charset="0"/>
                <a:cs typeface="Times New Roman" pitchFamily="18" charset="0"/>
              </a:rPr>
              <a:t> of genetic recombination, by the permanent juxtaposing of homologous genes, would come at the price of great </a:t>
            </a:r>
            <a:r>
              <a:rPr lang="en-US" sz="2000" i="1" dirty="0">
                <a:solidFill>
                  <a:srgbClr val="FD09C9"/>
                </a:solidFill>
                <a:latin typeface="Times New Roman" pitchFamily="18" charset="0"/>
                <a:cs typeface="Times New Roman" pitchFamily="18" charset="0"/>
              </a:rPr>
              <a:t>complication</a:t>
            </a:r>
            <a:r>
              <a:rPr lang="en-US" sz="2000" dirty="0">
                <a:solidFill>
                  <a:srgbClr val="FD09C9"/>
                </a:solidFill>
                <a:latin typeface="Times New Roman" pitchFamily="18" charset="0"/>
                <a:cs typeface="Times New Roman" pitchFamily="18" charset="0"/>
              </a:rPr>
              <a:t> of the replication process, since before the chromosomes were even replicated, they’d first have to be separated, </a:t>
            </a:r>
            <a:r>
              <a:rPr lang="en-US" sz="2000" i="1" dirty="0">
                <a:solidFill>
                  <a:srgbClr val="FD09C9"/>
                </a:solidFill>
                <a:latin typeface="Times New Roman" pitchFamily="18" charset="0"/>
                <a:cs typeface="Times New Roman" pitchFamily="18" charset="0"/>
              </a:rPr>
              <a:t>then </a:t>
            </a:r>
            <a:r>
              <a:rPr lang="en-US" sz="2000" dirty="0">
                <a:solidFill>
                  <a:srgbClr val="FD09C9"/>
                </a:solidFill>
                <a:latin typeface="Times New Roman" pitchFamily="18" charset="0"/>
                <a:cs typeface="Times New Roman" pitchFamily="18" charset="0"/>
              </a:rPr>
              <a:t>replicated, then painstakingly put back together after cell replication was complete.  The more one thinks about this scheme, the less attractive it becomes.</a:t>
            </a:r>
          </a:p>
        </p:txBody>
      </p:sp>
      <p:sp>
        <p:nvSpPr>
          <p:cNvPr id="7" name="TextBox 6"/>
          <p:cNvSpPr txBox="1"/>
          <p:nvPr/>
        </p:nvSpPr>
        <p:spPr>
          <a:xfrm>
            <a:off x="228600" y="4953000"/>
            <a:ext cx="8610600" cy="1631216"/>
          </a:xfrm>
          <a:prstGeom prst="rect">
            <a:avLst/>
          </a:prstGeom>
          <a:noFill/>
        </p:spPr>
        <p:txBody>
          <a:bodyPr wrap="square" rtlCol="0">
            <a:spAutoFit/>
          </a:bodyPr>
          <a:lstStyle/>
          <a:p>
            <a:r>
              <a:rPr lang="en-US" sz="2000" dirty="0">
                <a:solidFill>
                  <a:srgbClr val="FD09C9"/>
                </a:solidFill>
                <a:latin typeface="Times New Roman" pitchFamily="18" charset="0"/>
                <a:cs typeface="Times New Roman" pitchFamily="18" charset="0"/>
              </a:rPr>
              <a:t>After long deliberation, I have concluded that the DNA content of a single nucleosome, in the final analysis, is most likely a single DNA duplex winding back and forth, then continuing on to the next nucleosome in the 30-nm fiber.  Let us now see how this might work, and how it might lead to a plausible model of chromosome structure.</a:t>
            </a:r>
          </a:p>
        </p:txBody>
      </p:sp>
      <p:pic>
        <p:nvPicPr>
          <p:cNvPr id="8" name="Slide 25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8915400" y="6580496"/>
            <a:ext cx="304800" cy="304800"/>
          </a:xfrm>
          <a:prstGeom prst="rect">
            <a:avLst/>
          </a:prstGeom>
        </p:spPr>
      </p:pic>
    </p:spTree>
    <p:custDataLst>
      <p:tags r:id="rId1"/>
    </p:custDataLst>
  </p:cSld>
  <p:clrMapOvr>
    <a:masterClrMapping/>
  </p:clrMapOvr>
  <p:transition advClick="0" advTm="9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childTnLst>
                          </p:cTn>
                        </p:par>
                        <p:par>
                          <p:cTn id="11" fill="hold">
                            <p:stCondLst>
                              <p:cond delay="1500"/>
                            </p:stCondLst>
                            <p:childTnLst>
                              <p:par>
                                <p:cTn id="12" presetID="9" presetClass="exit" presetSubtype="0" fill="hold" nodeType="afterEffect">
                                  <p:stCondLst>
                                    <p:cond delay="25000"/>
                                  </p:stCondLst>
                                  <p:childTnLst>
                                    <p:animEffect transition="out" filter="dissolve">
                                      <p:cBhvr>
                                        <p:cTn id="13" dur="500"/>
                                        <p:tgtEl>
                                          <p:spTgt spid="5">
                                            <p:txEl>
                                              <p:pRg st="0" end="0"/>
                                            </p:txEl>
                                          </p:spTgt>
                                        </p:tgtEl>
                                      </p:cBhvr>
                                    </p:animEffect>
                                    <p:set>
                                      <p:cBhvr>
                                        <p:cTn id="14" dur="1" fill="hold">
                                          <p:stCondLst>
                                            <p:cond delay="499"/>
                                          </p:stCondLst>
                                        </p:cTn>
                                        <p:tgtEl>
                                          <p:spTgt spid="5">
                                            <p:txEl>
                                              <p:pRg st="0" end="0"/>
                                            </p:txEl>
                                          </p:spTgt>
                                        </p:tgtEl>
                                        <p:attrNameLst>
                                          <p:attrName>style.visibility</p:attrName>
                                        </p:attrNameLst>
                                      </p:cBhvr>
                                      <p:to>
                                        <p:strVal val="hidden"/>
                                      </p:to>
                                    </p:set>
                                  </p:childTnLst>
                                </p:cTn>
                              </p:par>
                              <p:par>
                                <p:cTn id="15" presetID="9" presetClass="entr" presetSubtype="0" fill="hold" nodeType="withEffect">
                                  <p:stCondLst>
                                    <p:cond delay="2500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dissolve">
                                      <p:cBhvr>
                                        <p:cTn id="17" dur="500"/>
                                        <p:tgtEl>
                                          <p:spTgt spid="6">
                                            <p:txEl>
                                              <p:pRg st="0" end="0"/>
                                            </p:txEl>
                                          </p:spTgt>
                                        </p:tgtEl>
                                      </p:cBhvr>
                                    </p:animEffect>
                                  </p:childTnLst>
                                </p:cTn>
                              </p:par>
                            </p:childTnLst>
                          </p:cTn>
                        </p:par>
                        <p:par>
                          <p:cTn id="18" fill="hold">
                            <p:stCondLst>
                              <p:cond delay="27000"/>
                            </p:stCondLst>
                            <p:childTnLst>
                              <p:par>
                                <p:cTn id="19" presetID="9" presetClass="exit" presetSubtype="0" fill="hold" nodeType="afterEffect">
                                  <p:stCondLst>
                                    <p:cond delay="43000"/>
                                  </p:stCondLst>
                                  <p:childTnLst>
                                    <p:animEffect transition="out" filter="dissolve">
                                      <p:cBhvr>
                                        <p:cTn id="20" dur="500"/>
                                        <p:tgtEl>
                                          <p:spTgt spid="6">
                                            <p:txEl>
                                              <p:pRg st="0" end="0"/>
                                            </p:txEl>
                                          </p:spTgt>
                                        </p:tgtEl>
                                      </p:cBhvr>
                                    </p:animEffect>
                                    <p:set>
                                      <p:cBhvr>
                                        <p:cTn id="21" dur="1" fill="hold">
                                          <p:stCondLst>
                                            <p:cond delay="499"/>
                                          </p:stCondLst>
                                        </p:cTn>
                                        <p:tgtEl>
                                          <p:spTgt spid="6">
                                            <p:txEl>
                                              <p:pRg st="0" end="0"/>
                                            </p:txEl>
                                          </p:spTgt>
                                        </p:tgtEl>
                                        <p:attrNameLst>
                                          <p:attrName>style.visibility</p:attrName>
                                        </p:attrNameLst>
                                      </p:cBhvr>
                                      <p:to>
                                        <p:strVal val="hidden"/>
                                      </p:to>
                                    </p:set>
                                  </p:childTnLst>
                                </p:cTn>
                              </p:par>
                              <p:par>
                                <p:cTn id="22" presetID="9" presetClass="entr" presetSubtype="0" fill="hold" nodeType="withEffect">
                                  <p:stCondLst>
                                    <p:cond delay="430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dissolve">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25"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oop_0.jpg"/>
          <p:cNvPicPr>
            <a:picLocks noChangeAspect="1"/>
          </p:cNvPicPr>
          <p:nvPr/>
        </p:nvPicPr>
        <p:blipFill>
          <a:blip r:embed="rId6" cstate="print"/>
          <a:stretch>
            <a:fillRect/>
          </a:stretch>
        </p:blipFill>
        <p:spPr>
          <a:xfrm>
            <a:off x="1143000" y="0"/>
            <a:ext cx="6858000" cy="685800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5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1951">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fontScale="90000"/>
          </a:bodyPr>
          <a:lstStyle/>
          <a:p>
            <a:r>
              <a:rPr lang="en-US" sz="3800" dirty="0">
                <a:latin typeface="Times New Roman" pitchFamily="18" charset="0"/>
                <a:cs typeface="Times New Roman" pitchFamily="18" charset="0"/>
              </a:rPr>
              <a:t>How does the new histone structure differ from the currently-accepted model?</a:t>
            </a:r>
          </a:p>
        </p:txBody>
      </p:sp>
      <p:sp>
        <p:nvSpPr>
          <p:cNvPr id="3" name="TextBox 2"/>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5000"/>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Loop_1.jpg"/>
          <p:cNvPicPr>
            <a:picLocks noChangeAspect="1"/>
          </p:cNvPicPr>
          <p:nvPr/>
        </p:nvPicPr>
        <p:blipFill>
          <a:blip r:embed="rId6" cstate="print"/>
          <a:stretch>
            <a:fillRect/>
          </a:stretch>
        </p:blipFill>
        <p:spPr>
          <a:xfrm>
            <a:off x="1143000" y="0"/>
            <a:ext cx="6858000" cy="6858000"/>
          </a:xfrm>
          <a:prstGeom prst="rect">
            <a:avLst/>
          </a:prstGeom>
        </p:spPr>
      </p:pic>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26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512">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Loop_2.jpg"/>
          <p:cNvPicPr>
            <a:picLocks noChangeAspect="1"/>
          </p:cNvPicPr>
          <p:nvPr/>
        </p:nvPicPr>
        <p:blipFill>
          <a:blip r:embed="rId6" cstate="print"/>
          <a:stretch>
            <a:fillRect/>
          </a:stretch>
        </p:blipFill>
        <p:spPr>
          <a:xfrm>
            <a:off x="1143000" y="0"/>
            <a:ext cx="6858000" cy="6858000"/>
          </a:xfrm>
          <a:prstGeom prst="rect">
            <a:avLst/>
          </a:prstGeom>
        </p:spPr>
      </p:pic>
      <p:cxnSp>
        <p:nvCxnSpPr>
          <p:cNvPr id="11" name="Straight Arrow Connector 10"/>
          <p:cNvCxnSpPr/>
          <p:nvPr/>
        </p:nvCxnSpPr>
        <p:spPr>
          <a:xfrm>
            <a:off x="1828800" y="5638800"/>
            <a:ext cx="609600" cy="3810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87240" y="6278880"/>
            <a:ext cx="822960"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239000" y="5029200"/>
            <a:ext cx="609600" cy="533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7086600" y="2514600"/>
            <a:ext cx="822960" cy="152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8" name="Slide 26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73171" numSld="999">
                <p:cTn id="22"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Loop_3.jpg"/>
          <p:cNvPicPr>
            <a:picLocks noChangeAspect="1"/>
          </p:cNvPicPr>
          <p:nvPr/>
        </p:nvPicPr>
        <p:blipFill>
          <a:blip r:embed="rId6" cstate="print"/>
          <a:stretch>
            <a:fillRect/>
          </a:stretch>
        </p:blipFill>
        <p:spPr>
          <a:xfrm>
            <a:off x="1143000" y="0"/>
            <a:ext cx="6858000" cy="6858000"/>
          </a:xfrm>
          <a:prstGeom prst="rect">
            <a:avLst/>
          </a:prstGeom>
        </p:spPr>
      </p:pic>
      <p:cxnSp>
        <p:nvCxnSpPr>
          <p:cNvPr id="5" name="Straight Arrow Connector 4"/>
          <p:cNvCxnSpPr/>
          <p:nvPr/>
        </p:nvCxnSpPr>
        <p:spPr>
          <a:xfrm>
            <a:off x="1828800" y="5638800"/>
            <a:ext cx="609600" cy="3810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587240" y="6278880"/>
            <a:ext cx="822960"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7239000" y="5029200"/>
            <a:ext cx="609600" cy="533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7086600" y="2514600"/>
            <a:ext cx="822960" cy="152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26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spd="slow" advClick="0" advTm="2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7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512">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648200"/>
            <a:ext cx="8229600" cy="1143000"/>
          </a:xfrm>
        </p:spPr>
        <p:txBody>
          <a:bodyPr>
            <a:normAutofit fontScale="90000"/>
          </a:bodyPr>
          <a:lstStyle/>
          <a:p>
            <a:br>
              <a:rPr lang="en-US" dirty="0">
                <a:latin typeface="Times New Roman" pitchFamily="18" charset="0"/>
                <a:cs typeface="Times New Roman" pitchFamily="18" charset="0"/>
              </a:rPr>
            </a:br>
            <a:br>
              <a:rPr lang="en-US" dirty="0">
                <a:latin typeface="Times New Roman" pitchFamily="18" charset="0"/>
                <a:cs typeface="Times New Roman" pitchFamily="18" charset="0"/>
              </a:rPr>
            </a:br>
            <a:br>
              <a:rPr lang="en-US" dirty="0">
                <a:latin typeface="Times New Roman" pitchFamily="18" charset="0"/>
                <a:cs typeface="Times New Roman" pitchFamily="18" charset="0"/>
              </a:rPr>
            </a:b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4" name="TextBox 3"/>
          <p:cNvSpPr txBox="1"/>
          <p:nvPr/>
        </p:nvSpPr>
        <p:spPr>
          <a:xfrm>
            <a:off x="0" y="990600"/>
            <a:ext cx="9144000" cy="923330"/>
          </a:xfrm>
          <a:prstGeom prst="rect">
            <a:avLst/>
          </a:prstGeom>
          <a:noFill/>
        </p:spPr>
        <p:txBody>
          <a:bodyPr wrap="square" rtlCol="0">
            <a:spAutoFit/>
          </a:bodyPr>
          <a:lstStyle/>
          <a:p>
            <a:pPr algn="ctr"/>
            <a:r>
              <a:rPr lang="en-US" sz="5400" dirty="0">
                <a:latin typeface="Times New Roman" pitchFamily="18" charset="0"/>
                <a:cs typeface="Times New Roman" pitchFamily="18" charset="0"/>
              </a:rPr>
              <a:t>Primary structure</a:t>
            </a:r>
            <a:endParaRPr lang="en-US" sz="5400" dirty="0"/>
          </a:p>
        </p:txBody>
      </p:sp>
      <p:sp>
        <p:nvSpPr>
          <p:cNvPr id="5" name="TextBox 4"/>
          <p:cNvSpPr txBox="1"/>
          <p:nvPr/>
        </p:nvSpPr>
        <p:spPr>
          <a:xfrm>
            <a:off x="0" y="3048000"/>
            <a:ext cx="9144000" cy="1200329"/>
          </a:xfrm>
          <a:prstGeom prst="rect">
            <a:avLst/>
          </a:prstGeom>
          <a:noFill/>
        </p:spPr>
        <p:txBody>
          <a:bodyPr wrap="square" rtlCol="0">
            <a:spAutoFit/>
          </a:bodyPr>
          <a:lstStyle/>
          <a:p>
            <a:pPr algn="ctr"/>
            <a:r>
              <a:rPr lang="en-US" sz="3600" dirty="0">
                <a:latin typeface="Times New Roman" pitchFamily="18" charset="0"/>
                <a:cs typeface="Times New Roman" pitchFamily="18" charset="0"/>
              </a:rPr>
              <a:t>1.  What lengths should we assign to the </a:t>
            </a:r>
            <a:r>
              <a:rPr lang="en-US" sz="3600" dirty="0">
                <a:latin typeface="Times New Roman" pitchFamily="18" charset="0"/>
                <a:cs typeface="Times New Roman" pitchFamily="18" charset="0"/>
                <a:sym typeface="Symbol"/>
              </a:rPr>
              <a:t>-strands at the octamer subunit </a:t>
            </a:r>
            <a:r>
              <a:rPr lang="en-US" sz="3600" dirty="0">
                <a:latin typeface="Times New Roman" pitchFamily="18" charset="0"/>
                <a:cs typeface="Times New Roman" pitchFamily="18" charset="0"/>
              </a:rPr>
              <a:t>N-termini?</a:t>
            </a:r>
            <a:endParaRPr lang="en-US" sz="3600" dirty="0"/>
          </a:p>
        </p:txBody>
      </p:sp>
      <p:sp>
        <p:nvSpPr>
          <p:cNvPr id="6" name="TextBox 5"/>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6000"/>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5585" name="Rectangle 1"/>
          <p:cNvSpPr>
            <a:spLocks noChangeArrowheads="1"/>
          </p:cNvSpPr>
          <p:nvPr/>
        </p:nvSpPr>
        <p:spPr bwMode="auto">
          <a:xfrm>
            <a:off x="609600" y="0"/>
            <a:ext cx="5452134" cy="6858000"/>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5029200" algn="l"/>
              </a:tabLst>
            </a:pPr>
            <a:r>
              <a:rPr kumimoji="0" lang="en-US" sz="2400" b="1" i="0" u="sng" strike="noStrike" cap="none" normalizeH="0" baseline="0" dirty="0">
                <a:ln>
                  <a:noFill/>
                </a:ln>
                <a:solidFill>
                  <a:schemeClr val="tx1"/>
                </a:solidFill>
                <a:effectLst/>
                <a:latin typeface="Arial" pitchFamily="34" charset="0"/>
                <a:ea typeface="Times New Roman" pitchFamily="18" charset="0"/>
                <a:cs typeface="Arial" pitchFamily="34" charset="0"/>
              </a:rPr>
              <a:t>Histone amino acid sequences</a:t>
            </a:r>
            <a:endPar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200" b="1" i="0" u="none" strike="noStrike" cap="none" normalizeH="0" baseline="0" dirty="0">
                <a:ln>
                  <a:noFill/>
                </a:ln>
                <a:solidFill>
                  <a:srgbClr val="0000FF"/>
                </a:solidFill>
                <a:effectLst/>
                <a:latin typeface="Arial" pitchFamily="34" charset="0"/>
                <a:ea typeface="Times New Roman" pitchFamily="18" charset="0"/>
                <a:cs typeface="Arial" pitchFamily="34" charset="0"/>
              </a:rPr>
              <a:t>Blue = strand, </a:t>
            </a:r>
            <a:r>
              <a:rPr kumimoji="0" lang="en-US" sz="1200" b="1" i="0" u="none" strike="noStrike" cap="none" normalizeH="0" baseline="0" dirty="0">
                <a:ln>
                  <a:noFill/>
                </a:ln>
                <a:solidFill>
                  <a:srgbClr val="00CCFF"/>
                </a:solidFill>
                <a:effectLst/>
                <a:latin typeface="Arial" pitchFamily="34" charset="0"/>
                <a:ea typeface="Times New Roman" pitchFamily="18" charset="0"/>
                <a:cs typeface="Arial" pitchFamily="34" charset="0"/>
              </a:rPr>
              <a:t>light blue = </a:t>
            </a:r>
            <a:r>
              <a:rPr kumimoji="0" lang="en-US" sz="1200" b="1" i="0" u="none" strike="noStrike" cap="none" normalizeH="0" baseline="0" dirty="0">
                <a:ln>
                  <a:noFill/>
                </a:ln>
                <a:solidFill>
                  <a:srgbClr val="00CCFF"/>
                </a:solidFill>
                <a:effectLst/>
                <a:latin typeface="Arial" pitchFamily="34" charset="0"/>
                <a:ea typeface="Times New Roman" pitchFamily="18" charset="0"/>
                <a:cs typeface="Arial" pitchFamily="34" charset="0"/>
                <a:sym typeface="Symbol" pitchFamily="18" charset="2"/>
              </a:rPr>
              <a:t></a:t>
            </a:r>
            <a:r>
              <a:rPr kumimoji="0" lang="en-US" sz="1200" b="1" i="0" u="none" strike="noStrike" cap="none" normalizeH="0" baseline="0" dirty="0">
                <a:ln>
                  <a:noFill/>
                </a:ln>
                <a:solidFill>
                  <a:srgbClr val="00CCFF"/>
                </a:solidFill>
                <a:effectLst/>
                <a:latin typeface="Arial" pitchFamily="34" charset="0"/>
                <a:ea typeface="Times New Roman" pitchFamily="18" charset="0"/>
                <a:cs typeface="Arial" pitchFamily="34" charset="0"/>
              </a:rPr>
              <a:t>-strand,</a:t>
            </a:r>
            <a:r>
              <a:rPr kumimoji="0" lang="en-US" sz="1200" b="1" i="0" u="none" strike="noStrike" cap="none" normalizeH="0" dirty="0">
                <a:ln>
                  <a:noFill/>
                </a:ln>
                <a:solidFill>
                  <a:srgbClr val="00CCFF"/>
                </a:solidFill>
                <a:effectLst/>
                <a:latin typeface="Arial" pitchFamily="34" charset="0"/>
                <a:ea typeface="Times New Roman" pitchFamily="18" charset="0"/>
                <a:cs typeface="Arial" pitchFamily="34" charset="0"/>
              </a:rPr>
              <a:t> </a:t>
            </a:r>
            <a:r>
              <a:rPr kumimoji="0" lang="en-US" sz="1200" b="1" i="0" u="none" strike="noStrike" cap="none" normalizeH="0" baseline="0" dirty="0">
                <a:ln>
                  <a:noFill/>
                </a:ln>
                <a:solidFill>
                  <a:schemeClr val="tx1"/>
                </a:solidFill>
                <a:effectLst/>
                <a:latin typeface="Arial" pitchFamily="34" charset="0"/>
                <a:ea typeface="Times New Roman" pitchFamily="18" charset="0"/>
                <a:cs typeface="Arial" pitchFamily="34" charset="0"/>
                <a:sym typeface="Symbol" pitchFamily="18" charset="2"/>
              </a:rPr>
              <a:t> </a:t>
            </a:r>
            <a:r>
              <a:rPr lang="en-US" sz="1200" b="1" dirty="0">
                <a:solidFill>
                  <a:srgbClr val="FF0000"/>
                </a:solidFill>
                <a:latin typeface="Arial" pitchFamily="34" charset="0"/>
                <a:ea typeface="Times New Roman" pitchFamily="18" charset="0"/>
                <a:cs typeface="Arial" pitchFamily="34" charset="0"/>
                <a:sym typeface="Symbol" pitchFamily="18" charset="2"/>
              </a:rPr>
              <a:t>r</a:t>
            </a:r>
            <a:r>
              <a:rPr kumimoji="0" lang="en-US" sz="1200" b="1" i="0" u="none" strike="noStrike" cap="none" normalizeH="0" baseline="0" dirty="0">
                <a:ln>
                  <a:noFill/>
                </a:ln>
                <a:solidFill>
                  <a:srgbClr val="FF0000"/>
                </a:solidFill>
                <a:effectLst/>
                <a:latin typeface="Arial" pitchFamily="34" charset="0"/>
                <a:ea typeface="Times New Roman" pitchFamily="18" charset="0"/>
                <a:cs typeface="Arial" pitchFamily="34" charset="0"/>
                <a:sym typeface="Symbol" pitchFamily="18" charset="2"/>
              </a:rPr>
              <a:t>ed = helix</a:t>
            </a:r>
            <a:endPar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 pos="5029200" algn="l"/>
              </a:tabLst>
            </a:pPr>
            <a:endParaRPr kumimoji="0" lang="en-US" sz="800" b="1" i="0" u="sng" strike="noStrike" cap="none" normalizeH="0" baseline="0" dirty="0">
              <a:ln>
                <a:noFill/>
              </a:ln>
              <a:effectLst/>
              <a:latin typeface="Times New Roman" pitchFamily="18" charset="0"/>
              <a:ea typeface="Times New Roman" pitchFamily="18" charset="0"/>
              <a:cs typeface="Arial" pitchFamily="34"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2000" b="1" i="0" u="sng" strike="noStrike" cap="none" normalizeH="0" baseline="0" dirty="0">
                <a:ln>
                  <a:noFill/>
                </a:ln>
                <a:effectLst/>
                <a:latin typeface="Times New Roman" pitchFamily="18" charset="0"/>
                <a:ea typeface="Times New Roman" pitchFamily="18" charset="0"/>
                <a:cs typeface="Arial" pitchFamily="34" charset="0"/>
                <a:sym typeface="Symbol" pitchFamily="18" charset="2"/>
              </a:rPr>
              <a:t>H2A</a:t>
            </a:r>
            <a:endParaRPr kumimoji="0" lang="en-US" sz="1200" b="0" i="0" u="none" strike="noStrike" cap="none" normalizeH="0" baseline="0" dirty="0">
              <a:ln>
                <a:noFill/>
              </a:ln>
              <a:effectLst/>
              <a:latin typeface="Times New Roman" pitchFamily="18" charset="0"/>
              <a:ea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C        G                                            </a:t>
            </a: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r>
              <a:rPr kumimoji="0" lang="en-US" sz="1100" i="0" u="none" strike="noStrike" cap="none" normalizeH="0" baseline="0" dirty="0">
                <a:ln>
                  <a:noFill/>
                </a:ln>
                <a:effectLst/>
                <a:latin typeface="Courier New" pitchFamily="49" charset="0"/>
                <a:ea typeface="Times New Roman" pitchFamily="18" charset="0"/>
                <a:cs typeface="Courier New" pitchFamily="49" charset="0"/>
              </a:rPr>
              <a:t>    </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1</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r>
              <a:rPr kumimoji="0" lang="en-US" sz="1100" i="0" u="none" strike="noStrike" cap="none" normalizeH="0" baseline="0" dirty="0">
                <a:ln>
                  <a:noFill/>
                </a:ln>
                <a:effectLst/>
                <a:latin typeface="Courier New" pitchFamily="49" charset="0"/>
                <a:ea typeface="Times New Roman" pitchFamily="18" charset="0"/>
                <a:cs typeface="Courier New" pitchFamily="49" charset="0"/>
              </a:rPr>
              <a:t>      </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2</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3</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4</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5</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(M)SGRGKQGGKT RAKAKT</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RSSR A</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GLQFPV</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GRV HRLLR</a:t>
            </a:r>
            <a:r>
              <a:rPr kumimoji="0" lang="en-US" sz="1100" b="1" i="0" u="none" strike="noStrike" cap="none" normalizeH="0" baseline="0" dirty="0">
                <a:ln>
                  <a:noFill/>
                </a:ln>
                <a:solidFill>
                  <a:srgbClr val="00FFFF"/>
                </a:solidFill>
                <a:effectLst/>
                <a:latin typeface="Courier New" pitchFamily="49" charset="0"/>
                <a:ea typeface="Times New Roman" pitchFamily="18" charset="0"/>
                <a:cs typeface="Courier New" pitchFamily="49" charset="0"/>
                <a:sym typeface="Symbol" pitchFamily="18" charset="2"/>
              </a:rPr>
              <a:t>KGNYA ERVGAG</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APVY</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endParaRPr kumimoji="0" lang="en-US" sz="1100" b="0"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6</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7</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8</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9</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10</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a:t>
            </a:r>
            <a:endParaRPr kumimoji="0" lang="en-US" sz="1100"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LAAVLEYLTA EILELAGNAA RD</a:t>
            </a:r>
            <a:r>
              <a:rPr kumimoji="0" lang="en-US" sz="1100" b="1" i="0" u="none" strike="noStrike" cap="none" normalizeH="0" baseline="0" dirty="0">
                <a:ln>
                  <a:noFill/>
                </a:ln>
                <a:solidFill>
                  <a:srgbClr val="00FFFF"/>
                </a:solidFill>
                <a:effectLst/>
                <a:latin typeface="Courier New" pitchFamily="49" charset="0"/>
                <a:ea typeface="Times New Roman" pitchFamily="18" charset="0"/>
                <a:cs typeface="Courier New" pitchFamily="49" charset="0"/>
                <a:sym typeface="Symbol" pitchFamily="18" charset="2"/>
              </a:rPr>
              <a:t>NKKTRIIP</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 </a:t>
            </a:r>
            <a:r>
              <a:rPr kumimoji="0" lang="en-US" sz="1100" b="1" i="0" u="none" strike="noStrike" cap="none" normalizeH="0" baseline="0" dirty="0">
                <a:ln>
                  <a:noFill/>
                </a:ln>
                <a:solidFill>
                  <a:srgbClr val="00FFFF"/>
                </a:solidFill>
                <a:effectLst/>
                <a:latin typeface="Courier New" pitchFamily="49" charset="0"/>
                <a:ea typeface="Times New Roman" pitchFamily="18" charset="0"/>
                <a:cs typeface="Courier New" pitchFamily="49" charset="0"/>
                <a:sym typeface="Symbol" pitchFamily="18" charset="2"/>
              </a:rPr>
              <a:t>R</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HLQLAVR</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ND </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EELNKL</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LGRV</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endParaRPr kumimoji="0" lang="en-US" sz="1100" b="0"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11</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12</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a:t>
            </a:r>
            <a:endParaRPr kumimoji="0" lang="en-US" sz="1100"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TIAQGGVLPN  IQSVLLPKKT  ESAKSAKSK</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                           </a:t>
            </a:r>
            <a:endParaRPr kumimoji="0" lang="en-US" sz="11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r>
              <a:rPr kumimoji="0" lang="en-US" sz="1100" i="0" u="none" strike="noStrike" cap="none" normalizeH="0" baseline="0" dirty="0">
                <a:ln>
                  <a:noFill/>
                </a:ln>
                <a:effectLst/>
                <a:latin typeface="Courier New" pitchFamily="49" charset="0"/>
                <a:ea typeface="Times New Roman" pitchFamily="18" charset="0"/>
                <a:cs typeface="Courier New" pitchFamily="49" charset="0"/>
              </a:rPr>
              <a:t>                                       </a:t>
            </a:r>
            <a:endPar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End, chain C</a:t>
            </a:r>
            <a:r>
              <a:rPr kumimoji="0" lang="en-US" sz="1100" i="0" u="none" strike="noStrike" cap="none" normalizeH="0" baseline="0" dirty="0">
                <a:ln>
                  <a:noFill/>
                </a:ln>
                <a:effectLst/>
                <a:latin typeface="Courier New" pitchFamily="49" charset="0"/>
                <a:ea typeface="Times New Roman" pitchFamily="18" charset="0"/>
                <a:cs typeface="Courier New" pitchFamily="49" charset="0"/>
              </a:rPr>
              <a:t>                                       </a:t>
            </a:r>
            <a:endPar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End, chain G                                       </a:t>
            </a:r>
          </a:p>
          <a:p>
            <a:pPr marL="0" marR="0" lvl="0" indent="0" algn="ctr"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2000" b="1" i="0" u="sng" strike="noStrike" cap="none" normalizeH="0" baseline="0" dirty="0">
                <a:ln>
                  <a:noFill/>
                </a:ln>
                <a:effectLst/>
                <a:latin typeface="Times New Roman" pitchFamily="18" charset="0"/>
                <a:ea typeface="Times New Roman" pitchFamily="18" charset="0"/>
                <a:cs typeface="Times New Roman" pitchFamily="18" charset="0"/>
                <a:sym typeface="Symbol" pitchFamily="18" charset="2"/>
              </a:rPr>
              <a:t>H2B</a:t>
            </a:r>
            <a:endParaRPr kumimoji="0" lang="en-US" sz="1200" b="0" i="0" u="none" strike="noStrike" cap="none" normalizeH="0" baseline="0" dirty="0">
              <a:ln>
                <a:noFill/>
              </a:ln>
              <a:effectLst/>
              <a:latin typeface="Times New Roman" pitchFamily="18" charset="0"/>
              <a:ea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Chains D &amp; H both start here   </a:t>
            </a: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1234567890         2</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r>
              <a:rPr kumimoji="0" lang="en-US" sz="1100" i="0" u="none" strike="noStrike" cap="none" normalizeH="0" baseline="0" dirty="0">
                <a:ln>
                  <a:noFill/>
                </a:ln>
                <a:effectLst/>
                <a:latin typeface="Courier New" pitchFamily="49" charset="0"/>
                <a:ea typeface="Times New Roman" pitchFamily="18" charset="0"/>
                <a:cs typeface="Courier New" pitchFamily="49" charset="0"/>
              </a:rPr>
              <a:t> </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3</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4</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5</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PEPAKSAPAP KKGSKKAVTK TQKKDGKKRR KTRKESY</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AIY VYKVLKQV</a:t>
            </a:r>
            <a:r>
              <a:rPr kumimoji="0" lang="en-US" sz="1100" b="1" i="0" u="none" strike="noStrike" cap="none" normalizeH="0" baseline="0" dirty="0">
                <a:ln>
                  <a:noFill/>
                </a:ln>
                <a:solidFill>
                  <a:srgbClr val="00FFFF"/>
                </a:solidFill>
                <a:effectLst/>
                <a:latin typeface="Courier New" pitchFamily="49" charset="0"/>
                <a:ea typeface="Times New Roman" pitchFamily="18" charset="0"/>
                <a:cs typeface="Courier New" pitchFamily="49" charset="0"/>
                <a:sym typeface="Symbol" pitchFamily="18" charset="2"/>
              </a:rPr>
              <a:t>HP     </a:t>
            </a:r>
            <a:endParaRPr kumimoji="0" lang="en-US" sz="11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6</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7</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8</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9</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10</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a:t>
            </a:r>
            <a:endParaRPr kumimoji="0" lang="en-US" sz="1100"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00FFFF"/>
                </a:solidFill>
                <a:effectLst/>
                <a:latin typeface="Courier New" pitchFamily="49" charset="0"/>
                <a:ea typeface="Times New Roman" pitchFamily="18" charset="0"/>
                <a:cs typeface="Courier New" pitchFamily="49" charset="0"/>
                <a:sym typeface="Symbol" pitchFamily="18" charset="2"/>
              </a:rPr>
              <a:t>DTGIS</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SKAMS IMNSFVNDVF ERIAGEASRL AHY</a:t>
            </a:r>
            <a:r>
              <a:rPr kumimoji="0" lang="en-US" sz="1100" b="1" i="0" u="none" strike="noStrike" cap="none" normalizeH="0" baseline="0" dirty="0">
                <a:ln>
                  <a:noFill/>
                </a:ln>
                <a:solidFill>
                  <a:srgbClr val="00FFFF"/>
                </a:solidFill>
                <a:effectLst/>
                <a:latin typeface="Courier New" pitchFamily="49" charset="0"/>
                <a:ea typeface="Times New Roman" pitchFamily="18" charset="0"/>
                <a:cs typeface="Courier New" pitchFamily="49" charset="0"/>
                <a:sym typeface="Symbol" pitchFamily="18" charset="2"/>
              </a:rPr>
              <a:t>NKRSTIT </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SREIQTAVRL</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endParaRPr kumimoji="0" lang="en-US" sz="1100" b="0"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11</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12</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a:t>
            </a:r>
            <a:endParaRPr kumimoji="0" lang="en-US" sz="1100"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L</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LPG</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ELAKHA VSEGTKAVTK YTS</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AK</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endParaRPr kumimoji="0" lang="en-US" sz="1100" b="0"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2000" b="1" i="0" u="sng" strike="noStrike" cap="none" normalizeH="0" baseline="0" dirty="0">
                <a:ln>
                  <a:noFill/>
                </a:ln>
                <a:effectLst/>
                <a:latin typeface="Times New Roman" pitchFamily="18" charset="0"/>
                <a:ea typeface="Times New Roman" pitchFamily="18" charset="0"/>
                <a:cs typeface="Times New Roman" pitchFamily="18" charset="0"/>
                <a:sym typeface="Symbol" pitchFamily="18" charset="2"/>
              </a:rPr>
              <a:t>H3</a:t>
            </a:r>
            <a:endParaRPr kumimoji="0" lang="en-US" sz="1200" b="0" i="0" u="none" strike="noStrike" cap="none" normalizeH="0" baseline="0" dirty="0">
              <a:ln>
                <a:noFill/>
              </a:ln>
              <a:effectLst/>
              <a:latin typeface="Times New Roman" pitchFamily="18" charset="0"/>
              <a:ea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0 1234567890         2</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3</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4</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5</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(M)ARTKQTARKS TGGKAPRKQL </a:t>
            </a:r>
            <a:r>
              <a:rPr kumimoji="0" lang="en-US" sz="1100" b="1" i="0" u="sng"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A</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TKAA</a:t>
            </a:r>
            <a:r>
              <a:rPr kumimoji="0" lang="en-US" sz="1100" b="1" i="0" u="sng"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R</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K</a:t>
            </a:r>
            <a:r>
              <a:rPr kumimoji="0" lang="en-US" sz="1100" b="1" i="0" u="sng"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S</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AP ATGGVKKPHR YRPG</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TVALRE</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endParaRPr kumimoji="0" lang="en-US" sz="1100" b="0"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6</a:t>
            </a:r>
            <a:r>
              <a:rPr kumimoji="0" lang="en-US" sz="1100" i="0" u="sng"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7</a:t>
            </a:r>
            <a:r>
              <a:rPr kumimoji="0" lang="en-US" sz="1100" i="0" u="sng"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8</a:t>
            </a:r>
            <a:r>
              <a:rPr kumimoji="0" lang="en-US" sz="1100" i="0" u="sng"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9</a:t>
            </a:r>
            <a:r>
              <a:rPr kumimoji="0" lang="en-US" sz="1100" i="0" u="sng"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10</a:t>
            </a:r>
            <a:r>
              <a:rPr kumimoji="0" lang="en-US" sz="1100" i="0" u="sng"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a:t>
            </a:r>
            <a:endParaRPr kumimoji="0" lang="en-US" sz="1100"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IRRYQK</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STEL LIR</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KLPFQRL VREIAQDF</a:t>
            </a:r>
            <a:r>
              <a:rPr kumimoji="0" lang="en-US" sz="1100" b="1"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rPr>
              <a:t>KT DLRFQ</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SSAVM ALQDASDAYL</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endParaRPr kumimoji="0" lang="en-US" sz="1100" b="0"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11</a:t>
            </a:r>
            <a:r>
              <a:rPr kumimoji="0" lang="en-US" sz="1100" i="0" u="sng"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12</a:t>
            </a:r>
            <a:r>
              <a:rPr kumimoji="0" lang="en-US" sz="1100" i="0" u="sng"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13</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a:t>
            </a:r>
            <a:endParaRPr kumimoji="0" lang="en-US" sz="1100"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VALFEDTNLC  AIH</a:t>
            </a:r>
            <a:r>
              <a:rPr kumimoji="0" lang="en-US" sz="1100" b="1"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rPr>
              <a:t>AKRVTIM</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  </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PKDIQLARRI  R</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GERA</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r>
              <a:rPr kumimoji="0" lang="en-US" sz="1100" b="1"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rPr>
              <a:t>         </a:t>
            </a:r>
            <a:endParaRPr kumimoji="0" lang="en-US" sz="1100" b="0"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a:p>
            <a:pPr algn="ctr" eaLnBrk="0" fontAlgn="base" hangingPunct="0">
              <a:spcBef>
                <a:spcPct val="0"/>
              </a:spcBef>
              <a:spcAft>
                <a:spcPct val="0"/>
              </a:spcAft>
              <a:tabLst>
                <a:tab pos="457200" algn="l"/>
                <a:tab pos="5029200" algn="l"/>
              </a:tabLst>
            </a:pPr>
            <a:endParaRPr lang="en-US" sz="800" b="1" u="sng" dirty="0">
              <a:latin typeface="Times New Roman" pitchFamily="18" charset="0"/>
              <a:ea typeface="Times New Roman" pitchFamily="18" charset="0"/>
              <a:cs typeface="Arial" pitchFamily="34"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2000" b="1" i="0" u="sng" strike="noStrike" cap="none" normalizeH="0" baseline="0" dirty="0">
                <a:ln>
                  <a:noFill/>
                </a:ln>
                <a:effectLst/>
                <a:latin typeface="Times New Roman" pitchFamily="18" charset="0"/>
                <a:ea typeface="Times New Roman" pitchFamily="18" charset="0"/>
                <a:cs typeface="Times New Roman" pitchFamily="18" charset="0"/>
                <a:sym typeface="Symbol" pitchFamily="18" charset="2"/>
              </a:rPr>
              <a:t>H4</a:t>
            </a:r>
            <a:endParaRPr kumimoji="0" lang="en-US" sz="1200" b="0" i="0" u="none" strike="noStrike" cap="none" normalizeH="0" baseline="0" dirty="0">
              <a:ln>
                <a:noFill/>
              </a:ln>
              <a:effectLst/>
              <a:latin typeface="Times New Roman" pitchFamily="18" charset="0"/>
              <a:ea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1</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2</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3</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4</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5</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(M)SGRGKGGKGL GKGGAKRHRK VLRDN</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IQG</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IT</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KPAIRRLARR</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r>
              <a:rPr kumimoji="0" lang="en-US" sz="1100" b="1"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rPr>
              <a:t>GGVKRIS</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GLI</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endParaRPr kumimoji="0" lang="en-US" sz="1100" b="0"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6</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7</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8</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9</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10</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YEETRGVLKV FLENVIRDAV TYTEH</a:t>
            </a:r>
            <a:r>
              <a:rPr kumimoji="0" lang="en-US" sz="1100" b="1"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rPr>
              <a:t>AKRKT VT</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AMDVVYAL KRQ</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GRTLYGF  GG</a:t>
            </a:r>
            <a:r>
              <a:rPr kumimoji="0" lang="en-US" sz="1100" b="1"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a:t>
            </a:r>
            <a:endParaRPr kumimoji="0" lang="en-US" sz="11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endParaRPr kumimoji="0" lang="en-US" sz="1200" b="1"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p:txBody>
      </p:sp>
      <p:sp>
        <p:nvSpPr>
          <p:cNvPr id="3" name="TextBox 2"/>
          <p:cNvSpPr txBox="1"/>
          <p:nvPr/>
        </p:nvSpPr>
        <p:spPr>
          <a:xfrm>
            <a:off x="6248400" y="1297105"/>
            <a:ext cx="2743200" cy="276999"/>
          </a:xfrm>
          <a:prstGeom prst="rect">
            <a:avLst/>
          </a:prstGeom>
          <a:noFill/>
        </p:spPr>
        <p:txBody>
          <a:bodyPr wrap="square" rtlCol="0">
            <a:spAutoFit/>
          </a:bodyPr>
          <a:lstStyle/>
          <a:p>
            <a:r>
              <a:rPr lang="en-US" sz="1200" dirty="0">
                <a:hlinkClick r:id="rId6"/>
              </a:rPr>
              <a:t>http://www.uniprot.org/uniprot/P06897</a:t>
            </a:r>
            <a:endParaRPr lang="en-US" sz="1200" dirty="0"/>
          </a:p>
        </p:txBody>
      </p:sp>
      <p:sp>
        <p:nvSpPr>
          <p:cNvPr id="4" name="TextBox 3"/>
          <p:cNvSpPr txBox="1"/>
          <p:nvPr/>
        </p:nvSpPr>
        <p:spPr>
          <a:xfrm>
            <a:off x="6248400" y="3304401"/>
            <a:ext cx="2743200" cy="276999"/>
          </a:xfrm>
          <a:prstGeom prst="rect">
            <a:avLst/>
          </a:prstGeom>
          <a:noFill/>
        </p:spPr>
        <p:txBody>
          <a:bodyPr wrap="square" rtlCol="0">
            <a:spAutoFit/>
          </a:bodyPr>
          <a:lstStyle/>
          <a:p>
            <a:r>
              <a:rPr lang="en-US" sz="1200" dirty="0">
                <a:hlinkClick r:id="rId7"/>
              </a:rPr>
              <a:t>http://www.uniprot.org/uniprot/P02281</a:t>
            </a:r>
            <a:endParaRPr lang="en-US" sz="1200" dirty="0"/>
          </a:p>
        </p:txBody>
      </p:sp>
      <p:sp>
        <p:nvSpPr>
          <p:cNvPr id="5" name="TextBox 4"/>
          <p:cNvSpPr txBox="1"/>
          <p:nvPr/>
        </p:nvSpPr>
        <p:spPr>
          <a:xfrm>
            <a:off x="6248400" y="4599801"/>
            <a:ext cx="2743200" cy="276999"/>
          </a:xfrm>
          <a:prstGeom prst="rect">
            <a:avLst/>
          </a:prstGeom>
          <a:noFill/>
        </p:spPr>
        <p:txBody>
          <a:bodyPr wrap="square" rtlCol="0">
            <a:spAutoFit/>
          </a:bodyPr>
          <a:lstStyle/>
          <a:p>
            <a:r>
              <a:rPr lang="en-US" sz="1200" dirty="0">
                <a:hlinkClick r:id="rId8"/>
              </a:rPr>
              <a:t>http://www.uniprot.org/uniprot/P02302</a:t>
            </a:r>
            <a:endParaRPr lang="en-US" sz="1200" dirty="0"/>
          </a:p>
        </p:txBody>
      </p:sp>
      <p:sp>
        <p:nvSpPr>
          <p:cNvPr id="6" name="TextBox 5"/>
          <p:cNvSpPr txBox="1"/>
          <p:nvPr/>
        </p:nvSpPr>
        <p:spPr>
          <a:xfrm>
            <a:off x="6248400" y="6032326"/>
            <a:ext cx="2743200" cy="276999"/>
          </a:xfrm>
          <a:prstGeom prst="rect">
            <a:avLst/>
          </a:prstGeom>
          <a:noFill/>
        </p:spPr>
        <p:txBody>
          <a:bodyPr wrap="square" rtlCol="0">
            <a:spAutoFit/>
          </a:bodyPr>
          <a:lstStyle/>
          <a:p>
            <a:r>
              <a:rPr lang="en-US" sz="1200" dirty="0">
                <a:hlinkClick r:id="rId9"/>
              </a:rPr>
              <a:t>http://www.uniprot.org/uniprot/P62799</a:t>
            </a:r>
            <a:endParaRPr lang="en-US" sz="1200" dirty="0"/>
          </a:p>
        </p:txBody>
      </p:sp>
      <p:pic>
        <p:nvPicPr>
          <p:cNvPr id="7" name="Slide 26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8937008" y="0"/>
            <a:ext cx="304800" cy="304800"/>
          </a:xfrm>
          <a:prstGeom prst="rect">
            <a:avLst/>
          </a:prstGeom>
        </p:spPr>
      </p:pic>
    </p:spTree>
    <p:custDataLst>
      <p:tags r:id="rId1"/>
    </p:custDataLst>
  </p:cSld>
  <p:clrMapOvr>
    <a:masterClrMapping/>
  </p:clrMapOvr>
  <p:transition advClick="0" advTm="17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61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histone linearized1.jpg"/>
          <p:cNvPicPr>
            <a:picLocks noChangeAspect="1"/>
          </p:cNvPicPr>
          <p:nvPr/>
        </p:nvPicPr>
        <p:blipFill>
          <a:blip r:embed="rId6" cstate="print"/>
          <a:stretch>
            <a:fillRect/>
          </a:stretch>
        </p:blipFill>
        <p:spPr>
          <a:xfrm>
            <a:off x="533400" y="3444240"/>
            <a:ext cx="8118816" cy="1737360"/>
          </a:xfrm>
          <a:prstGeom prst="rect">
            <a:avLst/>
          </a:prstGeom>
        </p:spPr>
      </p:pic>
      <p:sp>
        <p:nvSpPr>
          <p:cNvPr id="5" name="TextBox 4"/>
          <p:cNvSpPr txBox="1"/>
          <p:nvPr/>
        </p:nvSpPr>
        <p:spPr>
          <a:xfrm>
            <a:off x="3276600" y="1082040"/>
            <a:ext cx="2194560" cy="8229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r>
              <a:rPr lang="en-US" sz="1600" b="1" dirty="0">
                <a:solidFill>
                  <a:srgbClr val="0000FF"/>
                </a:solidFill>
                <a:latin typeface="Arial" pitchFamily="34" charset="0"/>
                <a:ea typeface="Times New Roman" pitchFamily="18" charset="0"/>
                <a:cs typeface="Arial" pitchFamily="34" charset="0"/>
              </a:rPr>
              <a:t>Blue = strand</a:t>
            </a:r>
          </a:p>
          <a:p>
            <a:pPr lvl="0"/>
            <a:r>
              <a:rPr lang="en-US" sz="1600" b="1" dirty="0">
                <a:solidFill>
                  <a:srgbClr val="00CCFF"/>
                </a:solidFill>
                <a:latin typeface="Arial" pitchFamily="34" charset="0"/>
                <a:ea typeface="Times New Roman" pitchFamily="18" charset="0"/>
                <a:cs typeface="Arial" pitchFamily="34" charset="0"/>
              </a:rPr>
              <a:t>Light blue = </a:t>
            </a:r>
            <a:r>
              <a:rPr lang="en-US" sz="1600" b="1" dirty="0">
                <a:solidFill>
                  <a:srgbClr val="00CCFF"/>
                </a:solidFill>
                <a:latin typeface="Arial" pitchFamily="34" charset="0"/>
                <a:ea typeface="Times New Roman" pitchFamily="18" charset="0"/>
                <a:cs typeface="Arial" pitchFamily="34" charset="0"/>
                <a:sym typeface="Symbol" pitchFamily="18" charset="2"/>
              </a:rPr>
              <a:t></a:t>
            </a:r>
            <a:r>
              <a:rPr lang="en-US" sz="1600" b="1" dirty="0">
                <a:solidFill>
                  <a:srgbClr val="00CCFF"/>
                </a:solidFill>
                <a:latin typeface="Arial" pitchFamily="34" charset="0"/>
                <a:ea typeface="Times New Roman" pitchFamily="18" charset="0"/>
                <a:cs typeface="Arial" pitchFamily="34" charset="0"/>
              </a:rPr>
              <a:t>-strand</a:t>
            </a:r>
          </a:p>
          <a:p>
            <a:pPr lvl="0"/>
            <a:r>
              <a:rPr lang="en-US" sz="1600" b="1" dirty="0">
                <a:solidFill>
                  <a:srgbClr val="FF0000"/>
                </a:solidFill>
                <a:latin typeface="Arial" pitchFamily="34" charset="0"/>
                <a:ea typeface="Times New Roman" pitchFamily="18" charset="0"/>
                <a:cs typeface="Arial" pitchFamily="34" charset="0"/>
                <a:sym typeface="Symbol" pitchFamily="18" charset="2"/>
              </a:rPr>
              <a:t>Red = helix</a:t>
            </a:r>
            <a:endParaRPr lang="en-US" sz="1600" dirty="0">
              <a:latin typeface="Arial" pitchFamily="34" charset="0"/>
              <a:ea typeface="Times New Roman" pitchFamily="18" charset="0"/>
              <a:cs typeface="Arial" pitchFamily="34" charset="0"/>
              <a:sym typeface="Symbol" pitchFamily="18" charset="2"/>
            </a:endParaRPr>
          </a:p>
          <a:p>
            <a:endParaRPr lang="en-US" sz="1600" dirty="0"/>
          </a:p>
        </p:txBody>
      </p:sp>
      <p:sp>
        <p:nvSpPr>
          <p:cNvPr id="6" name="TextBox 5"/>
          <p:cNvSpPr txBox="1"/>
          <p:nvPr/>
        </p:nvSpPr>
        <p:spPr>
          <a:xfrm>
            <a:off x="1524000" y="420469"/>
            <a:ext cx="6096000" cy="646331"/>
          </a:xfrm>
          <a:prstGeom prst="rect">
            <a:avLst/>
          </a:prstGeom>
          <a:noFill/>
        </p:spPr>
        <p:txBody>
          <a:bodyPr wrap="square" rtlCol="0">
            <a:spAutoFit/>
          </a:bodyPr>
          <a:lstStyle/>
          <a:p>
            <a:pPr algn="ctr"/>
            <a:r>
              <a:rPr lang="en-US" sz="3600" dirty="0">
                <a:latin typeface="Arial" pitchFamily="34" charset="0"/>
                <a:cs typeface="Arial" pitchFamily="34" charset="0"/>
              </a:rPr>
              <a:t>Anatomy of histone subunits</a:t>
            </a:r>
          </a:p>
        </p:txBody>
      </p:sp>
      <p:sp>
        <p:nvSpPr>
          <p:cNvPr id="7" name="TextBox 6"/>
          <p:cNvSpPr txBox="1"/>
          <p:nvPr/>
        </p:nvSpPr>
        <p:spPr>
          <a:xfrm>
            <a:off x="1033780" y="3166646"/>
            <a:ext cx="118872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N-terminus</a:t>
            </a:r>
          </a:p>
        </p:txBody>
      </p:sp>
      <p:sp>
        <p:nvSpPr>
          <p:cNvPr id="9" name="TextBox 8"/>
          <p:cNvSpPr txBox="1"/>
          <p:nvPr/>
        </p:nvSpPr>
        <p:spPr>
          <a:xfrm rot="-2700000">
            <a:off x="2550516" y="2865667"/>
            <a:ext cx="109728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sym typeface="Symbol"/>
              </a:rPr>
              <a:t></a:t>
            </a:r>
            <a:r>
              <a:rPr lang="en-US" sz="1600" dirty="0">
                <a:latin typeface="Times New Roman" pitchFamily="18" charset="0"/>
                <a:cs typeface="Times New Roman" pitchFamily="18" charset="0"/>
              </a:rPr>
              <a:t>-Strand 1</a:t>
            </a:r>
          </a:p>
        </p:txBody>
      </p:sp>
      <p:sp>
        <p:nvSpPr>
          <p:cNvPr id="10" name="TextBox 9"/>
          <p:cNvSpPr txBox="1"/>
          <p:nvPr/>
        </p:nvSpPr>
        <p:spPr>
          <a:xfrm rot="-2700000">
            <a:off x="4084320" y="2865667"/>
            <a:ext cx="109728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sym typeface="Symbol"/>
              </a:rPr>
              <a:t></a:t>
            </a:r>
            <a:r>
              <a:rPr lang="en-US" sz="1600" dirty="0">
                <a:latin typeface="Times New Roman" pitchFamily="18" charset="0"/>
                <a:cs typeface="Times New Roman" pitchFamily="18" charset="0"/>
              </a:rPr>
              <a:t>-Strand 2</a:t>
            </a:r>
          </a:p>
        </p:txBody>
      </p:sp>
      <p:sp>
        <p:nvSpPr>
          <p:cNvPr id="8" name="TextBox 7"/>
          <p:cNvSpPr txBox="1"/>
          <p:nvPr/>
        </p:nvSpPr>
        <p:spPr>
          <a:xfrm rot="-2700000">
            <a:off x="2175062" y="3001465"/>
            <a:ext cx="82296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Helix I</a:t>
            </a:r>
          </a:p>
        </p:txBody>
      </p:sp>
      <p:sp>
        <p:nvSpPr>
          <p:cNvPr id="11" name="TextBox 10"/>
          <p:cNvSpPr txBox="1"/>
          <p:nvPr/>
        </p:nvSpPr>
        <p:spPr>
          <a:xfrm>
            <a:off x="3266440" y="3166646"/>
            <a:ext cx="82296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Helix II</a:t>
            </a:r>
          </a:p>
        </p:txBody>
      </p:sp>
      <p:sp>
        <p:nvSpPr>
          <p:cNvPr id="12" name="TextBox 11"/>
          <p:cNvSpPr txBox="1"/>
          <p:nvPr/>
        </p:nvSpPr>
        <p:spPr>
          <a:xfrm rot="-2700000">
            <a:off x="4572000" y="2933215"/>
            <a:ext cx="914400" cy="365760"/>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Helix III</a:t>
            </a:r>
          </a:p>
        </p:txBody>
      </p:sp>
      <p:sp>
        <p:nvSpPr>
          <p:cNvPr id="13" name="TextBox 12"/>
          <p:cNvSpPr txBox="1"/>
          <p:nvPr/>
        </p:nvSpPr>
        <p:spPr>
          <a:xfrm>
            <a:off x="5224780" y="3162300"/>
            <a:ext cx="118872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C-terminus</a:t>
            </a:r>
          </a:p>
        </p:txBody>
      </p:sp>
      <p:sp>
        <p:nvSpPr>
          <p:cNvPr id="14" name="TextBox 13"/>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5" name="Slide 26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4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39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nucleosome-axial-rotate-END.jpg"/>
          <p:cNvPicPr>
            <a:picLocks noChangeAspect="1"/>
          </p:cNvPicPr>
          <p:nvPr/>
        </p:nvPicPr>
        <p:blipFill>
          <a:blip r:embed="rId6" cstate="print"/>
          <a:stretch>
            <a:fillRect/>
          </a:stretch>
        </p:blipFill>
        <p:spPr>
          <a:xfrm>
            <a:off x="0" y="1445381"/>
            <a:ext cx="9144000" cy="3967238"/>
          </a:xfrm>
          <a:prstGeom prst="rect">
            <a:avLst/>
          </a:prstGeom>
        </p:spPr>
      </p:pic>
      <p:pic>
        <p:nvPicPr>
          <p:cNvPr id="4" name="Picture 3" descr="1AOI-for-comparison-w-lac.jpg"/>
          <p:cNvPicPr>
            <a:picLocks noChangeAspect="1"/>
          </p:cNvPicPr>
          <p:nvPr/>
        </p:nvPicPr>
        <p:blipFill>
          <a:blip r:embed="rId7" cstate="print"/>
          <a:stretch>
            <a:fillRect/>
          </a:stretch>
        </p:blipFill>
        <p:spPr>
          <a:xfrm>
            <a:off x="914400" y="685800"/>
            <a:ext cx="7315200" cy="5486400"/>
          </a:xfrm>
          <a:prstGeom prst="rect">
            <a:avLst/>
          </a:prstGeom>
        </p:spPr>
      </p:pic>
      <p:pic>
        <p:nvPicPr>
          <p:cNvPr id="3" name="Picture 2" descr="lac repressor.png"/>
          <p:cNvPicPr>
            <a:picLocks noChangeAspect="1"/>
          </p:cNvPicPr>
          <p:nvPr/>
        </p:nvPicPr>
        <p:blipFill>
          <a:blip r:embed="rId8" cstate="print"/>
          <a:stretch>
            <a:fillRect/>
          </a:stretch>
        </p:blipFill>
        <p:spPr>
          <a:xfrm>
            <a:off x="1797396" y="1397254"/>
            <a:ext cx="5549207" cy="4063492"/>
          </a:xfrm>
          <a:prstGeom prst="rect">
            <a:avLst/>
          </a:prstGeom>
        </p:spPr>
      </p:pic>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7" name="Slide 26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0" y="6533864"/>
            <a:ext cx="304800" cy="304800"/>
          </a:xfrm>
          <a:prstGeom prst="rect">
            <a:avLst/>
          </a:prstGeom>
        </p:spPr>
      </p:pic>
    </p:spTree>
    <p:custDataLst>
      <p:tags r:id="rId1"/>
    </p:custDataLst>
  </p:cSld>
  <p:clrMapOvr>
    <a:masterClrMapping/>
  </p:clrMapOvr>
  <p:transition advClick="0" advTm="6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9" presetClass="exit" presetSubtype="0" fill="hold" nodeType="afterEffect">
                                  <p:stCondLst>
                                    <p:cond delay="4500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9" presetClass="entr" presetSubtype="0" fill="hold" nodeType="withEffect">
                                  <p:stCondLst>
                                    <p:cond delay="45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45500"/>
                            </p:stCondLst>
                            <p:childTnLst>
                              <p:par>
                                <p:cTn id="15" presetID="9" presetClass="exit" presetSubtype="0" fill="hold" nodeType="afterEffect">
                                  <p:stCondLst>
                                    <p:cond delay="1100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9" presetClass="entr" presetSubtype="0" fill="hold" nodeType="withEffect">
                                  <p:stCondLst>
                                    <p:cond delay="1100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par>
                          <p:cTn id="21" fill="hold">
                            <p:stCondLst>
                              <p:cond delay="57000"/>
                            </p:stCondLst>
                            <p:childTnLst>
                              <p:par>
                                <p:cTn id="22" presetID="9" presetClass="exit" presetSubtype="0" fill="hold" nodeType="afterEffect">
                                  <p:stCondLst>
                                    <p:cond delay="6000"/>
                                  </p:stCondLst>
                                  <p:childTnLst>
                                    <p:animEffect transition="out" filter="dissolv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9" presetClass="entr" presetSubtype="0" fill="hold" nodeType="withEffect">
                                  <p:stCondLst>
                                    <p:cond delay="600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5610" numSld="999">
                <p:cTn id="28"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nucleosome-axial-rotate-END.jpg"/>
          <p:cNvPicPr>
            <a:picLocks noChangeAspect="1"/>
          </p:cNvPicPr>
          <p:nvPr/>
        </p:nvPicPr>
        <p:blipFill>
          <a:blip r:embed="rId6" cstate="print"/>
          <a:stretch>
            <a:fillRect/>
          </a:stretch>
        </p:blipFill>
        <p:spPr>
          <a:xfrm>
            <a:off x="0" y="1445381"/>
            <a:ext cx="9144000" cy="3967238"/>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6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e]-STRETCH-0.jpg"/>
          <p:cNvPicPr>
            <a:picLocks noChangeAspect="1"/>
          </p:cNvPicPr>
          <p:nvPr/>
        </p:nvPicPr>
        <p:blipFill>
          <a:blip r:embed="rId6" cstate="print"/>
          <a:stretch>
            <a:fillRect/>
          </a:stretch>
        </p:blipFill>
        <p:spPr>
          <a:xfrm>
            <a:off x="0" y="1232512"/>
            <a:ext cx="9144000" cy="4392976"/>
          </a:xfrm>
          <a:prstGeom prst="rect">
            <a:avLst/>
          </a:prstGeom>
        </p:spPr>
      </p:pic>
      <p:sp>
        <p:nvSpPr>
          <p:cNvPr id="6" name="TextBox 5"/>
          <p:cNvSpPr txBox="1"/>
          <p:nvPr/>
        </p:nvSpPr>
        <p:spPr>
          <a:xfrm>
            <a:off x="1752600" y="2797792"/>
            <a:ext cx="1005840" cy="400110"/>
          </a:xfrm>
          <a:prstGeom prst="rect">
            <a:avLst/>
          </a:prstGeom>
          <a:noFill/>
        </p:spPr>
        <p:txBody>
          <a:bodyPr wrap="square" rtlCol="0">
            <a:spAutoFit/>
          </a:bodyPr>
          <a:lstStyle/>
          <a:p>
            <a:pPr algn="ctr"/>
            <a:r>
              <a:rPr lang="en-US" sz="2000" dirty="0">
                <a:solidFill>
                  <a:schemeClr val="bg1"/>
                </a:solidFill>
                <a:latin typeface="Times New Roman" pitchFamily="18" charset="0"/>
                <a:cs typeface="Times New Roman" pitchFamily="18" charset="0"/>
              </a:rPr>
              <a:t>Helix 0</a:t>
            </a:r>
          </a:p>
        </p:txBody>
      </p:sp>
      <p:pic>
        <p:nvPicPr>
          <p:cNvPr id="3" name="Picture 2" descr="H3[e]-STRETCH-1.jpg"/>
          <p:cNvPicPr>
            <a:picLocks noChangeAspect="1"/>
          </p:cNvPicPr>
          <p:nvPr/>
        </p:nvPicPr>
        <p:blipFill>
          <a:blip r:embed="rId7" cstate="print"/>
          <a:stretch>
            <a:fillRect/>
          </a:stretch>
        </p:blipFill>
        <p:spPr>
          <a:xfrm>
            <a:off x="0" y="1232512"/>
            <a:ext cx="9144000" cy="4392976"/>
          </a:xfrm>
          <a:prstGeom prst="rect">
            <a:avLst/>
          </a:prstGeom>
        </p:spPr>
      </p:pic>
      <p:pic>
        <p:nvPicPr>
          <p:cNvPr id="4" name="Picture 3" descr="H3[e]-STRETCH-2.jpg"/>
          <p:cNvPicPr>
            <a:picLocks noChangeAspect="1"/>
          </p:cNvPicPr>
          <p:nvPr/>
        </p:nvPicPr>
        <p:blipFill>
          <a:blip r:embed="rId8" cstate="print"/>
          <a:stretch>
            <a:fillRect/>
          </a:stretch>
        </p:blipFill>
        <p:spPr>
          <a:xfrm>
            <a:off x="0" y="1232512"/>
            <a:ext cx="9144000" cy="4392976"/>
          </a:xfrm>
          <a:prstGeom prst="rect">
            <a:avLst/>
          </a:prstGeom>
        </p:spPr>
      </p:pic>
      <p:pic>
        <p:nvPicPr>
          <p:cNvPr id="5" name="Picture 4" descr="H3[e]-STRETCH-3.jpg"/>
          <p:cNvPicPr>
            <a:picLocks noChangeAspect="1"/>
          </p:cNvPicPr>
          <p:nvPr/>
        </p:nvPicPr>
        <p:blipFill>
          <a:blip r:embed="rId9" cstate="print"/>
          <a:stretch>
            <a:fillRect/>
          </a:stretch>
        </p:blipFill>
        <p:spPr>
          <a:xfrm>
            <a:off x="0" y="1232512"/>
            <a:ext cx="9144000" cy="4392976"/>
          </a:xfrm>
          <a:prstGeom prst="rect">
            <a:avLst/>
          </a:prstGeom>
        </p:spPr>
      </p:pic>
      <p:sp>
        <p:nvSpPr>
          <p:cNvPr id="7" name="TextBox 6"/>
          <p:cNvSpPr txBox="1"/>
          <p:nvPr/>
        </p:nvSpPr>
        <p:spPr>
          <a:xfrm>
            <a:off x="518160" y="2133826"/>
            <a:ext cx="1005840" cy="400110"/>
          </a:xfrm>
          <a:prstGeom prst="rect">
            <a:avLst/>
          </a:prstGeom>
          <a:noFill/>
        </p:spPr>
        <p:txBody>
          <a:bodyPr wrap="square" rtlCol="0">
            <a:spAutoFit/>
          </a:bodyPr>
          <a:lstStyle/>
          <a:p>
            <a:pPr algn="ctr"/>
            <a:r>
              <a:rPr lang="en-US" sz="2000" dirty="0">
                <a:solidFill>
                  <a:schemeClr val="bg1"/>
                </a:solidFill>
                <a:latin typeface="Times New Roman" pitchFamily="18" charset="0"/>
                <a:cs typeface="Times New Roman" pitchFamily="18" charset="0"/>
              </a:rPr>
              <a:t>Helix I</a:t>
            </a:r>
          </a:p>
        </p:txBody>
      </p:sp>
      <p:sp>
        <p:nvSpPr>
          <p:cNvPr id="8" name="TextBox 7"/>
          <p:cNvSpPr txBox="1"/>
          <p:nvPr/>
        </p:nvSpPr>
        <p:spPr>
          <a:xfrm>
            <a:off x="687493" y="4781490"/>
            <a:ext cx="1097280" cy="365760"/>
          </a:xfrm>
          <a:prstGeom prst="rect">
            <a:avLst/>
          </a:prstGeom>
          <a:noFill/>
        </p:spPr>
        <p:txBody>
          <a:bodyPr wrap="square" rtlCol="0">
            <a:spAutoFit/>
          </a:bodyPr>
          <a:lstStyle/>
          <a:p>
            <a:pPr algn="ctr"/>
            <a:r>
              <a:rPr lang="en-US" sz="2000" dirty="0">
                <a:solidFill>
                  <a:schemeClr val="bg1"/>
                </a:solidFill>
                <a:latin typeface="Times New Roman" pitchFamily="18" charset="0"/>
                <a:cs typeface="Times New Roman" pitchFamily="18" charset="0"/>
              </a:rPr>
              <a:t>Helix III</a:t>
            </a:r>
          </a:p>
        </p:txBody>
      </p:sp>
      <p:sp>
        <p:nvSpPr>
          <p:cNvPr id="9" name="TextBox 8"/>
          <p:cNvSpPr txBox="1"/>
          <p:nvPr/>
        </p:nvSpPr>
        <p:spPr>
          <a:xfrm>
            <a:off x="7383440" y="6519536"/>
            <a:ext cx="1828800" cy="365760"/>
          </a:xfrm>
          <a:prstGeom prst="rect">
            <a:avLst/>
          </a:prstGeom>
          <a:noFill/>
        </p:spPr>
        <p:txBody>
          <a:bodyPr wrap="square" rtlCol="0">
            <a:spAutoFit/>
          </a:bodyPr>
          <a:lstStyle/>
          <a:p>
            <a:r>
              <a:rPr lang="en-US" dirty="0">
                <a:hlinkClick r:id="rId10" action="ppaction://hlinksldjump"/>
              </a:rPr>
              <a:t>Table of Contents</a:t>
            </a:r>
            <a:endParaRPr lang="en-US" dirty="0"/>
          </a:p>
        </p:txBody>
      </p:sp>
      <p:pic>
        <p:nvPicPr>
          <p:cNvPr id="10" name="Slide 26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1" cstate="print"/>
          <a:stretch>
            <a:fillRect/>
          </a:stretch>
        </p:blipFill>
        <p:spPr>
          <a:xfrm>
            <a:off x="0" y="6539552"/>
            <a:ext cx="304800" cy="304800"/>
          </a:xfrm>
          <a:prstGeom prst="rect">
            <a:avLst/>
          </a:prstGeom>
        </p:spPr>
      </p:pic>
    </p:spTree>
    <p:custDataLst>
      <p:tags r:id="rId1"/>
    </p:custDataLst>
  </p:cSld>
  <p:clrMapOvr>
    <a:masterClrMapping/>
  </p:clrMapOvr>
  <p:transition advClick="0" advTm="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9" presetClass="entr" presetSubtype="0" fill="hold" nodeType="afterEffect">
                                  <p:stCondLst>
                                    <p:cond delay="2600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par>
                          <p:cTn id="11" fill="hold">
                            <p:stCondLst>
                              <p:cond delay="26500"/>
                            </p:stCondLst>
                            <p:childTnLst>
                              <p:par>
                                <p:cTn id="12" presetID="9" presetClass="entr" presetSubtype="0" fill="hold" nodeType="after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par>
                          <p:cTn id="15" fill="hold">
                            <p:stCondLst>
                              <p:cond delay="28000"/>
                            </p:stCondLst>
                            <p:childTnLst>
                              <p:par>
                                <p:cTn id="16" presetID="9" presetClass="entr" presetSubtype="0" fill="hold" nodeType="after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9"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stone linearized2.jpg"/>
          <p:cNvPicPr>
            <a:picLocks noChangeAspect="1"/>
          </p:cNvPicPr>
          <p:nvPr/>
        </p:nvPicPr>
        <p:blipFill>
          <a:blip r:embed="rId6" cstate="print"/>
          <a:stretch>
            <a:fillRect/>
          </a:stretch>
        </p:blipFill>
        <p:spPr>
          <a:xfrm>
            <a:off x="533400" y="2712173"/>
            <a:ext cx="8118816" cy="1737360"/>
          </a:xfrm>
          <a:prstGeom prst="rect">
            <a:avLst/>
          </a:prstGeom>
        </p:spPr>
      </p:pic>
      <p:grpSp>
        <p:nvGrpSpPr>
          <p:cNvPr id="2" name="Group 12"/>
          <p:cNvGrpSpPr/>
          <p:nvPr/>
        </p:nvGrpSpPr>
        <p:grpSpPr>
          <a:xfrm>
            <a:off x="2768600" y="2133600"/>
            <a:ext cx="5379720" cy="639533"/>
            <a:chOff x="1033780" y="2865667"/>
            <a:chExt cx="5379720" cy="639533"/>
          </a:xfrm>
        </p:grpSpPr>
        <p:sp>
          <p:nvSpPr>
            <p:cNvPr id="6" name="TextBox 5"/>
            <p:cNvSpPr txBox="1"/>
            <p:nvPr/>
          </p:nvSpPr>
          <p:spPr>
            <a:xfrm>
              <a:off x="1033780" y="3166646"/>
              <a:ext cx="118872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N-terminus</a:t>
              </a:r>
            </a:p>
          </p:txBody>
        </p:sp>
        <p:sp>
          <p:nvSpPr>
            <p:cNvPr id="7" name="TextBox 6"/>
            <p:cNvSpPr txBox="1"/>
            <p:nvPr/>
          </p:nvSpPr>
          <p:spPr>
            <a:xfrm rot="-2700000">
              <a:off x="2550516" y="2865667"/>
              <a:ext cx="109728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sym typeface="Symbol"/>
                </a:rPr>
                <a:t></a:t>
              </a:r>
              <a:r>
                <a:rPr lang="en-US" sz="1600" dirty="0">
                  <a:latin typeface="Times New Roman" pitchFamily="18" charset="0"/>
                  <a:cs typeface="Times New Roman" pitchFamily="18" charset="0"/>
                </a:rPr>
                <a:t>-Strand 1</a:t>
              </a:r>
            </a:p>
          </p:txBody>
        </p:sp>
        <p:sp>
          <p:nvSpPr>
            <p:cNvPr id="8" name="TextBox 7"/>
            <p:cNvSpPr txBox="1"/>
            <p:nvPr/>
          </p:nvSpPr>
          <p:spPr>
            <a:xfrm rot="-2700000">
              <a:off x="4084320" y="2865667"/>
              <a:ext cx="109728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sym typeface="Symbol"/>
                </a:rPr>
                <a:t></a:t>
              </a:r>
              <a:r>
                <a:rPr lang="en-US" sz="1600" dirty="0">
                  <a:latin typeface="Times New Roman" pitchFamily="18" charset="0"/>
                  <a:cs typeface="Times New Roman" pitchFamily="18" charset="0"/>
                </a:rPr>
                <a:t>-Strand 2</a:t>
              </a:r>
            </a:p>
          </p:txBody>
        </p:sp>
        <p:sp>
          <p:nvSpPr>
            <p:cNvPr id="9" name="TextBox 8"/>
            <p:cNvSpPr txBox="1"/>
            <p:nvPr/>
          </p:nvSpPr>
          <p:spPr>
            <a:xfrm rot="-2700000">
              <a:off x="2175062" y="3001465"/>
              <a:ext cx="82296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Helix I</a:t>
              </a:r>
            </a:p>
          </p:txBody>
        </p:sp>
        <p:sp>
          <p:nvSpPr>
            <p:cNvPr id="10" name="TextBox 9"/>
            <p:cNvSpPr txBox="1"/>
            <p:nvPr/>
          </p:nvSpPr>
          <p:spPr>
            <a:xfrm>
              <a:off x="3266440" y="3166646"/>
              <a:ext cx="82296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Helix II</a:t>
              </a:r>
            </a:p>
          </p:txBody>
        </p:sp>
        <p:sp>
          <p:nvSpPr>
            <p:cNvPr id="11" name="TextBox 10"/>
            <p:cNvSpPr txBox="1"/>
            <p:nvPr/>
          </p:nvSpPr>
          <p:spPr>
            <a:xfrm rot="-2700000">
              <a:off x="4572000" y="2933215"/>
              <a:ext cx="914400" cy="365760"/>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Helix III</a:t>
              </a:r>
            </a:p>
          </p:txBody>
        </p:sp>
        <p:sp>
          <p:nvSpPr>
            <p:cNvPr id="12" name="TextBox 11"/>
            <p:cNvSpPr txBox="1"/>
            <p:nvPr/>
          </p:nvSpPr>
          <p:spPr>
            <a:xfrm>
              <a:off x="5224780" y="3162300"/>
              <a:ext cx="118872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C-terminus</a:t>
              </a:r>
            </a:p>
          </p:txBody>
        </p:sp>
      </p:grpSp>
      <p:pic>
        <p:nvPicPr>
          <p:cNvPr id="13" name="Picture 12" descr="histone linear springs.png"/>
          <p:cNvPicPr>
            <a:picLocks/>
          </p:cNvPicPr>
          <p:nvPr/>
        </p:nvPicPr>
        <p:blipFill>
          <a:blip r:embed="rId7" cstate="print">
            <a:clrChange>
              <a:clrFrom>
                <a:srgbClr val="FFFFFF"/>
              </a:clrFrom>
              <a:clrTo>
                <a:srgbClr val="FFFFFF">
                  <a:alpha val="0"/>
                </a:srgbClr>
              </a:clrTo>
            </a:clrChange>
          </a:blip>
          <a:stretch>
            <a:fillRect/>
          </a:stretch>
        </p:blipFill>
        <p:spPr>
          <a:xfrm>
            <a:off x="4714938" y="2712194"/>
            <a:ext cx="1399032" cy="1737360"/>
          </a:xfrm>
          <a:prstGeom prst="rect">
            <a:avLst/>
          </a:prstGeom>
        </p:spPr>
      </p:pic>
      <p:sp>
        <p:nvSpPr>
          <p:cNvPr id="14" name="TextBox 13"/>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15" name="Slide 26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6539552"/>
            <a:ext cx="304800" cy="304800"/>
          </a:xfrm>
          <a:prstGeom prst="rect">
            <a:avLst/>
          </a:prstGeom>
        </p:spPr>
      </p:pic>
    </p:spTree>
    <p:custDataLst>
      <p:tags r:id="rId1"/>
    </p:custDataLst>
  </p:cSld>
  <p:clrMapOvr>
    <a:masterClrMapping/>
  </p:clrMapOvr>
  <p:transition advClick="0" advTm="7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9" presetClass="entr" presetSubtype="0" fill="hold" nodeType="afterEffect">
                                  <p:stCondLst>
                                    <p:cond delay="5000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3171" numSld="999">
                <p:cTn id="11"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kb nucleosome complete.jpg"/>
          <p:cNvPicPr>
            <a:picLocks noChangeAspect="1"/>
          </p:cNvPicPr>
          <p:nvPr/>
        </p:nvPicPr>
        <p:blipFill>
          <a:blip r:embed="rId6" cstate="print"/>
          <a:stretch>
            <a:fillRect/>
          </a:stretch>
        </p:blipFill>
        <p:spPr>
          <a:xfrm>
            <a:off x="4576776" y="1295400"/>
            <a:ext cx="4602480" cy="4861560"/>
          </a:xfrm>
          <a:prstGeom prst="rect">
            <a:avLst/>
          </a:prstGeom>
        </p:spPr>
      </p:pic>
      <p:pic>
        <p:nvPicPr>
          <p:cNvPr id="2" name="Picture 1" descr="Luger nucleosome complete.jpg"/>
          <p:cNvPicPr>
            <a:picLocks noChangeAspect="1"/>
          </p:cNvPicPr>
          <p:nvPr/>
        </p:nvPicPr>
        <p:blipFill>
          <a:blip r:embed="rId7" cstate="print"/>
          <a:stretch>
            <a:fillRect/>
          </a:stretch>
        </p:blipFill>
        <p:spPr>
          <a:xfrm>
            <a:off x="0" y="914400"/>
            <a:ext cx="4602480" cy="4861560"/>
          </a:xfrm>
          <a:prstGeom prst="rect">
            <a:avLst/>
          </a:prstGeom>
        </p:spPr>
      </p:pic>
      <p:sp>
        <p:nvSpPr>
          <p:cNvPr id="4" name="TextBox 3"/>
          <p:cNvSpPr txBox="1"/>
          <p:nvPr/>
        </p:nvSpPr>
        <p:spPr>
          <a:xfrm>
            <a:off x="1036320" y="5955268"/>
            <a:ext cx="2926080" cy="369332"/>
          </a:xfrm>
          <a:prstGeom prst="rect">
            <a:avLst/>
          </a:prstGeom>
          <a:noFill/>
        </p:spPr>
        <p:txBody>
          <a:bodyPr wrap="square" rtlCol="0">
            <a:spAutoFit/>
          </a:bodyPr>
          <a:lstStyle/>
          <a:p>
            <a:pPr algn="ctr"/>
            <a:r>
              <a:rPr lang="en-US" dirty="0">
                <a:solidFill>
                  <a:schemeClr val="bg1"/>
                </a:solidFill>
              </a:rPr>
              <a:t>Currently-accepted structure</a:t>
            </a:r>
          </a:p>
        </p:txBody>
      </p:sp>
      <p:sp>
        <p:nvSpPr>
          <p:cNvPr id="5" name="TextBox 4"/>
          <p:cNvSpPr txBox="1"/>
          <p:nvPr/>
        </p:nvSpPr>
        <p:spPr>
          <a:xfrm>
            <a:off x="5608320" y="5943600"/>
            <a:ext cx="2926080" cy="369332"/>
          </a:xfrm>
          <a:prstGeom prst="rect">
            <a:avLst/>
          </a:prstGeom>
          <a:noFill/>
        </p:spPr>
        <p:txBody>
          <a:bodyPr wrap="square" rtlCol="0">
            <a:spAutoFit/>
          </a:bodyPr>
          <a:lstStyle/>
          <a:p>
            <a:pPr algn="ctr"/>
            <a:r>
              <a:rPr lang="en-US" dirty="0">
                <a:solidFill>
                  <a:schemeClr val="bg1"/>
                </a:solidFill>
              </a:rPr>
              <a:t>Proposed new structure</a:t>
            </a:r>
          </a:p>
        </p:txBody>
      </p:sp>
      <p:sp>
        <p:nvSpPr>
          <p:cNvPr id="6" name="TextBox 5"/>
          <p:cNvSpPr txBox="1"/>
          <p:nvPr/>
        </p:nvSpPr>
        <p:spPr>
          <a:xfrm>
            <a:off x="7383440" y="-25704"/>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sp>
        <p:nvSpPr>
          <p:cNvPr id="7" name="TextBox 6"/>
          <p:cNvSpPr txBox="1"/>
          <p:nvPr/>
        </p:nvSpPr>
        <p:spPr>
          <a:xfrm>
            <a:off x="0" y="631434"/>
            <a:ext cx="838200" cy="369332"/>
          </a:xfrm>
          <a:prstGeom prst="rect">
            <a:avLst/>
          </a:prstGeom>
          <a:noFill/>
        </p:spPr>
        <p:txBody>
          <a:bodyPr wrap="square" rtlCol="0">
            <a:spAutoFit/>
          </a:bodyPr>
          <a:lstStyle/>
          <a:p>
            <a:pPr algn="ctr"/>
            <a:r>
              <a:rPr lang="en-US" b="1" dirty="0">
                <a:solidFill>
                  <a:srgbClr val="EBE600"/>
                </a:solidFill>
              </a:rPr>
              <a:t>H3[e]</a:t>
            </a:r>
          </a:p>
        </p:txBody>
      </p:sp>
      <p:pic>
        <p:nvPicPr>
          <p:cNvPr id="8" name="Slide 2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6553200"/>
            <a:ext cx="304800" cy="304800"/>
          </a:xfrm>
          <a:prstGeom prst="rect">
            <a:avLst/>
          </a:prstGeom>
        </p:spPr>
      </p:pic>
    </p:spTree>
    <p:custDataLst>
      <p:tags r:id="rId1"/>
    </p:custDataLst>
  </p:cSld>
  <p:clrMapOvr>
    <a:masterClrMapping/>
  </p:clrMapOvr>
  <p:transition advClick="0" advTm="7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2" fill="hold" grpId="0" nodeType="afterEffect">
                                  <p:stCondLst>
                                    <p:cond delay="62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2"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7" grpId="0"/>
    </p:bldLst>
  </p:timing>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1" descr="H3-H4-tetra_L109-L126-I130_2.png"/>
          <p:cNvPicPr>
            <a:picLocks noChangeAspect="1"/>
          </p:cNvPicPr>
          <p:nvPr/>
        </p:nvPicPr>
        <p:blipFill>
          <a:blip r:embed="rId6" cstate="print"/>
          <a:stretch>
            <a:fillRect/>
          </a:stretch>
        </p:blipFill>
        <p:spPr>
          <a:xfrm>
            <a:off x="289560" y="685800"/>
            <a:ext cx="2888191" cy="2888191"/>
          </a:xfrm>
          <a:prstGeom prst="rect">
            <a:avLst/>
          </a:prstGeom>
        </p:spPr>
      </p:pic>
      <p:pic>
        <p:nvPicPr>
          <p:cNvPr id="3" name="Picture 2" descr="H4[T71-Y72]-H2B[L80-T96-L100]-closeup.png"/>
          <p:cNvPicPr>
            <a:picLocks noChangeAspect="1"/>
          </p:cNvPicPr>
          <p:nvPr/>
        </p:nvPicPr>
        <p:blipFill>
          <a:blip r:embed="rId7" cstate="print"/>
          <a:stretch>
            <a:fillRect/>
          </a:stretch>
        </p:blipFill>
        <p:spPr>
          <a:xfrm>
            <a:off x="655320" y="4084689"/>
            <a:ext cx="4648200" cy="2178951"/>
          </a:xfrm>
          <a:prstGeom prst="rect">
            <a:avLst/>
          </a:prstGeom>
        </p:spPr>
      </p:pic>
      <p:pic>
        <p:nvPicPr>
          <p:cNvPr id="4" name="Picture 3" descr="H3-H4_hydrophobic_bonds.jpg"/>
          <p:cNvPicPr>
            <a:picLocks noChangeAspect="1"/>
          </p:cNvPicPr>
          <p:nvPr/>
        </p:nvPicPr>
        <p:blipFill>
          <a:blip r:embed="rId8" cstate="print"/>
          <a:stretch>
            <a:fillRect/>
          </a:stretch>
        </p:blipFill>
        <p:spPr>
          <a:xfrm>
            <a:off x="3398520" y="685800"/>
            <a:ext cx="2889504" cy="2889504"/>
          </a:xfrm>
          <a:prstGeom prst="rect">
            <a:avLst/>
          </a:prstGeom>
        </p:spPr>
      </p:pic>
      <p:pic>
        <p:nvPicPr>
          <p:cNvPr id="5" name="Picture 4" descr="H2A-H2B_hydrophobic-bonds.png"/>
          <p:cNvPicPr>
            <a:picLocks noChangeAspect="1"/>
          </p:cNvPicPr>
          <p:nvPr/>
        </p:nvPicPr>
        <p:blipFill>
          <a:blip r:embed="rId9" cstate="print"/>
          <a:srcRect l="20408" r="16667"/>
          <a:stretch>
            <a:fillRect/>
          </a:stretch>
        </p:blipFill>
        <p:spPr>
          <a:xfrm>
            <a:off x="5791200" y="3982610"/>
            <a:ext cx="3108960" cy="2414468"/>
          </a:xfrm>
          <a:prstGeom prst="rect">
            <a:avLst/>
          </a:prstGeom>
        </p:spPr>
      </p:pic>
      <p:pic>
        <p:nvPicPr>
          <p:cNvPr id="6" name="Picture 5" descr="000-temp4.png"/>
          <p:cNvPicPr/>
          <p:nvPr/>
        </p:nvPicPr>
        <p:blipFill>
          <a:blip r:embed="rId10" cstate="print"/>
          <a:stretch>
            <a:fillRect/>
          </a:stretch>
        </p:blipFill>
        <p:spPr>
          <a:xfrm>
            <a:off x="6491866" y="990600"/>
            <a:ext cx="2377814" cy="2239108"/>
          </a:xfrm>
          <a:prstGeom prst="rect">
            <a:avLst/>
          </a:prstGeom>
        </p:spPr>
      </p:pic>
      <p:cxnSp>
        <p:nvCxnSpPr>
          <p:cNvPr id="8" name="Straight Arrow Connector 7"/>
          <p:cNvCxnSpPr/>
          <p:nvPr/>
        </p:nvCxnSpPr>
        <p:spPr>
          <a:xfrm rot="5400000">
            <a:off x="1317466" y="570706"/>
            <a:ext cx="838200" cy="1588"/>
          </a:xfrm>
          <a:prstGeom prst="straightConnector1">
            <a:avLst/>
          </a:prstGeom>
          <a:ln w="57150">
            <a:solidFill>
              <a:srgbClr val="FD09C9"/>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14"/>
          <p:cNvGrpSpPr/>
          <p:nvPr/>
        </p:nvGrpSpPr>
        <p:grpSpPr>
          <a:xfrm>
            <a:off x="3677068" y="304800"/>
            <a:ext cx="2285164" cy="3549253"/>
            <a:chOff x="3677068" y="304800"/>
            <a:chExt cx="2285164" cy="3549253"/>
          </a:xfrm>
        </p:grpSpPr>
        <p:cxnSp>
          <p:nvCxnSpPr>
            <p:cNvPr id="9" name="Straight Arrow Connector 8"/>
            <p:cNvCxnSpPr/>
            <p:nvPr/>
          </p:nvCxnSpPr>
          <p:spPr>
            <a:xfrm rot="4200000">
              <a:off x="3601662" y="723106"/>
              <a:ext cx="838200" cy="1588"/>
            </a:xfrm>
            <a:prstGeom prst="straightConnector1">
              <a:avLst/>
            </a:prstGeom>
            <a:ln w="5715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5000000">
              <a:off x="5542338" y="3434159"/>
              <a:ext cx="838200" cy="1588"/>
            </a:xfrm>
            <a:prstGeom prst="straightConnector1">
              <a:avLst/>
            </a:prstGeom>
            <a:ln w="5715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6600000">
              <a:off x="5354262" y="767159"/>
              <a:ext cx="838200" cy="1588"/>
            </a:xfrm>
            <a:prstGeom prst="straightConnector1">
              <a:avLst/>
            </a:prstGeom>
            <a:ln w="5715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7400000">
              <a:off x="3258762" y="3386534"/>
              <a:ext cx="838200" cy="1588"/>
            </a:xfrm>
            <a:prstGeom prst="straightConnector1">
              <a:avLst/>
            </a:prstGeom>
            <a:ln w="57150">
              <a:solidFill>
                <a:srgbClr val="FD09C9"/>
              </a:solidFill>
              <a:tailEnd type="arrow"/>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rot="5400000">
            <a:off x="7438231" y="1151731"/>
            <a:ext cx="838200" cy="1588"/>
          </a:xfrm>
          <a:prstGeom prst="straightConnector1">
            <a:avLst/>
          </a:prstGeom>
          <a:ln w="57150">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a:off x="2485231" y="6285706"/>
            <a:ext cx="838200" cy="1588"/>
          </a:xfrm>
          <a:prstGeom prst="straightConnector1">
            <a:avLst/>
          </a:prstGeom>
          <a:ln w="57150">
            <a:solidFill>
              <a:srgbClr val="FD09C9"/>
            </a:solidFill>
            <a:tailEnd type="arrow"/>
          </a:ln>
        </p:spPr>
        <p:style>
          <a:lnRef idx="1">
            <a:schemeClr val="accent1"/>
          </a:lnRef>
          <a:fillRef idx="0">
            <a:schemeClr val="accent1"/>
          </a:fillRef>
          <a:effectRef idx="0">
            <a:schemeClr val="accent1"/>
          </a:effectRef>
          <a:fontRef idx="minor">
            <a:schemeClr val="tx1"/>
          </a:fontRef>
        </p:style>
      </p:cxnSp>
      <p:pic>
        <p:nvPicPr>
          <p:cNvPr id="15" name="Slide 27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1" cstate="print"/>
          <a:stretch>
            <a:fillRect/>
          </a:stretch>
        </p:blipFill>
        <p:spPr>
          <a:xfrm>
            <a:off x="0" y="6539552"/>
            <a:ext cx="304800" cy="304800"/>
          </a:xfrm>
          <a:prstGeom prst="rect">
            <a:avLst/>
          </a:prstGeom>
        </p:spPr>
      </p:pic>
    </p:spTree>
    <p:custDataLst>
      <p:tags r:id="rId1"/>
    </p:custDataLst>
  </p:cSld>
  <p:clrMapOvr>
    <a:masterClrMapping/>
  </p:clrMapOvr>
  <p:transition advClick="0" advTm="15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 presetClass="entr" presetSubtype="8" fill="hold" nodeType="afterEffect">
                                  <p:stCondLst>
                                    <p:cond delay="550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2000" fill="hold"/>
                                        <p:tgtEl>
                                          <p:spTgt spid="8"/>
                                        </p:tgtEl>
                                        <p:attrNameLst>
                                          <p:attrName>ppt_x</p:attrName>
                                        </p:attrNameLst>
                                      </p:cBhvr>
                                      <p:tavLst>
                                        <p:tav tm="0">
                                          <p:val>
                                            <p:strVal val="0-#ppt_w/2"/>
                                          </p:val>
                                        </p:tav>
                                        <p:tav tm="100000">
                                          <p:val>
                                            <p:strVal val="#ppt_x"/>
                                          </p:val>
                                        </p:tav>
                                      </p:tavLst>
                                    </p:anim>
                                    <p:anim calcmode="lin" valueType="num">
                                      <p:cBhvr additive="base">
                                        <p:cTn id="11" dur="20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57000"/>
                            </p:stCondLst>
                            <p:childTnLst>
                              <p:par>
                                <p:cTn id="13" presetID="1" presetClass="exit" presetSubtype="0" fill="hold" nodeType="afterEffect">
                                  <p:stCondLst>
                                    <p:cond delay="12000"/>
                                  </p:stCondLst>
                                  <p:childTnLst>
                                    <p:set>
                                      <p:cBhvr>
                                        <p:cTn id="14" dur="1" fill="hold">
                                          <p:stCondLst>
                                            <p:cond delay="0"/>
                                          </p:stCondLst>
                                        </p:cTn>
                                        <p:tgtEl>
                                          <p:spTgt spid="8"/>
                                        </p:tgtEl>
                                        <p:attrNameLst>
                                          <p:attrName>style.visibility</p:attrName>
                                        </p:attrNameLst>
                                      </p:cBhvr>
                                      <p:to>
                                        <p:strVal val="hidden"/>
                                      </p:to>
                                    </p:set>
                                  </p:childTnLst>
                                </p:cTn>
                              </p:par>
                              <p:par>
                                <p:cTn id="15" presetID="9" presetClass="entr" presetSubtype="0" fill="hold" nodeType="withEffect">
                                  <p:stCondLst>
                                    <p:cond delay="1200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par>
                          <p:cTn id="18" fill="hold">
                            <p:stCondLst>
                              <p:cond delay="69500"/>
                            </p:stCondLst>
                            <p:childTnLst>
                              <p:par>
                                <p:cTn id="19" presetID="1" presetClass="exit" presetSubtype="0" fill="hold" nodeType="afterEffect">
                                  <p:stCondLst>
                                    <p:cond delay="7000"/>
                                  </p:stCondLst>
                                  <p:childTnLst>
                                    <p:set>
                                      <p:cBhvr>
                                        <p:cTn id="20" dur="1" fill="hold">
                                          <p:stCondLst>
                                            <p:cond delay="0"/>
                                          </p:stCondLst>
                                        </p:cTn>
                                        <p:tgtEl>
                                          <p:spTgt spid="7"/>
                                        </p:tgtEl>
                                        <p:attrNameLst>
                                          <p:attrName>style.visibility</p:attrName>
                                        </p:attrNameLst>
                                      </p:cBhvr>
                                      <p:to>
                                        <p:strVal val="hidden"/>
                                      </p:to>
                                    </p:set>
                                  </p:childTnLst>
                                </p:cTn>
                              </p:par>
                              <p:par>
                                <p:cTn id="21" presetID="2" presetClass="entr" presetSubtype="1" fill="hold" nodeType="withEffect">
                                  <p:stCondLst>
                                    <p:cond delay="7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childTnLst>
                          </p:cTn>
                        </p:par>
                        <p:par>
                          <p:cTn id="25" fill="hold">
                            <p:stCondLst>
                              <p:cond delay="77000"/>
                            </p:stCondLst>
                            <p:childTnLst>
                              <p:par>
                                <p:cTn id="26" presetID="1" presetClass="exit" presetSubtype="0" fill="hold" nodeType="afterEffect">
                                  <p:stCondLst>
                                    <p:cond delay="12000"/>
                                  </p:stCondLst>
                                  <p:childTnLst>
                                    <p:set>
                                      <p:cBhvr>
                                        <p:cTn id="27" dur="1" fill="hold">
                                          <p:stCondLst>
                                            <p:cond delay="0"/>
                                          </p:stCondLst>
                                        </p:cTn>
                                        <p:tgtEl>
                                          <p:spTgt spid="14"/>
                                        </p:tgtEl>
                                        <p:attrNameLst>
                                          <p:attrName>style.visibility</p:attrName>
                                        </p:attrNameLst>
                                      </p:cBhvr>
                                      <p:to>
                                        <p:strVal val="hidden"/>
                                      </p:to>
                                    </p:set>
                                  </p:childTnLst>
                                </p:cTn>
                              </p:par>
                              <p:par>
                                <p:cTn id="28" presetID="2" presetClass="entr" presetSubtype="4" fill="hold" nodeType="withEffect">
                                  <p:stCondLst>
                                    <p:cond delay="1200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par>
                          <p:cTn id="32" fill="hold">
                            <p:stCondLst>
                              <p:cond delay="89500"/>
                            </p:stCondLst>
                            <p:childTnLst>
                              <p:par>
                                <p:cTn id="33" presetID="63" presetClass="path" presetSubtype="0" accel="50000" decel="50000" fill="hold" nodeType="afterEffect">
                                  <p:stCondLst>
                                    <p:cond delay="8000"/>
                                  </p:stCondLst>
                                  <p:childTnLst>
                                    <p:animMotion origin="layout" path="M 0.23247 3.33333E-6 L 0.48247 3.33333E-6 " pathEditMode="relative" rAng="0" ptsTypes="AA">
                                      <p:cBhvr>
                                        <p:cTn id="34" dur="2000" fill="hold"/>
                                        <p:tgtEl>
                                          <p:spTgt spid="16"/>
                                        </p:tgtEl>
                                        <p:attrNameLst>
                                          <p:attrName>ppt_x</p:attrName>
                                          <p:attrName>ppt_y</p:attrName>
                                        </p:attrNameLst>
                                      </p:cBhvr>
                                      <p:rCtr x="125" y="0"/>
                                    </p:animMotion>
                                  </p:childTnLst>
                                </p:cTn>
                              </p:par>
                            </p:childTnLst>
                          </p:cTn>
                        </p:par>
                        <p:par>
                          <p:cTn id="35" fill="hold">
                            <p:stCondLst>
                              <p:cond delay="99500"/>
                            </p:stCondLst>
                            <p:childTnLst>
                              <p:par>
                                <p:cTn id="36" presetID="1" presetClass="exit" presetSubtype="0" fill="hold" nodeType="afterEffect">
                                  <p:stCondLst>
                                    <p:cond delay="10000"/>
                                  </p:stCondLst>
                                  <p:childTnLst>
                                    <p:set>
                                      <p:cBhvr>
                                        <p:cTn id="37"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38"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648200"/>
            <a:ext cx="8229600" cy="1143000"/>
          </a:xfrm>
        </p:spPr>
        <p:txBody>
          <a:bodyPr>
            <a:normAutofit fontScale="90000"/>
          </a:bodyPr>
          <a:lstStyle/>
          <a:p>
            <a:br>
              <a:rPr lang="en-US" dirty="0">
                <a:latin typeface="Times New Roman" pitchFamily="18" charset="0"/>
                <a:cs typeface="Times New Roman" pitchFamily="18" charset="0"/>
              </a:rPr>
            </a:br>
            <a:br>
              <a:rPr lang="en-US" dirty="0">
                <a:latin typeface="Times New Roman" pitchFamily="18" charset="0"/>
                <a:cs typeface="Times New Roman" pitchFamily="18" charset="0"/>
              </a:rPr>
            </a:br>
            <a:br>
              <a:rPr lang="en-US" dirty="0">
                <a:latin typeface="Times New Roman" pitchFamily="18" charset="0"/>
                <a:cs typeface="Times New Roman" pitchFamily="18" charset="0"/>
              </a:rPr>
            </a:b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4" name="TextBox 3"/>
          <p:cNvSpPr txBox="1"/>
          <p:nvPr/>
        </p:nvSpPr>
        <p:spPr>
          <a:xfrm>
            <a:off x="0" y="1371600"/>
            <a:ext cx="9144000" cy="923330"/>
          </a:xfrm>
          <a:prstGeom prst="rect">
            <a:avLst/>
          </a:prstGeom>
          <a:noFill/>
        </p:spPr>
        <p:txBody>
          <a:bodyPr wrap="square" rtlCol="0">
            <a:spAutoFit/>
          </a:bodyPr>
          <a:lstStyle/>
          <a:p>
            <a:pPr algn="ctr"/>
            <a:r>
              <a:rPr lang="en-US" sz="5400" dirty="0">
                <a:latin typeface="Times New Roman" pitchFamily="18" charset="0"/>
                <a:cs typeface="Times New Roman" pitchFamily="18" charset="0"/>
              </a:rPr>
              <a:t>Primary structure</a:t>
            </a:r>
            <a:endParaRPr lang="en-US" sz="5400" dirty="0"/>
          </a:p>
        </p:txBody>
      </p:sp>
      <p:sp>
        <p:nvSpPr>
          <p:cNvPr id="6" name="TextBox 5"/>
          <p:cNvSpPr txBox="1"/>
          <p:nvPr/>
        </p:nvSpPr>
        <p:spPr>
          <a:xfrm>
            <a:off x="381000" y="3276600"/>
            <a:ext cx="8412480" cy="1754326"/>
          </a:xfrm>
          <a:prstGeom prst="rect">
            <a:avLst/>
          </a:prstGeom>
          <a:noFill/>
        </p:spPr>
        <p:txBody>
          <a:bodyPr wrap="square" rtlCol="0">
            <a:spAutoFit/>
          </a:bodyPr>
          <a:lstStyle/>
          <a:p>
            <a:pPr algn="just"/>
            <a:r>
              <a:rPr lang="en-US" sz="3600" dirty="0">
                <a:latin typeface="Times New Roman" pitchFamily="18" charset="0"/>
                <a:cs typeface="Times New Roman" pitchFamily="18" charset="0"/>
              </a:rPr>
              <a:t>2.  How can we solve the length mismatch between the </a:t>
            </a:r>
            <a:r>
              <a:rPr lang="en-US" sz="3600" dirty="0">
                <a:latin typeface="Times New Roman" pitchFamily="18" charset="0"/>
                <a:cs typeface="Times New Roman" pitchFamily="18" charset="0"/>
                <a:sym typeface="Symbol"/>
              </a:rPr>
              <a:t>N-terminal -strands of H3, and those of the other 3 histone subunits?</a:t>
            </a:r>
            <a:endParaRPr lang="en-US" sz="3600" dirty="0"/>
          </a:p>
        </p:txBody>
      </p:sp>
      <p:sp>
        <p:nvSpPr>
          <p:cNvPr id="5" name="TextBox 4"/>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10000"/>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histone linearized2.jpg"/>
          <p:cNvPicPr>
            <a:picLocks noChangeAspect="1"/>
          </p:cNvPicPr>
          <p:nvPr/>
        </p:nvPicPr>
        <p:blipFill>
          <a:blip r:embed="rId6" cstate="print"/>
          <a:stretch>
            <a:fillRect/>
          </a:stretch>
        </p:blipFill>
        <p:spPr>
          <a:xfrm>
            <a:off x="533400" y="3444240"/>
            <a:ext cx="8118816" cy="1737360"/>
          </a:xfrm>
          <a:prstGeom prst="rect">
            <a:avLst/>
          </a:prstGeom>
        </p:spPr>
      </p:pic>
      <p:sp>
        <p:nvSpPr>
          <p:cNvPr id="4" name="TextBox 3"/>
          <p:cNvSpPr txBox="1"/>
          <p:nvPr/>
        </p:nvSpPr>
        <p:spPr>
          <a:xfrm>
            <a:off x="3276600" y="1082040"/>
            <a:ext cx="2194560" cy="8229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r>
              <a:rPr lang="en-US" sz="1600" b="1" dirty="0">
                <a:solidFill>
                  <a:srgbClr val="0000FF"/>
                </a:solidFill>
                <a:latin typeface="Arial" pitchFamily="34" charset="0"/>
                <a:ea typeface="Times New Roman" pitchFamily="18" charset="0"/>
                <a:cs typeface="Arial" pitchFamily="34" charset="0"/>
              </a:rPr>
              <a:t>Blue = strand</a:t>
            </a:r>
          </a:p>
          <a:p>
            <a:pPr lvl="0"/>
            <a:r>
              <a:rPr lang="en-US" sz="1600" b="1" dirty="0">
                <a:solidFill>
                  <a:srgbClr val="00CCFF"/>
                </a:solidFill>
                <a:latin typeface="Arial" pitchFamily="34" charset="0"/>
                <a:ea typeface="Times New Roman" pitchFamily="18" charset="0"/>
                <a:cs typeface="Arial" pitchFamily="34" charset="0"/>
              </a:rPr>
              <a:t>Light blue = </a:t>
            </a:r>
            <a:r>
              <a:rPr lang="en-US" sz="1600" b="1" dirty="0">
                <a:solidFill>
                  <a:srgbClr val="00CCFF"/>
                </a:solidFill>
                <a:latin typeface="Arial" pitchFamily="34" charset="0"/>
                <a:ea typeface="Times New Roman" pitchFamily="18" charset="0"/>
                <a:cs typeface="Arial" pitchFamily="34" charset="0"/>
                <a:sym typeface="Symbol" pitchFamily="18" charset="2"/>
              </a:rPr>
              <a:t></a:t>
            </a:r>
            <a:r>
              <a:rPr lang="en-US" sz="1600" b="1" dirty="0">
                <a:solidFill>
                  <a:srgbClr val="00CCFF"/>
                </a:solidFill>
                <a:latin typeface="Arial" pitchFamily="34" charset="0"/>
                <a:ea typeface="Times New Roman" pitchFamily="18" charset="0"/>
                <a:cs typeface="Arial" pitchFamily="34" charset="0"/>
              </a:rPr>
              <a:t>-strand</a:t>
            </a:r>
          </a:p>
          <a:p>
            <a:pPr lvl="0"/>
            <a:r>
              <a:rPr lang="en-US" sz="1600" b="1" dirty="0">
                <a:solidFill>
                  <a:srgbClr val="FF0000"/>
                </a:solidFill>
                <a:latin typeface="Arial" pitchFamily="34" charset="0"/>
                <a:ea typeface="Times New Roman" pitchFamily="18" charset="0"/>
                <a:cs typeface="Arial" pitchFamily="34" charset="0"/>
                <a:sym typeface="Symbol" pitchFamily="18" charset="2"/>
              </a:rPr>
              <a:t>Red = helix</a:t>
            </a:r>
            <a:endParaRPr lang="en-US" sz="1600" dirty="0">
              <a:latin typeface="Arial" pitchFamily="34" charset="0"/>
              <a:ea typeface="Times New Roman" pitchFamily="18" charset="0"/>
              <a:cs typeface="Arial" pitchFamily="34" charset="0"/>
              <a:sym typeface="Symbol" pitchFamily="18" charset="2"/>
            </a:endParaRPr>
          </a:p>
          <a:p>
            <a:endParaRPr lang="en-US" sz="1600" dirty="0"/>
          </a:p>
        </p:txBody>
      </p:sp>
      <p:sp>
        <p:nvSpPr>
          <p:cNvPr id="5" name="TextBox 4"/>
          <p:cNvSpPr txBox="1"/>
          <p:nvPr/>
        </p:nvSpPr>
        <p:spPr>
          <a:xfrm>
            <a:off x="1524000" y="420469"/>
            <a:ext cx="6096000" cy="646331"/>
          </a:xfrm>
          <a:prstGeom prst="rect">
            <a:avLst/>
          </a:prstGeom>
          <a:noFill/>
        </p:spPr>
        <p:txBody>
          <a:bodyPr wrap="square" rtlCol="0">
            <a:spAutoFit/>
          </a:bodyPr>
          <a:lstStyle/>
          <a:p>
            <a:pPr algn="ctr"/>
            <a:r>
              <a:rPr lang="en-US" sz="3600" dirty="0">
                <a:latin typeface="Arial" pitchFamily="34" charset="0"/>
                <a:cs typeface="Arial" pitchFamily="34" charset="0"/>
              </a:rPr>
              <a:t>Anatomy of histone subunits</a:t>
            </a:r>
          </a:p>
        </p:txBody>
      </p:sp>
      <p:grpSp>
        <p:nvGrpSpPr>
          <p:cNvPr id="2" name="Group 12"/>
          <p:cNvGrpSpPr/>
          <p:nvPr/>
        </p:nvGrpSpPr>
        <p:grpSpPr>
          <a:xfrm>
            <a:off x="2768600" y="2865667"/>
            <a:ext cx="5379720" cy="639533"/>
            <a:chOff x="1033780" y="2865667"/>
            <a:chExt cx="5379720" cy="639533"/>
          </a:xfrm>
        </p:grpSpPr>
        <p:sp>
          <p:nvSpPr>
            <p:cNvPr id="6" name="TextBox 5"/>
            <p:cNvSpPr txBox="1"/>
            <p:nvPr/>
          </p:nvSpPr>
          <p:spPr>
            <a:xfrm>
              <a:off x="1033780" y="3166646"/>
              <a:ext cx="118872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N-terminus</a:t>
              </a:r>
            </a:p>
          </p:txBody>
        </p:sp>
        <p:sp>
          <p:nvSpPr>
            <p:cNvPr id="7" name="TextBox 6"/>
            <p:cNvSpPr txBox="1"/>
            <p:nvPr/>
          </p:nvSpPr>
          <p:spPr>
            <a:xfrm rot="-2700000">
              <a:off x="2550516" y="2865667"/>
              <a:ext cx="109728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sym typeface="Symbol"/>
                </a:rPr>
                <a:t></a:t>
              </a:r>
              <a:r>
                <a:rPr lang="en-US" sz="1600" dirty="0">
                  <a:latin typeface="Times New Roman" pitchFamily="18" charset="0"/>
                  <a:cs typeface="Times New Roman" pitchFamily="18" charset="0"/>
                </a:rPr>
                <a:t>-Strand 1</a:t>
              </a:r>
            </a:p>
          </p:txBody>
        </p:sp>
        <p:sp>
          <p:nvSpPr>
            <p:cNvPr id="8" name="TextBox 7"/>
            <p:cNvSpPr txBox="1"/>
            <p:nvPr/>
          </p:nvSpPr>
          <p:spPr>
            <a:xfrm rot="-2700000">
              <a:off x="4084320" y="2865667"/>
              <a:ext cx="109728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sym typeface="Symbol"/>
                </a:rPr>
                <a:t></a:t>
              </a:r>
              <a:r>
                <a:rPr lang="en-US" sz="1600" dirty="0">
                  <a:latin typeface="Times New Roman" pitchFamily="18" charset="0"/>
                  <a:cs typeface="Times New Roman" pitchFamily="18" charset="0"/>
                </a:rPr>
                <a:t>-Strand 2</a:t>
              </a:r>
            </a:p>
          </p:txBody>
        </p:sp>
        <p:sp>
          <p:nvSpPr>
            <p:cNvPr id="9" name="TextBox 8"/>
            <p:cNvSpPr txBox="1"/>
            <p:nvPr/>
          </p:nvSpPr>
          <p:spPr>
            <a:xfrm rot="-2700000">
              <a:off x="2175062" y="3001465"/>
              <a:ext cx="82296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Helix I</a:t>
              </a:r>
            </a:p>
          </p:txBody>
        </p:sp>
        <p:sp>
          <p:nvSpPr>
            <p:cNvPr id="10" name="TextBox 9"/>
            <p:cNvSpPr txBox="1"/>
            <p:nvPr/>
          </p:nvSpPr>
          <p:spPr>
            <a:xfrm>
              <a:off x="3266440" y="3166646"/>
              <a:ext cx="82296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Helix II</a:t>
              </a:r>
            </a:p>
          </p:txBody>
        </p:sp>
        <p:sp>
          <p:nvSpPr>
            <p:cNvPr id="11" name="TextBox 10"/>
            <p:cNvSpPr txBox="1"/>
            <p:nvPr/>
          </p:nvSpPr>
          <p:spPr>
            <a:xfrm rot="-2700000">
              <a:off x="4572000" y="2933215"/>
              <a:ext cx="914400" cy="365760"/>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Helix III</a:t>
              </a:r>
            </a:p>
          </p:txBody>
        </p:sp>
        <p:sp>
          <p:nvSpPr>
            <p:cNvPr id="12" name="TextBox 11"/>
            <p:cNvSpPr txBox="1"/>
            <p:nvPr/>
          </p:nvSpPr>
          <p:spPr>
            <a:xfrm>
              <a:off x="5224780" y="3162300"/>
              <a:ext cx="1188720" cy="338554"/>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C-terminus</a:t>
              </a:r>
            </a:p>
          </p:txBody>
        </p:sp>
      </p:grpSp>
      <p:cxnSp>
        <p:nvCxnSpPr>
          <p:cNvPr id="15" name="Straight Arrow Connector 14"/>
          <p:cNvCxnSpPr/>
          <p:nvPr/>
        </p:nvCxnSpPr>
        <p:spPr>
          <a:xfrm rot="5400000">
            <a:off x="3058160" y="2364740"/>
            <a:ext cx="640080" cy="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nvGraphicFramePr>
        <p:xfrm>
          <a:off x="1524000" y="304800"/>
          <a:ext cx="6096000" cy="2225040"/>
        </p:xfrm>
        <a:graphic>
          <a:graphicData uri="http://schemas.openxmlformats.org/drawingml/2006/table">
            <a:tbl>
              <a:tblPr firstRow="1" bandRow="1">
                <a:tableStyleId>{073A0DAA-6AF3-43AB-8588-CEC1D06C72B9}</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a:t>Subunit</a:t>
                      </a:r>
                      <a:endParaRPr lang="en-US" dirty="0">
                        <a:latin typeface="Times New Roman" pitchFamily="18" charset="0"/>
                        <a:cs typeface="Times New Roman" pitchFamily="18" charset="0"/>
                      </a:endParaRPr>
                    </a:p>
                  </a:txBody>
                  <a:tcPr/>
                </a:tc>
                <a:tc>
                  <a:txBody>
                    <a:bodyPr/>
                    <a:lstStyle/>
                    <a:p>
                      <a:r>
                        <a:rPr lang="en-US" dirty="0"/>
                        <a:t>N-terminal  </a:t>
                      </a:r>
                      <a:r>
                        <a:rPr lang="en-US" dirty="0" err="1"/>
                        <a:t>aa</a:t>
                      </a:r>
                      <a:r>
                        <a:rPr lang="en-US" dirty="0"/>
                        <a:t> residue count</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r>
                        <a:rPr lang="en-US" dirty="0"/>
                        <a:t>H2A</a:t>
                      </a:r>
                      <a:endParaRPr lang="en-US" dirty="0">
                        <a:latin typeface="Times New Roman" pitchFamily="18" charset="0"/>
                        <a:cs typeface="Times New Roman" pitchFamily="18" charset="0"/>
                      </a:endParaRPr>
                    </a:p>
                  </a:txBody>
                  <a:tcPr/>
                </a:tc>
                <a:tc>
                  <a:txBody>
                    <a:bodyPr/>
                    <a:lstStyle/>
                    <a:p>
                      <a:r>
                        <a:rPr lang="en-US" dirty="0"/>
                        <a:t>1-27</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r>
                        <a:rPr lang="en-US" dirty="0"/>
                        <a:t>H2B</a:t>
                      </a:r>
                      <a:endParaRPr lang="en-US" dirty="0">
                        <a:latin typeface="Times New Roman" pitchFamily="18" charset="0"/>
                        <a:cs typeface="Times New Roman" pitchFamily="18" charset="0"/>
                      </a:endParaRPr>
                    </a:p>
                  </a:txBody>
                  <a:tcPr/>
                </a:tc>
                <a:tc>
                  <a:txBody>
                    <a:bodyPr/>
                    <a:lstStyle/>
                    <a:p>
                      <a:r>
                        <a:rPr lang="en-US" dirty="0"/>
                        <a:t>1-37 (incl. 10-residue poly-Pro)</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r>
                        <a:rPr lang="en-US" dirty="0"/>
                        <a:t>H4</a:t>
                      </a:r>
                      <a:endParaRPr lang="en-US" dirty="0">
                        <a:latin typeface="Times New Roman" pitchFamily="18" charset="0"/>
                        <a:cs typeface="Times New Roman" pitchFamily="18" charset="0"/>
                      </a:endParaRPr>
                    </a:p>
                  </a:txBody>
                  <a:tcPr/>
                </a:tc>
                <a:tc>
                  <a:txBody>
                    <a:bodyPr/>
                    <a:lstStyle/>
                    <a:p>
                      <a:r>
                        <a:rPr lang="en-US" dirty="0"/>
                        <a:t>1-30</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370840">
                <a:tc>
                  <a:txBody>
                    <a:bodyPr/>
                    <a:lstStyle/>
                    <a:p>
                      <a:endParaRPr lang="en-US" dirty="0">
                        <a:latin typeface="Times New Roman" pitchFamily="18" charset="0"/>
                        <a:cs typeface="Times New Roman" pitchFamily="18" charset="0"/>
                      </a:endParaRPr>
                    </a:p>
                  </a:txBody>
                  <a:tcPr>
                    <a:solidFill>
                      <a:schemeClr val="accent2">
                        <a:lumMod val="40000"/>
                        <a:lumOff val="60000"/>
                      </a:schemeClr>
                    </a:solidFill>
                  </a:tcPr>
                </a:tc>
                <a:tc>
                  <a:txBody>
                    <a:bodyPr/>
                    <a:lstStyle/>
                    <a:p>
                      <a:endParaRPr lang="en-US" dirty="0">
                        <a:latin typeface="Times New Roman" pitchFamily="18" charset="0"/>
                        <a:cs typeface="Times New Roman" pitchFamily="18" charset="0"/>
                      </a:endParaRPr>
                    </a:p>
                  </a:txBody>
                  <a:tcPr>
                    <a:solidFill>
                      <a:schemeClr val="accent2">
                        <a:lumMod val="40000"/>
                        <a:lumOff val="60000"/>
                      </a:schemeClr>
                    </a:solidFill>
                  </a:tcPr>
                </a:tc>
                <a:extLst>
                  <a:ext uri="{0D108BD9-81ED-4DB2-BD59-A6C34878D82A}">
                    <a16:rowId xmlns:a16="http://schemas.microsoft.com/office/drawing/2014/main" val="10004"/>
                  </a:ext>
                </a:extLst>
              </a:tr>
              <a:tr h="370840">
                <a:tc>
                  <a:txBody>
                    <a:bodyPr/>
                    <a:lstStyle/>
                    <a:p>
                      <a:r>
                        <a:rPr lang="en-US" dirty="0"/>
                        <a:t>H3</a:t>
                      </a:r>
                      <a:endParaRPr lang="en-US" dirty="0">
                        <a:latin typeface="Times New Roman" pitchFamily="18" charset="0"/>
                        <a:cs typeface="Times New Roman" pitchFamily="18" charset="0"/>
                      </a:endParaRPr>
                    </a:p>
                  </a:txBody>
                  <a:tcPr/>
                </a:tc>
                <a:tc>
                  <a:txBody>
                    <a:bodyPr/>
                    <a:lstStyle/>
                    <a:p>
                      <a:r>
                        <a:rPr lang="en-US" dirty="0"/>
                        <a:t>1-63</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bl>
          </a:graphicData>
        </a:graphic>
      </p:graphicFrame>
      <p:cxnSp>
        <p:nvCxnSpPr>
          <p:cNvPr id="18" name="Straight Arrow Connector 17"/>
          <p:cNvCxnSpPr/>
          <p:nvPr/>
        </p:nvCxnSpPr>
        <p:spPr>
          <a:xfrm rot="10800000">
            <a:off x="5245100" y="2387601"/>
            <a:ext cx="762000" cy="2286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30200" y="4584700"/>
            <a:ext cx="685800" cy="3302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21" name="Slide 27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2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0"/>
                            </p:stCondLst>
                            <p:childTnLst>
                              <p:par>
                                <p:cTn id="8" presetID="9" presetClass="entr" presetSubtype="0" fill="hold" nodeType="afterEffect">
                                  <p:stCondLst>
                                    <p:cond delay="1800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par>
                          <p:cTn id="11" fill="hold">
                            <p:stCondLst>
                              <p:cond delay="18500"/>
                            </p:stCondLst>
                            <p:childTnLst>
                              <p:par>
                                <p:cTn id="12" presetID="1" presetClass="entr" presetSubtype="0" fill="hold" nodeType="afterEffect">
                                  <p:stCondLst>
                                    <p:cond delay="500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23500"/>
                            </p:stCondLst>
                            <p:childTnLst>
                              <p:par>
                                <p:cTn id="15" presetID="63" presetClass="path" presetSubtype="0" accel="50000" decel="50000" fill="hold" nodeType="afterEffect">
                                  <p:stCondLst>
                                    <p:cond delay="300"/>
                                  </p:stCondLst>
                                  <p:childTnLst>
                                    <p:animMotion origin="layout" path="M -2.22222E-6 1.65587E-6 L 0.10278 0.00092 " pathEditMode="relative" rAng="0" ptsTypes="AA">
                                      <p:cBhvr>
                                        <p:cTn id="16" dur="1000" fill="hold"/>
                                        <p:tgtEl>
                                          <p:spTgt spid="15"/>
                                        </p:tgtEl>
                                        <p:attrNameLst>
                                          <p:attrName>ppt_x</p:attrName>
                                          <p:attrName>ppt_y</p:attrName>
                                        </p:attrNameLst>
                                      </p:cBhvr>
                                      <p:rCtr x="51" y="0"/>
                                    </p:animMotion>
                                  </p:childTnLst>
                                </p:cTn>
                              </p:par>
                            </p:childTnLst>
                          </p:cTn>
                        </p:par>
                        <p:par>
                          <p:cTn id="17" fill="hold">
                            <p:stCondLst>
                              <p:cond delay="24800"/>
                            </p:stCondLst>
                            <p:childTnLst>
                              <p:par>
                                <p:cTn id="18" presetID="63" presetClass="path" presetSubtype="0" accel="50000" decel="50000" fill="hold" nodeType="afterEffect">
                                  <p:stCondLst>
                                    <p:cond delay="300"/>
                                  </p:stCondLst>
                                  <p:childTnLst>
                                    <p:animMotion origin="layout" path="M 0.10278 0.00092 L 0.15556 0.00069 " pathEditMode="relative" rAng="0" ptsTypes="AA">
                                      <p:cBhvr>
                                        <p:cTn id="19" dur="1000" fill="hold"/>
                                        <p:tgtEl>
                                          <p:spTgt spid="15"/>
                                        </p:tgtEl>
                                        <p:attrNameLst>
                                          <p:attrName>ppt_x</p:attrName>
                                          <p:attrName>ppt_y</p:attrName>
                                        </p:attrNameLst>
                                      </p:cBhvr>
                                      <p:rCtr x="26" y="0"/>
                                    </p:animMotion>
                                  </p:childTnLst>
                                </p:cTn>
                              </p:par>
                            </p:childTnLst>
                          </p:cTn>
                        </p:par>
                        <p:par>
                          <p:cTn id="20" fill="hold">
                            <p:stCondLst>
                              <p:cond delay="26100"/>
                            </p:stCondLst>
                            <p:childTnLst>
                              <p:par>
                                <p:cTn id="21" presetID="63" presetClass="path" presetSubtype="0" accel="50000" decel="50000" fill="hold" nodeType="afterEffect">
                                  <p:stCondLst>
                                    <p:cond delay="300"/>
                                  </p:stCondLst>
                                  <p:childTnLst>
                                    <p:animMotion origin="layout" path="M 0.15556 0.00069 L 0.22223 0.00069 " pathEditMode="relative" rAng="0" ptsTypes="AA">
                                      <p:cBhvr>
                                        <p:cTn id="22" dur="1000" fill="hold"/>
                                        <p:tgtEl>
                                          <p:spTgt spid="15"/>
                                        </p:tgtEl>
                                        <p:attrNameLst>
                                          <p:attrName>ppt_x</p:attrName>
                                          <p:attrName>ppt_y</p:attrName>
                                        </p:attrNameLst>
                                      </p:cBhvr>
                                      <p:rCtr x="33" y="0"/>
                                    </p:animMotion>
                                  </p:childTnLst>
                                </p:cTn>
                              </p:par>
                            </p:childTnLst>
                          </p:cTn>
                        </p:par>
                        <p:par>
                          <p:cTn id="23" fill="hold">
                            <p:stCondLst>
                              <p:cond delay="27400"/>
                            </p:stCondLst>
                            <p:childTnLst>
                              <p:par>
                                <p:cTn id="24" presetID="63" presetClass="path" presetSubtype="0" accel="50000" decel="50000" fill="hold" nodeType="afterEffect">
                                  <p:stCondLst>
                                    <p:cond delay="300"/>
                                  </p:stCondLst>
                                  <p:childTnLst>
                                    <p:animMotion origin="layout" path="M 0.22223 0.00069 L 0.31389 0.00046 " pathEditMode="relative" rAng="0" ptsTypes="AA">
                                      <p:cBhvr>
                                        <p:cTn id="25" dur="1000" fill="hold"/>
                                        <p:tgtEl>
                                          <p:spTgt spid="15"/>
                                        </p:tgtEl>
                                        <p:attrNameLst>
                                          <p:attrName>ppt_x</p:attrName>
                                          <p:attrName>ppt_y</p:attrName>
                                        </p:attrNameLst>
                                      </p:cBhvr>
                                      <p:rCtr x="46" y="0"/>
                                    </p:animMotion>
                                  </p:childTnLst>
                                </p:cTn>
                              </p:par>
                            </p:childTnLst>
                          </p:cTn>
                        </p:par>
                        <p:par>
                          <p:cTn id="26" fill="hold">
                            <p:stCondLst>
                              <p:cond delay="28700"/>
                            </p:stCondLst>
                            <p:childTnLst>
                              <p:par>
                                <p:cTn id="27" presetID="63" presetClass="path" presetSubtype="0" accel="50000" decel="50000" fill="hold" nodeType="afterEffect">
                                  <p:stCondLst>
                                    <p:cond delay="300"/>
                                  </p:stCondLst>
                                  <p:childTnLst>
                                    <p:animMotion origin="layout" path="M 0.31389 0.00046 L 0.37899 0.00046 " pathEditMode="relative" rAng="0" ptsTypes="AA">
                                      <p:cBhvr>
                                        <p:cTn id="28" dur="1000" fill="hold"/>
                                        <p:tgtEl>
                                          <p:spTgt spid="15"/>
                                        </p:tgtEl>
                                        <p:attrNameLst>
                                          <p:attrName>ppt_x</p:attrName>
                                          <p:attrName>ppt_y</p:attrName>
                                        </p:attrNameLst>
                                      </p:cBhvr>
                                      <p:rCtr x="32" y="0"/>
                                    </p:animMotion>
                                  </p:childTnLst>
                                </p:cTn>
                              </p:par>
                            </p:childTnLst>
                          </p:cTn>
                        </p:par>
                        <p:par>
                          <p:cTn id="29" fill="hold">
                            <p:stCondLst>
                              <p:cond delay="30000"/>
                            </p:stCondLst>
                            <p:childTnLst>
                              <p:par>
                                <p:cTn id="30" presetID="63" presetClass="path" presetSubtype="0" accel="50000" decel="50000" fill="hold" nodeType="afterEffect">
                                  <p:stCondLst>
                                    <p:cond delay="300"/>
                                  </p:stCondLst>
                                  <p:childTnLst>
                                    <p:animMotion origin="layout" path="M 0.37899 0.00046 L 0.46233 0.00069 " pathEditMode="relative" rAng="0" ptsTypes="AA">
                                      <p:cBhvr>
                                        <p:cTn id="31" dur="1000" fill="hold"/>
                                        <p:tgtEl>
                                          <p:spTgt spid="15"/>
                                        </p:tgtEl>
                                        <p:attrNameLst>
                                          <p:attrName>ppt_x</p:attrName>
                                          <p:attrName>ppt_y</p:attrName>
                                        </p:attrNameLst>
                                      </p:cBhvr>
                                      <p:rCtr x="42" y="0"/>
                                    </p:animMotion>
                                  </p:childTnLst>
                                </p:cTn>
                              </p:par>
                            </p:childTnLst>
                          </p:cTn>
                        </p:par>
                        <p:par>
                          <p:cTn id="32" fill="hold">
                            <p:stCondLst>
                              <p:cond delay="31300"/>
                            </p:stCondLst>
                            <p:childTnLst>
                              <p:par>
                                <p:cTn id="33" presetID="1" presetClass="exit" presetSubtype="0" fill="hold" nodeType="afterEffect">
                                  <p:stCondLst>
                                    <p:cond delay="3500"/>
                                  </p:stCondLst>
                                  <p:childTnLst>
                                    <p:set>
                                      <p:cBhvr>
                                        <p:cTn id="34" dur="1" fill="hold">
                                          <p:stCondLst>
                                            <p:cond delay="0"/>
                                          </p:stCondLst>
                                        </p:cTn>
                                        <p:tgtEl>
                                          <p:spTgt spid="15"/>
                                        </p:tgtEl>
                                        <p:attrNameLst>
                                          <p:attrName>style.visibility</p:attrName>
                                        </p:attrNameLst>
                                      </p:cBhvr>
                                      <p:to>
                                        <p:strVal val="hidden"/>
                                      </p:to>
                                    </p:set>
                                  </p:childTnLst>
                                </p:cTn>
                              </p:par>
                              <p:par>
                                <p:cTn id="35" presetID="2" presetClass="entr" presetSubtype="8" fill="hold" nodeType="withEffect">
                                  <p:stCondLst>
                                    <p:cond delay="2750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par>
                          <p:cTn id="39" fill="hold">
                            <p:stCondLst>
                              <p:cond delay="59300"/>
                            </p:stCondLst>
                            <p:childTnLst>
                              <p:par>
                                <p:cTn id="40" presetID="2" presetClass="entr" presetSubtype="2" fill="hold" nodeType="afterEffect">
                                  <p:stCondLst>
                                    <p:cond delay="400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1+#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4000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0-#ppt_w/2"/>
                                          </p:val>
                                        </p:tav>
                                        <p:tav tm="100000">
                                          <p:val>
                                            <p:strVal val="#ppt_x"/>
                                          </p:val>
                                        </p:tav>
                                      </p:tavLst>
                                    </p:anim>
                                    <p:anim calcmode="lin" valueType="num">
                                      <p:cBhvr additive="base">
                                        <p:cTn id="4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5610" numSld="999">
                <p:cTn id="48"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LL_4_SUBUNITS-Luger.jpg"/>
          <p:cNvPicPr>
            <a:picLocks noChangeAspect="1"/>
          </p:cNvPicPr>
          <p:nvPr/>
        </p:nvPicPr>
        <p:blipFill>
          <a:blip r:embed="rId6" cstate="print"/>
          <a:stretch>
            <a:fillRect/>
          </a:stretch>
        </p:blipFill>
        <p:spPr>
          <a:xfrm>
            <a:off x="0" y="1909762"/>
            <a:ext cx="9144000" cy="3038475"/>
          </a:xfrm>
          <a:prstGeom prst="rect">
            <a:avLst/>
          </a:prstGeom>
        </p:spPr>
      </p:pic>
      <p:sp>
        <p:nvSpPr>
          <p:cNvPr id="4" name="TextBox 3"/>
          <p:cNvSpPr txBox="1"/>
          <p:nvPr/>
        </p:nvSpPr>
        <p:spPr>
          <a:xfrm>
            <a:off x="533400" y="4933890"/>
            <a:ext cx="1005840" cy="400110"/>
          </a:xfrm>
          <a:prstGeom prst="rect">
            <a:avLst/>
          </a:prstGeom>
          <a:noFill/>
        </p:spPr>
        <p:txBody>
          <a:bodyPr wrap="square" rtlCol="0">
            <a:spAutoFit/>
          </a:bodyPr>
          <a:lstStyle/>
          <a:p>
            <a:pPr algn="ctr"/>
            <a:r>
              <a:rPr lang="en-US" sz="2000" b="1" dirty="0">
                <a:solidFill>
                  <a:schemeClr val="bg1"/>
                </a:solidFill>
              </a:rPr>
              <a:t>H2A [g]</a:t>
            </a:r>
          </a:p>
        </p:txBody>
      </p:sp>
      <p:sp>
        <p:nvSpPr>
          <p:cNvPr id="5" name="TextBox 4"/>
          <p:cNvSpPr txBox="1"/>
          <p:nvPr/>
        </p:nvSpPr>
        <p:spPr>
          <a:xfrm>
            <a:off x="1989160" y="4927600"/>
            <a:ext cx="1005840" cy="400110"/>
          </a:xfrm>
          <a:prstGeom prst="rect">
            <a:avLst/>
          </a:prstGeom>
          <a:noFill/>
        </p:spPr>
        <p:txBody>
          <a:bodyPr wrap="square" rtlCol="0">
            <a:spAutoFit/>
          </a:bodyPr>
          <a:lstStyle/>
          <a:p>
            <a:pPr algn="ctr"/>
            <a:r>
              <a:rPr lang="en-US" sz="2000" b="1" dirty="0">
                <a:solidFill>
                  <a:schemeClr val="bg1"/>
                </a:solidFill>
              </a:rPr>
              <a:t>H2B [h]</a:t>
            </a:r>
          </a:p>
        </p:txBody>
      </p:sp>
      <p:sp>
        <p:nvSpPr>
          <p:cNvPr id="6" name="TextBox 5"/>
          <p:cNvSpPr txBox="1"/>
          <p:nvPr/>
        </p:nvSpPr>
        <p:spPr>
          <a:xfrm>
            <a:off x="3787480" y="4927600"/>
            <a:ext cx="822960" cy="400110"/>
          </a:xfrm>
          <a:prstGeom prst="rect">
            <a:avLst/>
          </a:prstGeom>
          <a:noFill/>
        </p:spPr>
        <p:txBody>
          <a:bodyPr wrap="square" rtlCol="0">
            <a:spAutoFit/>
          </a:bodyPr>
          <a:lstStyle/>
          <a:p>
            <a:pPr algn="ctr"/>
            <a:r>
              <a:rPr lang="en-US" sz="2000" b="1" dirty="0">
                <a:solidFill>
                  <a:schemeClr val="bg1"/>
                </a:solidFill>
              </a:rPr>
              <a:t>H4 [f]</a:t>
            </a:r>
          </a:p>
        </p:txBody>
      </p:sp>
      <p:sp>
        <p:nvSpPr>
          <p:cNvPr id="7" name="TextBox 6"/>
          <p:cNvSpPr txBox="1"/>
          <p:nvPr/>
        </p:nvSpPr>
        <p:spPr>
          <a:xfrm>
            <a:off x="5791200" y="4927600"/>
            <a:ext cx="822960" cy="400110"/>
          </a:xfrm>
          <a:prstGeom prst="rect">
            <a:avLst/>
          </a:prstGeom>
          <a:noFill/>
        </p:spPr>
        <p:txBody>
          <a:bodyPr wrap="square" rtlCol="0">
            <a:spAutoFit/>
          </a:bodyPr>
          <a:lstStyle/>
          <a:p>
            <a:pPr algn="ctr"/>
            <a:r>
              <a:rPr lang="en-US" sz="2000" b="1" dirty="0">
                <a:solidFill>
                  <a:schemeClr val="bg1"/>
                </a:solidFill>
              </a:rPr>
              <a:t>H3 [e]</a:t>
            </a:r>
          </a:p>
        </p:txBody>
      </p:sp>
      <p:grpSp>
        <p:nvGrpSpPr>
          <p:cNvPr id="35" name="Group 34"/>
          <p:cNvGrpSpPr/>
          <p:nvPr/>
        </p:nvGrpSpPr>
        <p:grpSpPr>
          <a:xfrm>
            <a:off x="205740" y="2095499"/>
            <a:ext cx="5803900" cy="1013461"/>
            <a:chOff x="205740" y="2095499"/>
            <a:chExt cx="5803900" cy="1013461"/>
          </a:xfrm>
        </p:grpSpPr>
        <p:grpSp>
          <p:nvGrpSpPr>
            <p:cNvPr id="25" name="Group 24"/>
            <p:cNvGrpSpPr/>
            <p:nvPr/>
          </p:nvGrpSpPr>
          <p:grpSpPr>
            <a:xfrm>
              <a:off x="205740" y="2346960"/>
              <a:ext cx="914400" cy="762000"/>
              <a:chOff x="205740" y="2346960"/>
              <a:chExt cx="914400" cy="762000"/>
            </a:xfrm>
          </p:grpSpPr>
          <p:sp>
            <p:nvSpPr>
              <p:cNvPr id="8" name="TextBox 7"/>
              <p:cNvSpPr txBox="1"/>
              <p:nvPr/>
            </p:nvSpPr>
            <p:spPr>
              <a:xfrm>
                <a:off x="205740" y="2346960"/>
                <a:ext cx="914400" cy="646331"/>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Helix I</a:t>
                </a:r>
              </a:p>
            </p:txBody>
          </p:sp>
          <p:cxnSp>
            <p:nvCxnSpPr>
              <p:cNvPr id="10" name="Straight Arrow Connector 9"/>
              <p:cNvCxnSpPr/>
              <p:nvPr/>
            </p:nvCxnSpPr>
            <p:spPr>
              <a:xfrm rot="5400000">
                <a:off x="423228" y="2880360"/>
                <a:ext cx="457200"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1742440" y="2171700"/>
              <a:ext cx="914400" cy="762000"/>
              <a:chOff x="243840" y="2346960"/>
              <a:chExt cx="914400" cy="762000"/>
            </a:xfrm>
          </p:grpSpPr>
          <p:sp>
            <p:nvSpPr>
              <p:cNvPr id="27" name="TextBox 26"/>
              <p:cNvSpPr txBox="1"/>
              <p:nvPr/>
            </p:nvSpPr>
            <p:spPr>
              <a:xfrm>
                <a:off x="243840" y="2346960"/>
                <a:ext cx="914400" cy="646331"/>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Helix I</a:t>
                </a:r>
              </a:p>
            </p:txBody>
          </p:sp>
          <p:cxnSp>
            <p:nvCxnSpPr>
              <p:cNvPr id="28" name="Straight Arrow Connector 27"/>
              <p:cNvCxnSpPr/>
              <p:nvPr/>
            </p:nvCxnSpPr>
            <p:spPr>
              <a:xfrm rot="5400000">
                <a:off x="423228" y="2880360"/>
                <a:ext cx="457200"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139440" y="2095499"/>
              <a:ext cx="914400" cy="762001"/>
              <a:chOff x="243840" y="2346959"/>
              <a:chExt cx="914400" cy="762001"/>
            </a:xfrm>
          </p:grpSpPr>
          <p:sp>
            <p:nvSpPr>
              <p:cNvPr id="30" name="TextBox 29"/>
              <p:cNvSpPr txBox="1"/>
              <p:nvPr/>
            </p:nvSpPr>
            <p:spPr>
              <a:xfrm>
                <a:off x="243840" y="2346959"/>
                <a:ext cx="914400" cy="640080"/>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Helix I</a:t>
                </a:r>
              </a:p>
            </p:txBody>
          </p:sp>
          <p:cxnSp>
            <p:nvCxnSpPr>
              <p:cNvPr id="31" name="Straight Arrow Connector 30"/>
              <p:cNvCxnSpPr/>
              <p:nvPr/>
            </p:nvCxnSpPr>
            <p:spPr>
              <a:xfrm rot="5400000">
                <a:off x="423228" y="2880360"/>
                <a:ext cx="457200"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5095240" y="2171700"/>
              <a:ext cx="914400" cy="762000"/>
              <a:chOff x="243840" y="2346960"/>
              <a:chExt cx="914400" cy="762000"/>
            </a:xfrm>
          </p:grpSpPr>
          <p:sp>
            <p:nvSpPr>
              <p:cNvPr id="33" name="TextBox 32"/>
              <p:cNvSpPr txBox="1"/>
              <p:nvPr/>
            </p:nvSpPr>
            <p:spPr>
              <a:xfrm>
                <a:off x="243840" y="2346960"/>
                <a:ext cx="914400" cy="646331"/>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Helix I</a:t>
                </a:r>
              </a:p>
            </p:txBody>
          </p:sp>
          <p:cxnSp>
            <p:nvCxnSpPr>
              <p:cNvPr id="34" name="Straight Arrow Connector 33"/>
              <p:cNvCxnSpPr/>
              <p:nvPr/>
            </p:nvCxnSpPr>
            <p:spPr>
              <a:xfrm rot="5400000">
                <a:off x="423228" y="2880360"/>
                <a:ext cx="457200"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9" name="Group 48"/>
          <p:cNvGrpSpPr/>
          <p:nvPr/>
        </p:nvGrpSpPr>
        <p:grpSpPr>
          <a:xfrm>
            <a:off x="927100" y="2379980"/>
            <a:ext cx="6172200" cy="972820"/>
            <a:chOff x="927100" y="2379980"/>
            <a:chExt cx="6172200" cy="972820"/>
          </a:xfrm>
        </p:grpSpPr>
        <p:grpSp>
          <p:nvGrpSpPr>
            <p:cNvPr id="41" name="Group 40"/>
            <p:cNvGrpSpPr/>
            <p:nvPr/>
          </p:nvGrpSpPr>
          <p:grpSpPr>
            <a:xfrm>
              <a:off x="927100" y="2567940"/>
              <a:ext cx="1005840" cy="668020"/>
              <a:chOff x="927100" y="2567940"/>
              <a:chExt cx="1005840" cy="668020"/>
            </a:xfrm>
          </p:grpSpPr>
          <p:sp>
            <p:nvSpPr>
              <p:cNvPr id="37" name="TextBox 36"/>
              <p:cNvSpPr txBox="1"/>
              <p:nvPr/>
            </p:nvSpPr>
            <p:spPr>
              <a:xfrm>
                <a:off x="927100" y="2567940"/>
                <a:ext cx="1005840" cy="365760"/>
              </a:xfrm>
              <a:prstGeom prst="rect">
                <a:avLst/>
              </a:prstGeom>
              <a:noFill/>
            </p:spPr>
            <p:txBody>
              <a:bodyPr wrap="square" rtlCol="0">
                <a:spAutoFit/>
              </a:bodyPr>
              <a:lstStyle/>
              <a:p>
                <a:pPr algn="ctr"/>
                <a:r>
                  <a:rPr lang="en-US" dirty="0">
                    <a:solidFill>
                      <a:schemeClr val="bg1"/>
                    </a:solidFill>
                  </a:rPr>
                  <a:t>“Helix 0”</a:t>
                </a:r>
              </a:p>
            </p:txBody>
          </p:sp>
          <p:cxnSp>
            <p:nvCxnSpPr>
              <p:cNvPr id="38" name="Straight Arrow Connector 37"/>
              <p:cNvCxnSpPr/>
              <p:nvPr/>
            </p:nvCxnSpPr>
            <p:spPr>
              <a:xfrm rot="5400000">
                <a:off x="1064260" y="2915920"/>
                <a:ext cx="365760" cy="27432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3771900" y="2379980"/>
              <a:ext cx="1005840" cy="668020"/>
              <a:chOff x="927100" y="2567940"/>
              <a:chExt cx="1005840" cy="668020"/>
            </a:xfrm>
          </p:grpSpPr>
          <p:sp>
            <p:nvSpPr>
              <p:cNvPr id="43" name="TextBox 42"/>
              <p:cNvSpPr txBox="1"/>
              <p:nvPr/>
            </p:nvSpPr>
            <p:spPr>
              <a:xfrm>
                <a:off x="927100" y="2567940"/>
                <a:ext cx="1005840" cy="365760"/>
              </a:xfrm>
              <a:prstGeom prst="rect">
                <a:avLst/>
              </a:prstGeom>
              <a:noFill/>
            </p:spPr>
            <p:txBody>
              <a:bodyPr wrap="square" rtlCol="0">
                <a:spAutoFit/>
              </a:bodyPr>
              <a:lstStyle/>
              <a:p>
                <a:pPr algn="ctr"/>
                <a:r>
                  <a:rPr lang="en-US" dirty="0">
                    <a:solidFill>
                      <a:schemeClr val="bg1"/>
                    </a:solidFill>
                  </a:rPr>
                  <a:t>“Helix 0”</a:t>
                </a:r>
              </a:p>
            </p:txBody>
          </p:sp>
          <p:cxnSp>
            <p:nvCxnSpPr>
              <p:cNvPr id="44" name="Straight Arrow Connector 43"/>
              <p:cNvCxnSpPr/>
              <p:nvPr/>
            </p:nvCxnSpPr>
            <p:spPr>
              <a:xfrm rot="5400000">
                <a:off x="1064260" y="2915920"/>
                <a:ext cx="365760" cy="27432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6093460" y="2667000"/>
              <a:ext cx="1005840" cy="685800"/>
              <a:chOff x="6093460" y="2667000"/>
              <a:chExt cx="1005840" cy="685800"/>
            </a:xfrm>
          </p:grpSpPr>
          <p:sp>
            <p:nvSpPr>
              <p:cNvPr id="46" name="TextBox 45"/>
              <p:cNvSpPr txBox="1"/>
              <p:nvPr/>
            </p:nvSpPr>
            <p:spPr>
              <a:xfrm>
                <a:off x="6093460" y="2667000"/>
                <a:ext cx="1005840" cy="365760"/>
              </a:xfrm>
              <a:prstGeom prst="rect">
                <a:avLst/>
              </a:prstGeom>
              <a:noFill/>
            </p:spPr>
            <p:txBody>
              <a:bodyPr wrap="square" rtlCol="0">
                <a:spAutoFit/>
              </a:bodyPr>
              <a:lstStyle/>
              <a:p>
                <a:pPr algn="ctr"/>
                <a:r>
                  <a:rPr lang="en-US" dirty="0">
                    <a:solidFill>
                      <a:schemeClr val="bg1"/>
                    </a:solidFill>
                  </a:rPr>
                  <a:t>“Helix 0”</a:t>
                </a:r>
              </a:p>
            </p:txBody>
          </p:sp>
          <p:cxnSp>
            <p:nvCxnSpPr>
              <p:cNvPr id="47" name="Straight Arrow Connector 46"/>
              <p:cNvCxnSpPr/>
              <p:nvPr/>
            </p:nvCxnSpPr>
            <p:spPr>
              <a:xfrm rot="5400000">
                <a:off x="6286500" y="3101340"/>
                <a:ext cx="365760" cy="13716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53" name="Group 52"/>
          <p:cNvGrpSpPr/>
          <p:nvPr/>
        </p:nvGrpSpPr>
        <p:grpSpPr>
          <a:xfrm>
            <a:off x="2987040" y="304800"/>
            <a:ext cx="2651760" cy="918865"/>
            <a:chOff x="2987040" y="304800"/>
            <a:chExt cx="2651760" cy="918865"/>
          </a:xfrm>
        </p:grpSpPr>
        <p:sp>
          <p:nvSpPr>
            <p:cNvPr id="50" name="TextBox 49"/>
            <p:cNvSpPr txBox="1"/>
            <p:nvPr/>
          </p:nvSpPr>
          <p:spPr>
            <a:xfrm>
              <a:off x="2987040" y="762000"/>
              <a:ext cx="2651760" cy="461665"/>
            </a:xfrm>
            <a:prstGeom prst="rect">
              <a:avLst/>
            </a:prstGeom>
            <a:noFill/>
          </p:spPr>
          <p:txBody>
            <a:bodyPr wrap="square" rtlCol="0">
              <a:spAutoFit/>
            </a:bodyPr>
            <a:lstStyle/>
            <a:p>
              <a:pPr algn="ctr"/>
              <a:r>
                <a:rPr lang="en-US" sz="2400" b="1" dirty="0">
                  <a:solidFill>
                    <a:srgbClr val="FF0000"/>
                  </a:solidFill>
                </a:rPr>
                <a:t>Arg-Ser-Ser-Arg-Ala</a:t>
              </a:r>
            </a:p>
          </p:txBody>
        </p:sp>
        <p:cxnSp>
          <p:nvCxnSpPr>
            <p:cNvPr id="51" name="Straight Arrow Connector 50"/>
            <p:cNvCxnSpPr/>
            <p:nvPr/>
          </p:nvCxnSpPr>
          <p:spPr>
            <a:xfrm rot="5400000">
              <a:off x="3124200" y="533400"/>
              <a:ext cx="4572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4597400" y="533400"/>
              <a:ext cx="4572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39" name="Slide 27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27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par>
                          <p:cTn id="7" fill="hold">
                            <p:stCondLst>
                              <p:cond delay="0"/>
                            </p:stCondLst>
                            <p:childTnLst>
                              <p:par>
                                <p:cTn id="8" presetID="2" presetClass="entr" presetSubtype="1" fill="hold" nodeType="afterEffect">
                                  <p:stCondLst>
                                    <p:cond delay="3000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500" fill="hold"/>
                                        <p:tgtEl>
                                          <p:spTgt spid="35"/>
                                        </p:tgtEl>
                                        <p:attrNameLst>
                                          <p:attrName>ppt_x</p:attrName>
                                        </p:attrNameLst>
                                      </p:cBhvr>
                                      <p:tavLst>
                                        <p:tav tm="0">
                                          <p:val>
                                            <p:strVal val="#ppt_x"/>
                                          </p:val>
                                        </p:tav>
                                        <p:tav tm="100000">
                                          <p:val>
                                            <p:strVal val="#ppt_x"/>
                                          </p:val>
                                        </p:tav>
                                      </p:tavLst>
                                    </p:anim>
                                    <p:anim calcmode="lin" valueType="num">
                                      <p:cBhvr additive="base">
                                        <p:cTn id="11" dur="500" fill="hold"/>
                                        <p:tgtEl>
                                          <p:spTgt spid="35"/>
                                        </p:tgtEl>
                                        <p:attrNameLst>
                                          <p:attrName>ppt_y</p:attrName>
                                        </p:attrNameLst>
                                      </p:cBhvr>
                                      <p:tavLst>
                                        <p:tav tm="0">
                                          <p:val>
                                            <p:strVal val="0-#ppt_h/2"/>
                                          </p:val>
                                        </p:tav>
                                        <p:tav tm="100000">
                                          <p:val>
                                            <p:strVal val="#ppt_y"/>
                                          </p:val>
                                        </p:tav>
                                      </p:tavLst>
                                    </p:anim>
                                  </p:childTnLst>
                                </p:cTn>
                              </p:par>
                            </p:childTnLst>
                          </p:cTn>
                        </p:par>
                        <p:par>
                          <p:cTn id="12" fill="hold">
                            <p:stCondLst>
                              <p:cond delay="30500"/>
                            </p:stCondLst>
                            <p:childTnLst>
                              <p:par>
                                <p:cTn id="13" presetID="1" presetClass="exit" presetSubtype="0" fill="hold" nodeType="afterEffect">
                                  <p:stCondLst>
                                    <p:cond delay="27000"/>
                                  </p:stCondLst>
                                  <p:childTnLst>
                                    <p:set>
                                      <p:cBhvr>
                                        <p:cTn id="14" dur="1" fill="hold">
                                          <p:stCondLst>
                                            <p:cond delay="0"/>
                                          </p:stCondLst>
                                        </p:cTn>
                                        <p:tgtEl>
                                          <p:spTgt spid="35"/>
                                        </p:tgtEl>
                                        <p:attrNameLst>
                                          <p:attrName>style.visibility</p:attrName>
                                        </p:attrNameLst>
                                      </p:cBhvr>
                                      <p:to>
                                        <p:strVal val="hidden"/>
                                      </p:to>
                                    </p:set>
                                  </p:childTnLst>
                                </p:cTn>
                              </p:par>
                              <p:par>
                                <p:cTn id="15" presetID="2" presetClass="entr" presetSubtype="2" fill="hold" nodeType="withEffect">
                                  <p:stCondLst>
                                    <p:cond delay="2700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1+#ppt_w/2"/>
                                          </p:val>
                                        </p:tav>
                                        <p:tav tm="100000">
                                          <p:val>
                                            <p:strVal val="#ppt_x"/>
                                          </p:val>
                                        </p:tav>
                                      </p:tavLst>
                                    </p:anim>
                                    <p:anim calcmode="lin" valueType="num">
                                      <p:cBhvr additive="base">
                                        <p:cTn id="18" dur="500" fill="hold"/>
                                        <p:tgtEl>
                                          <p:spTgt spid="49"/>
                                        </p:tgtEl>
                                        <p:attrNameLst>
                                          <p:attrName>ppt_y</p:attrName>
                                        </p:attrNameLst>
                                      </p:cBhvr>
                                      <p:tavLst>
                                        <p:tav tm="0">
                                          <p:val>
                                            <p:strVal val="#ppt_y"/>
                                          </p:val>
                                        </p:tav>
                                        <p:tav tm="100000">
                                          <p:val>
                                            <p:strVal val="#ppt_y"/>
                                          </p:val>
                                        </p:tav>
                                      </p:tavLst>
                                    </p:anim>
                                  </p:childTnLst>
                                </p:cTn>
                              </p:par>
                            </p:childTnLst>
                          </p:cTn>
                        </p:par>
                        <p:par>
                          <p:cTn id="19" fill="hold">
                            <p:stCondLst>
                              <p:cond delay="58000"/>
                            </p:stCondLst>
                            <p:childTnLst>
                              <p:par>
                                <p:cTn id="20" presetID="2" presetClass="entr" presetSubtype="8" fill="hold" nodeType="afterEffect">
                                  <p:stCondLst>
                                    <p:cond delay="7700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0" fill="hold"/>
                                        <p:tgtEl>
                                          <p:spTgt spid="53"/>
                                        </p:tgtEl>
                                        <p:attrNameLst>
                                          <p:attrName>ppt_x</p:attrName>
                                        </p:attrNameLst>
                                      </p:cBhvr>
                                      <p:tavLst>
                                        <p:tav tm="0">
                                          <p:val>
                                            <p:strVal val="0-#ppt_w/2"/>
                                          </p:val>
                                        </p:tav>
                                        <p:tav tm="100000">
                                          <p:val>
                                            <p:strVal val="#ppt_x"/>
                                          </p:val>
                                        </p:tav>
                                      </p:tavLst>
                                    </p:anim>
                                    <p:anim calcmode="lin" valueType="num">
                                      <p:cBhvr additive="base">
                                        <p:cTn id="23" dur="2000" fill="hold"/>
                                        <p:tgtEl>
                                          <p:spTgt spid="53"/>
                                        </p:tgtEl>
                                        <p:attrNameLst>
                                          <p:attrName>ppt_y</p:attrName>
                                        </p:attrNameLst>
                                      </p:cBhvr>
                                      <p:tavLst>
                                        <p:tav tm="0">
                                          <p:val>
                                            <p:strVal val="#ppt_y"/>
                                          </p:val>
                                        </p:tav>
                                        <p:tav tm="100000">
                                          <p:val>
                                            <p:strVal val="#ppt_y"/>
                                          </p:val>
                                        </p:tav>
                                      </p:tavLst>
                                    </p:anim>
                                  </p:childTnLst>
                                </p:cTn>
                              </p:par>
                            </p:childTnLst>
                          </p:cTn>
                        </p:par>
                        <p:par>
                          <p:cTn id="24" fill="hold">
                            <p:stCondLst>
                              <p:cond delay="137000"/>
                            </p:stCondLst>
                            <p:childTnLst>
                              <p:par>
                                <p:cTn id="25" presetID="1" presetClass="exit" presetSubtype="0" fill="hold" nodeType="afterEffect">
                                  <p:stCondLst>
                                    <p:cond delay="10000"/>
                                  </p:stCondLst>
                                  <p:childTnLst>
                                    <p:set>
                                      <p:cBhvr>
                                        <p:cTn id="26"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5610" numSld="999">
                <p:cTn id="27" fill="hold" display="0">
                  <p:stCondLst>
                    <p:cond delay="indefinite"/>
                  </p:stCondLst>
                  <p:endCondLst>
                    <p:cond evt="onPrev" delay="0">
                      <p:tgtEl>
                        <p:sldTgt/>
                      </p:tgtEl>
                    </p:cond>
                    <p:cond evt="onStopAudio" delay="0">
                      <p:tgtEl>
                        <p:sldTgt/>
                      </p:tgtEl>
                    </p:cond>
                  </p:endCondLst>
                </p:cTn>
                <p:tgtEl>
                  <p:spTgt spid="39"/>
                </p:tgtEl>
              </p:cMediaNode>
            </p:audio>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elix-sub-0_H2A_alley.jpg"/>
          <p:cNvPicPr>
            <a:picLocks noChangeAspect="1"/>
          </p:cNvPicPr>
          <p:nvPr/>
        </p:nvPicPr>
        <p:blipFill>
          <a:blip r:embed="rId6" cstate="print"/>
          <a:stretch>
            <a:fillRect/>
          </a:stretch>
        </p:blipFill>
        <p:spPr>
          <a:xfrm>
            <a:off x="2141220" y="533400"/>
            <a:ext cx="4861560" cy="4861560"/>
          </a:xfrm>
          <a:prstGeom prst="rect">
            <a:avLst/>
          </a:prstGeom>
        </p:spPr>
      </p:pic>
      <p:sp>
        <p:nvSpPr>
          <p:cNvPr id="5" name="TextBox 4"/>
          <p:cNvSpPr txBox="1"/>
          <p:nvPr/>
        </p:nvSpPr>
        <p:spPr>
          <a:xfrm>
            <a:off x="1524000" y="5715000"/>
            <a:ext cx="6096000" cy="923330"/>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Hydrophobic alley between H3[a] “Helix 0” (white) and the C-terminus of  H2A[g] (turquoise), consisting of: Leu48, Ile51, and Gln55 (H3); and Pro109, Ile111, and Leu115 (H2A).</a:t>
            </a:r>
          </a:p>
        </p:txBody>
      </p:sp>
      <p:sp>
        <p:nvSpPr>
          <p:cNvPr id="4" name="TextBox 3"/>
          <p:cNvSpPr txBox="1"/>
          <p:nvPr/>
        </p:nvSpPr>
        <p:spPr>
          <a:xfrm>
            <a:off x="7369792" y="-2729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27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0"/>
            <a:ext cx="304800" cy="304800"/>
          </a:xfrm>
          <a:prstGeom prst="rect">
            <a:avLst/>
          </a:prstGeom>
        </p:spPr>
      </p:pic>
    </p:spTree>
    <p:custDataLst>
      <p:tags r:id="rId1"/>
    </p:custDataLst>
  </p:cSld>
  <p:clrMapOvr>
    <a:masterClrMapping/>
  </p:clrMapOvr>
  <p:transition advClick="0"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0732">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LL_4_SUBUNITS-Luger.jpg"/>
          <p:cNvPicPr>
            <a:picLocks noChangeAspect="1"/>
          </p:cNvPicPr>
          <p:nvPr/>
        </p:nvPicPr>
        <p:blipFill>
          <a:blip r:embed="rId6" cstate="print"/>
          <a:stretch>
            <a:fillRect/>
          </a:stretch>
        </p:blipFill>
        <p:spPr>
          <a:xfrm>
            <a:off x="0" y="1909762"/>
            <a:ext cx="9144000" cy="3038475"/>
          </a:xfrm>
          <a:prstGeom prst="rect">
            <a:avLst/>
          </a:prstGeom>
        </p:spPr>
      </p:pic>
      <p:grpSp>
        <p:nvGrpSpPr>
          <p:cNvPr id="40" name="Group 39"/>
          <p:cNvGrpSpPr/>
          <p:nvPr/>
        </p:nvGrpSpPr>
        <p:grpSpPr>
          <a:xfrm>
            <a:off x="5095240" y="2171700"/>
            <a:ext cx="2004060" cy="3156010"/>
            <a:chOff x="5095240" y="2171700"/>
            <a:chExt cx="2004060" cy="3156010"/>
          </a:xfrm>
        </p:grpSpPr>
        <p:sp>
          <p:nvSpPr>
            <p:cNvPr id="7" name="TextBox 6"/>
            <p:cNvSpPr txBox="1"/>
            <p:nvPr/>
          </p:nvSpPr>
          <p:spPr>
            <a:xfrm>
              <a:off x="5791200" y="4927600"/>
              <a:ext cx="640080" cy="400110"/>
            </a:xfrm>
            <a:prstGeom prst="rect">
              <a:avLst/>
            </a:prstGeom>
            <a:noFill/>
          </p:spPr>
          <p:txBody>
            <a:bodyPr wrap="square" rtlCol="0">
              <a:spAutoFit/>
            </a:bodyPr>
            <a:lstStyle/>
            <a:p>
              <a:pPr algn="ctr"/>
              <a:r>
                <a:rPr lang="en-US" sz="2000" b="1" dirty="0">
                  <a:solidFill>
                    <a:schemeClr val="bg1"/>
                  </a:solidFill>
                </a:rPr>
                <a:t>H3</a:t>
              </a:r>
            </a:p>
          </p:txBody>
        </p:sp>
        <p:grpSp>
          <p:nvGrpSpPr>
            <p:cNvPr id="13" name="Group 31"/>
            <p:cNvGrpSpPr/>
            <p:nvPr/>
          </p:nvGrpSpPr>
          <p:grpSpPr>
            <a:xfrm>
              <a:off x="5095240" y="2171700"/>
              <a:ext cx="914400" cy="762000"/>
              <a:chOff x="243840" y="2346960"/>
              <a:chExt cx="914400" cy="762000"/>
            </a:xfrm>
          </p:grpSpPr>
          <p:sp>
            <p:nvSpPr>
              <p:cNvPr id="33" name="TextBox 32"/>
              <p:cNvSpPr txBox="1"/>
              <p:nvPr/>
            </p:nvSpPr>
            <p:spPr>
              <a:xfrm>
                <a:off x="243840" y="2346960"/>
                <a:ext cx="914400" cy="646331"/>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Helix I</a:t>
                </a:r>
              </a:p>
            </p:txBody>
          </p:sp>
          <p:cxnSp>
            <p:nvCxnSpPr>
              <p:cNvPr id="34" name="Straight Arrow Connector 33"/>
              <p:cNvCxnSpPr/>
              <p:nvPr/>
            </p:nvCxnSpPr>
            <p:spPr>
              <a:xfrm rot="5400000">
                <a:off x="423228" y="2880360"/>
                <a:ext cx="457200"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47"/>
            <p:cNvGrpSpPr/>
            <p:nvPr/>
          </p:nvGrpSpPr>
          <p:grpSpPr>
            <a:xfrm>
              <a:off x="6093460" y="2667000"/>
              <a:ext cx="1005840" cy="685800"/>
              <a:chOff x="6093460" y="2667000"/>
              <a:chExt cx="1005840" cy="685800"/>
            </a:xfrm>
          </p:grpSpPr>
          <p:sp>
            <p:nvSpPr>
              <p:cNvPr id="46" name="TextBox 45"/>
              <p:cNvSpPr txBox="1"/>
              <p:nvPr/>
            </p:nvSpPr>
            <p:spPr>
              <a:xfrm>
                <a:off x="6093460" y="2667000"/>
                <a:ext cx="1005840" cy="365760"/>
              </a:xfrm>
              <a:prstGeom prst="rect">
                <a:avLst/>
              </a:prstGeom>
              <a:noFill/>
            </p:spPr>
            <p:txBody>
              <a:bodyPr wrap="square" rtlCol="0">
                <a:spAutoFit/>
              </a:bodyPr>
              <a:lstStyle/>
              <a:p>
                <a:pPr algn="ctr"/>
                <a:r>
                  <a:rPr lang="en-US" dirty="0">
                    <a:solidFill>
                      <a:schemeClr val="bg1"/>
                    </a:solidFill>
                  </a:rPr>
                  <a:t>“Helix 0”</a:t>
                </a:r>
              </a:p>
            </p:txBody>
          </p:sp>
          <p:cxnSp>
            <p:nvCxnSpPr>
              <p:cNvPr id="47" name="Straight Arrow Connector 46"/>
              <p:cNvCxnSpPr/>
              <p:nvPr/>
            </p:nvCxnSpPr>
            <p:spPr>
              <a:xfrm rot="5400000">
                <a:off x="6286500" y="3101340"/>
                <a:ext cx="365760" cy="13716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rot="20399667">
            <a:off x="5826424" y="2485936"/>
            <a:ext cx="3180077" cy="369332"/>
            <a:chOff x="1673862" y="685800"/>
            <a:chExt cx="3180077" cy="369332"/>
          </a:xfrm>
        </p:grpSpPr>
        <p:sp>
          <p:nvSpPr>
            <p:cNvPr id="35" name="TextBox 34"/>
            <p:cNvSpPr txBox="1"/>
            <p:nvPr/>
          </p:nvSpPr>
          <p:spPr>
            <a:xfrm>
              <a:off x="2667000" y="685800"/>
              <a:ext cx="1280160" cy="369332"/>
            </a:xfrm>
            <a:prstGeom prst="rect">
              <a:avLst/>
            </a:prstGeom>
            <a:noFill/>
          </p:spPr>
          <p:txBody>
            <a:bodyPr wrap="square" rtlCol="0">
              <a:spAutoFit/>
            </a:bodyPr>
            <a:lstStyle/>
            <a:p>
              <a:r>
                <a:rPr lang="en-US" dirty="0">
                  <a:solidFill>
                    <a:schemeClr val="bg1"/>
                  </a:solidFill>
                </a:rPr>
                <a:t>63 residues</a:t>
              </a:r>
            </a:p>
          </p:txBody>
        </p:sp>
        <p:cxnSp>
          <p:nvCxnSpPr>
            <p:cNvPr id="36" name="Straight Arrow Connector 35"/>
            <p:cNvCxnSpPr/>
            <p:nvPr/>
          </p:nvCxnSpPr>
          <p:spPr>
            <a:xfrm rot="10800000">
              <a:off x="1673862" y="888998"/>
              <a:ext cx="1005840"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848099" y="889002"/>
              <a:ext cx="1005840"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rot="19800000">
            <a:off x="6843329" y="3158068"/>
            <a:ext cx="2448560" cy="369332"/>
            <a:chOff x="2039619" y="685800"/>
            <a:chExt cx="2448560" cy="369332"/>
          </a:xfrm>
        </p:grpSpPr>
        <p:sp>
          <p:nvSpPr>
            <p:cNvPr id="45" name="TextBox 44"/>
            <p:cNvSpPr txBox="1"/>
            <p:nvPr/>
          </p:nvSpPr>
          <p:spPr>
            <a:xfrm>
              <a:off x="2667000" y="685800"/>
              <a:ext cx="1280160" cy="369332"/>
            </a:xfrm>
            <a:prstGeom prst="rect">
              <a:avLst/>
            </a:prstGeom>
            <a:noFill/>
          </p:spPr>
          <p:txBody>
            <a:bodyPr wrap="square" rtlCol="0">
              <a:spAutoFit/>
            </a:bodyPr>
            <a:lstStyle/>
            <a:p>
              <a:r>
                <a:rPr lang="en-US" dirty="0">
                  <a:solidFill>
                    <a:schemeClr val="bg1"/>
                  </a:solidFill>
                </a:rPr>
                <a:t>44 residues</a:t>
              </a:r>
            </a:p>
          </p:txBody>
        </p:sp>
        <p:cxnSp>
          <p:nvCxnSpPr>
            <p:cNvPr id="48" name="Straight Arrow Connector 47"/>
            <p:cNvCxnSpPr/>
            <p:nvPr/>
          </p:nvCxnSpPr>
          <p:spPr>
            <a:xfrm rot="10800000">
              <a:off x="2039619" y="889000"/>
              <a:ext cx="640080"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3848099" y="889001"/>
              <a:ext cx="640080"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3648" y="-13648"/>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20" name="Slide 27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1" presetClass="exit" presetSubtype="0" fill="hold" nodeType="afterEffect">
                                  <p:stCondLst>
                                    <p:cond delay="19000"/>
                                  </p:stCondLst>
                                  <p:childTnLst>
                                    <p:set>
                                      <p:cBhvr>
                                        <p:cTn id="9" dur="1" fill="hold">
                                          <p:stCondLst>
                                            <p:cond delay="0"/>
                                          </p:stCondLst>
                                        </p:cTn>
                                        <p:tgtEl>
                                          <p:spTgt spid="40"/>
                                        </p:tgtEl>
                                        <p:attrNameLst>
                                          <p:attrName>style.visibility</p:attrName>
                                        </p:attrNameLst>
                                      </p:cBhvr>
                                      <p:to>
                                        <p:strVal val="hidden"/>
                                      </p:to>
                                    </p:set>
                                  </p:childTnLst>
                                </p:cTn>
                              </p:par>
                              <p:par>
                                <p:cTn id="10" presetID="2" presetClass="entr" presetSubtype="4" fill="hold" nodeType="withEffect">
                                  <p:stCondLst>
                                    <p:cond delay="1900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19500"/>
                            </p:stCondLst>
                            <p:childTnLst>
                              <p:par>
                                <p:cTn id="15" presetID="1" presetClass="exit" presetSubtype="0" fill="hold" nodeType="afterEffect">
                                  <p:stCondLst>
                                    <p:cond delay="6000"/>
                                  </p:stCondLst>
                                  <p:childTnLst>
                                    <p:set>
                                      <p:cBhvr>
                                        <p:cTn id="16" dur="1" fill="hold">
                                          <p:stCondLst>
                                            <p:cond delay="0"/>
                                          </p:stCondLst>
                                        </p:cTn>
                                        <p:tgtEl>
                                          <p:spTgt spid="41"/>
                                        </p:tgtEl>
                                        <p:attrNameLst>
                                          <p:attrName>style.visibility</p:attrName>
                                        </p:attrNameLst>
                                      </p:cBhvr>
                                      <p:to>
                                        <p:strVal val="hidden"/>
                                      </p:to>
                                    </p:set>
                                  </p:childTnLst>
                                </p:cTn>
                              </p:par>
                              <p:par>
                                <p:cTn id="17" presetID="2" presetClass="entr" presetSubtype="4" fill="hold" nodeType="withEffect">
                                  <p:stCondLst>
                                    <p:cond delay="600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0732" numSld="999">
                <p:cTn id="21"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elix_sub-zero_[H3e].jpg"/>
          <p:cNvPicPr>
            <a:picLocks noChangeAspect="1"/>
          </p:cNvPicPr>
          <p:nvPr/>
        </p:nvPicPr>
        <p:blipFill>
          <a:blip r:embed="rId6" cstate="print"/>
          <a:stretch>
            <a:fillRect/>
          </a:stretch>
        </p:blipFill>
        <p:spPr>
          <a:xfrm>
            <a:off x="2120793" y="355387"/>
            <a:ext cx="4902413" cy="4902413"/>
          </a:xfrm>
          <a:prstGeom prst="rect">
            <a:avLst/>
          </a:prstGeom>
        </p:spPr>
      </p:pic>
      <p:sp>
        <p:nvSpPr>
          <p:cNvPr id="4" name="TextBox 3"/>
          <p:cNvSpPr txBox="1"/>
          <p:nvPr/>
        </p:nvSpPr>
        <p:spPr>
          <a:xfrm rot="20259986">
            <a:off x="3232848" y="4418951"/>
            <a:ext cx="100584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Helix III</a:t>
            </a:r>
          </a:p>
        </p:txBody>
      </p:sp>
      <p:sp>
        <p:nvSpPr>
          <p:cNvPr id="5" name="TextBox 4"/>
          <p:cNvSpPr txBox="1"/>
          <p:nvPr/>
        </p:nvSpPr>
        <p:spPr>
          <a:xfrm rot="3345147">
            <a:off x="2895369" y="3316064"/>
            <a:ext cx="91440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Helix II</a:t>
            </a:r>
          </a:p>
        </p:txBody>
      </p:sp>
      <p:sp>
        <p:nvSpPr>
          <p:cNvPr id="6" name="TextBox 5"/>
          <p:cNvSpPr txBox="1"/>
          <p:nvPr/>
        </p:nvSpPr>
        <p:spPr>
          <a:xfrm rot="19249367">
            <a:off x="2970623" y="1743979"/>
            <a:ext cx="91440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Helix I</a:t>
            </a:r>
          </a:p>
        </p:txBody>
      </p:sp>
      <p:sp>
        <p:nvSpPr>
          <p:cNvPr id="7" name="TextBox 6"/>
          <p:cNvSpPr txBox="1"/>
          <p:nvPr/>
        </p:nvSpPr>
        <p:spPr>
          <a:xfrm rot="1228973">
            <a:off x="3806391" y="2944969"/>
            <a:ext cx="1280160" cy="365760"/>
          </a:xfrm>
          <a:prstGeom prst="rect">
            <a:avLst/>
          </a:prstGeom>
          <a:noFill/>
        </p:spPr>
        <p:txBody>
          <a:bodyPr wrap="square" rtlCol="0">
            <a:spAutoFit/>
          </a:bodyPr>
          <a:lstStyle/>
          <a:p>
            <a:pPr algn="ctr"/>
            <a:r>
              <a:rPr lang="en-US" sz="2000" b="1" dirty="0">
                <a:solidFill>
                  <a:schemeClr val="bg1"/>
                </a:solidFill>
                <a:latin typeface="Times New Roman" pitchFamily="18" charset="0"/>
                <a:cs typeface="Times New Roman" pitchFamily="18" charset="0"/>
              </a:rPr>
              <a:t>“Helix 0”</a:t>
            </a:r>
          </a:p>
        </p:txBody>
      </p:sp>
      <p:sp>
        <p:nvSpPr>
          <p:cNvPr id="8" name="TextBox 7"/>
          <p:cNvSpPr txBox="1"/>
          <p:nvPr/>
        </p:nvSpPr>
        <p:spPr>
          <a:xfrm>
            <a:off x="6324600" y="1932834"/>
            <a:ext cx="2103120" cy="365760"/>
          </a:xfrm>
          <a:prstGeom prst="rect">
            <a:avLst/>
          </a:prstGeom>
          <a:noFill/>
        </p:spPr>
        <p:txBody>
          <a:bodyPr wrap="square" rtlCol="0">
            <a:spAutoFit/>
          </a:bodyPr>
          <a:lstStyle/>
          <a:p>
            <a:pPr algn="ctr"/>
            <a:r>
              <a:rPr lang="en-US" sz="2000" b="1" dirty="0">
                <a:solidFill>
                  <a:schemeClr val="bg1"/>
                </a:solidFill>
                <a:latin typeface="Times New Roman" pitchFamily="18" charset="0"/>
                <a:cs typeface="Times New Roman" pitchFamily="18" charset="0"/>
              </a:rPr>
              <a:t>“Helix Sub-Zero”</a:t>
            </a:r>
          </a:p>
        </p:txBody>
      </p:sp>
      <p:grpSp>
        <p:nvGrpSpPr>
          <p:cNvPr id="2" name="Group 11"/>
          <p:cNvGrpSpPr/>
          <p:nvPr/>
        </p:nvGrpSpPr>
        <p:grpSpPr>
          <a:xfrm>
            <a:off x="6400800" y="1459362"/>
            <a:ext cx="1304383" cy="369332"/>
            <a:chOff x="6591300" y="2081768"/>
            <a:chExt cx="1304383" cy="369332"/>
          </a:xfrm>
        </p:grpSpPr>
        <p:sp>
          <p:nvSpPr>
            <p:cNvPr id="9" name="TextBox 8"/>
            <p:cNvSpPr txBox="1"/>
            <p:nvPr/>
          </p:nvSpPr>
          <p:spPr>
            <a:xfrm>
              <a:off x="7072723" y="2081768"/>
              <a:ext cx="82296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Lys 36</a:t>
              </a:r>
            </a:p>
          </p:txBody>
        </p:sp>
        <p:cxnSp>
          <p:nvCxnSpPr>
            <p:cNvPr id="11" name="Straight Arrow Connector 10"/>
            <p:cNvCxnSpPr/>
            <p:nvPr/>
          </p:nvCxnSpPr>
          <p:spPr>
            <a:xfrm rot="10800000">
              <a:off x="6591300" y="2271712"/>
              <a:ext cx="533400" cy="1588"/>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12"/>
          <p:cNvGrpSpPr/>
          <p:nvPr/>
        </p:nvGrpSpPr>
        <p:grpSpPr>
          <a:xfrm>
            <a:off x="6087017" y="2589662"/>
            <a:ext cx="1304383" cy="369332"/>
            <a:chOff x="6591300" y="2081768"/>
            <a:chExt cx="1304383" cy="369332"/>
          </a:xfrm>
        </p:grpSpPr>
        <p:sp>
          <p:nvSpPr>
            <p:cNvPr id="14" name="TextBox 13"/>
            <p:cNvSpPr txBox="1"/>
            <p:nvPr/>
          </p:nvSpPr>
          <p:spPr>
            <a:xfrm>
              <a:off x="7072723" y="2081768"/>
              <a:ext cx="82296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Arg 40</a:t>
              </a:r>
            </a:p>
          </p:txBody>
        </p:sp>
        <p:cxnSp>
          <p:nvCxnSpPr>
            <p:cNvPr id="15" name="Straight Arrow Connector 14"/>
            <p:cNvCxnSpPr/>
            <p:nvPr/>
          </p:nvCxnSpPr>
          <p:spPr>
            <a:xfrm rot="10800000">
              <a:off x="6591300" y="2271712"/>
              <a:ext cx="533400" cy="1588"/>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20"/>
          <p:cNvGrpSpPr/>
          <p:nvPr/>
        </p:nvGrpSpPr>
        <p:grpSpPr>
          <a:xfrm>
            <a:off x="4076700" y="2209694"/>
            <a:ext cx="1089660" cy="381000"/>
            <a:chOff x="4076700" y="2832100"/>
            <a:chExt cx="1089660" cy="381000"/>
          </a:xfrm>
        </p:grpSpPr>
        <p:sp>
          <p:nvSpPr>
            <p:cNvPr id="17" name="TextBox 16"/>
            <p:cNvSpPr txBox="1"/>
            <p:nvPr/>
          </p:nvSpPr>
          <p:spPr>
            <a:xfrm>
              <a:off x="4076700" y="2832100"/>
              <a:ext cx="82296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Arg 49</a:t>
              </a:r>
            </a:p>
          </p:txBody>
        </p:sp>
        <p:cxnSp>
          <p:nvCxnSpPr>
            <p:cNvPr id="18" name="Straight Arrow Connector 17"/>
            <p:cNvCxnSpPr/>
            <p:nvPr/>
          </p:nvCxnSpPr>
          <p:spPr>
            <a:xfrm>
              <a:off x="4800600" y="3029466"/>
              <a:ext cx="365760" cy="183634"/>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2" name="Rectangle 1"/>
          <p:cNvSpPr>
            <a:spLocks noChangeArrowheads="1"/>
          </p:cNvSpPr>
          <p:nvPr/>
        </p:nvSpPr>
        <p:spPr bwMode="auto">
          <a:xfrm>
            <a:off x="1981200" y="5711874"/>
            <a:ext cx="5212080"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5029200" algn="l"/>
              </a:tabLst>
            </a:pPr>
            <a:r>
              <a:rPr kumimoji="0" lang="en-US" sz="12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123456789</a:t>
            </a:r>
            <a:r>
              <a:rPr kumimoji="0" lang="en-US" sz="1200" b="0"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0</a:t>
            </a:r>
            <a:r>
              <a:rPr kumimoji="0" lang="en-US" sz="12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2</a:t>
            </a:r>
            <a:r>
              <a:rPr kumimoji="0" lang="en-US" sz="1200" b="0"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0 </a:t>
            </a:r>
            <a:r>
              <a:rPr kumimoji="0" lang="en-US" sz="12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3</a:t>
            </a:r>
            <a:r>
              <a:rPr kumimoji="0" lang="en-US" sz="1200" b="0"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0</a:t>
            </a:r>
            <a:r>
              <a:rPr kumimoji="0" lang="en-US" sz="12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4</a:t>
            </a:r>
            <a:r>
              <a:rPr kumimoji="0" lang="en-US" sz="1200" b="0"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0</a:t>
            </a:r>
            <a:r>
              <a:rPr kumimoji="0" lang="en-US" sz="12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5</a:t>
            </a:r>
            <a:r>
              <a:rPr kumimoji="0" lang="en-US" sz="1200" b="0"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0</a:t>
            </a:r>
            <a:r>
              <a:rPr kumimoji="0" lang="en-US" sz="12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endPar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2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rPr>
              <a:t>ARTKQTARKS TGGKAPRKQL ATKAARK</a:t>
            </a:r>
            <a:r>
              <a:rPr kumimoji="0" lang="en-US" sz="1200" b="1" i="0" u="sng" strike="noStrike" cap="none" normalizeH="0" baseline="0" dirty="0">
                <a:ln>
                  <a:noFill/>
                </a:ln>
                <a:solidFill>
                  <a:srgbClr val="0000FF"/>
                </a:solidFill>
                <a:effectLst/>
                <a:latin typeface="Courier New" pitchFamily="49" charset="0"/>
                <a:ea typeface="Times New Roman" pitchFamily="18" charset="0"/>
                <a:cs typeface="Courier New" pitchFamily="49" charset="0"/>
              </a:rPr>
              <a:t>SAP ATGGV</a:t>
            </a:r>
            <a:r>
              <a:rPr kumimoji="0" lang="en-US" sz="1200" b="1" i="0" u="sng" strike="noStrike" cap="none" normalizeH="0" baseline="0" dirty="0">
                <a:ln>
                  <a:noFill/>
                </a:ln>
                <a:solidFill>
                  <a:srgbClr val="00B050"/>
                </a:solidFill>
                <a:effectLst/>
                <a:latin typeface="Courier New" pitchFamily="49" charset="0"/>
                <a:ea typeface="Times New Roman" pitchFamily="18" charset="0"/>
                <a:cs typeface="Courier New" pitchFamily="49" charset="0"/>
              </a:rPr>
              <a:t>KK</a:t>
            </a:r>
            <a:r>
              <a:rPr kumimoji="0" lang="en-US" sz="1200" b="1" i="0" u="sng" strike="noStrike" cap="none" normalizeH="0" baseline="0" dirty="0">
                <a:ln>
                  <a:noFill/>
                </a:ln>
                <a:solidFill>
                  <a:srgbClr val="0000FF"/>
                </a:solidFill>
                <a:effectLst/>
                <a:latin typeface="Courier New" pitchFamily="49" charset="0"/>
                <a:ea typeface="Times New Roman" pitchFamily="18" charset="0"/>
                <a:cs typeface="Courier New" pitchFamily="49" charset="0"/>
              </a:rPr>
              <a:t>PH</a:t>
            </a:r>
            <a:r>
              <a:rPr kumimoji="0" lang="en-US" sz="1200" b="1" i="0" u="sng" strike="noStrike" cap="none" normalizeH="0" baseline="0" dirty="0">
                <a:ln>
                  <a:noFill/>
                </a:ln>
                <a:solidFill>
                  <a:srgbClr val="00B050"/>
                </a:solidFill>
                <a:effectLst/>
                <a:latin typeface="Courier New" pitchFamily="49" charset="0"/>
                <a:ea typeface="Times New Roman" pitchFamily="18" charset="0"/>
                <a:cs typeface="Courier New" pitchFamily="49" charset="0"/>
              </a:rPr>
              <a:t>R</a:t>
            </a:r>
            <a:r>
              <a:rPr kumimoji="0" lang="en-US" sz="1200" b="1" i="0" u="sng" strike="noStrike" cap="none" normalizeH="0" baseline="0" dirty="0">
                <a:ln>
                  <a:noFill/>
                </a:ln>
                <a:solidFill>
                  <a:srgbClr val="0000FF"/>
                </a:solidFill>
                <a:effectLst/>
                <a:latin typeface="Courier New" pitchFamily="49" charset="0"/>
                <a:ea typeface="Times New Roman" pitchFamily="18" charset="0"/>
                <a:cs typeface="Courier New" pitchFamily="49" charset="0"/>
              </a:rPr>
              <a:t> Y</a:t>
            </a:r>
            <a:r>
              <a:rPr kumimoji="0" lang="en-US" sz="1200" b="1" i="0" u="sng" strike="noStrike" cap="none" normalizeH="0" baseline="0" dirty="0">
                <a:ln>
                  <a:noFill/>
                </a:ln>
                <a:solidFill>
                  <a:srgbClr val="00B050"/>
                </a:solidFill>
                <a:effectLst/>
                <a:latin typeface="Courier New" pitchFamily="49" charset="0"/>
                <a:ea typeface="Times New Roman" pitchFamily="18" charset="0"/>
                <a:cs typeface="Courier New" pitchFamily="49" charset="0"/>
              </a:rPr>
              <a:t>R</a:t>
            </a:r>
            <a:r>
              <a:rPr kumimoji="0" lang="en-US" sz="12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rPr>
              <a:t>PG</a:t>
            </a:r>
            <a:r>
              <a:rPr kumimoji="0" lang="en-US" sz="12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rPr>
              <a:t>TVAL</a:t>
            </a:r>
            <a:r>
              <a:rPr kumimoji="0" lang="en-US" sz="1200" b="1" i="0" u="sng" strike="noStrike" cap="none" normalizeH="0" baseline="0" dirty="0">
                <a:ln>
                  <a:noFill/>
                </a:ln>
                <a:solidFill>
                  <a:srgbClr val="FF0000"/>
                </a:solidFill>
                <a:effectLst/>
                <a:latin typeface="Courier New" pitchFamily="49" charset="0"/>
                <a:ea typeface="Times New Roman" pitchFamily="18" charset="0"/>
                <a:cs typeface="Courier New" pitchFamily="49" charset="0"/>
              </a:rPr>
              <a:t>R</a:t>
            </a:r>
            <a:r>
              <a:rPr kumimoji="0" lang="en-US" sz="12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rPr>
              <a:t>E</a:t>
            </a:r>
            <a:r>
              <a:rPr kumimoji="0" lang="en-US" sz="12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endPar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2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"Helix Sub-Zero"</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9" name="TextBox 18"/>
          <p:cNvSpPr txBox="1"/>
          <p:nvPr/>
        </p:nvSpPr>
        <p:spPr>
          <a:xfrm>
            <a:off x="-13648" y="-1205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20" name="Slide 27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825552" y="0"/>
            <a:ext cx="304800" cy="304800"/>
          </a:xfrm>
          <a:prstGeom prst="rect">
            <a:avLst/>
          </a:prstGeom>
        </p:spPr>
      </p:pic>
    </p:spTree>
    <p:custDataLst>
      <p:tags r:id="rId1"/>
    </p:custDataLst>
  </p:cSld>
  <p:clrMapOvr>
    <a:masterClrMapping/>
  </p:clrMapOvr>
  <p:transition advClick="0" advTm="16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2" presetClass="entr" presetSubtype="8" fill="hold" grpId="0" nodeType="afterEffect">
                                  <p:stCondLst>
                                    <p:cond delay="15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15500"/>
                            </p:stCondLst>
                            <p:childTnLst>
                              <p:par>
                                <p:cTn id="13" presetID="2" presetClass="entr" presetSubtype="8"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6500"/>
                            </p:stCondLst>
                            <p:childTnLst>
                              <p:par>
                                <p:cTn id="18" presetID="2" presetClass="entr" presetSubtype="8" fill="hold" grpId="0" nodeType="afterEffect">
                                  <p:stCondLst>
                                    <p:cond delay="5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17500"/>
                            </p:stCondLst>
                            <p:childTnLst>
                              <p:par>
                                <p:cTn id="23" presetID="2" presetClass="entr" presetSubtype="2" fill="hold" grpId="0" nodeType="afterEffect">
                                  <p:stCondLst>
                                    <p:cond delay="40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par>
                          <p:cTn id="27" fill="hold">
                            <p:stCondLst>
                              <p:cond delay="22000"/>
                            </p:stCondLst>
                            <p:childTnLst>
                              <p:par>
                                <p:cTn id="28" presetID="2" presetClass="entr" presetSubtype="2" fill="hold" grpId="0" nodeType="afterEffect">
                                  <p:stCondLst>
                                    <p:cond delay="1200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par>
                          <p:cTn id="32" fill="hold">
                            <p:stCondLst>
                              <p:cond delay="34500"/>
                            </p:stCondLst>
                            <p:childTnLst>
                              <p:par>
                                <p:cTn id="33" presetID="1" presetClass="exit" presetSubtype="0" fill="hold" grpId="1" nodeType="afterEffect">
                                  <p:stCondLst>
                                    <p:cond delay="1000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xit" presetSubtype="0" fill="hold" grpId="1" nodeType="withEffect">
                                  <p:stCondLst>
                                    <p:cond delay="1000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xit" presetSubtype="0" fill="hold" grpId="1" nodeType="withEffect">
                                  <p:stCondLst>
                                    <p:cond delay="1000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grpId="1" nodeType="withEffect">
                                  <p:stCondLst>
                                    <p:cond delay="1000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1" nodeType="withEffect">
                                  <p:stCondLst>
                                    <p:cond delay="10000"/>
                                  </p:stCondLst>
                                  <p:childTnLst>
                                    <p:set>
                                      <p:cBhvr>
                                        <p:cTn id="42" dur="1" fill="hold">
                                          <p:stCondLst>
                                            <p:cond delay="0"/>
                                          </p:stCondLst>
                                        </p:cTn>
                                        <p:tgtEl>
                                          <p:spTgt spid="8"/>
                                        </p:tgtEl>
                                        <p:attrNameLst>
                                          <p:attrName>style.visibility</p:attrName>
                                        </p:attrNameLst>
                                      </p:cBhvr>
                                      <p:to>
                                        <p:strVal val="hidden"/>
                                      </p:to>
                                    </p:set>
                                  </p:childTnLst>
                                </p:cTn>
                              </p:par>
                            </p:childTnLst>
                          </p:cTn>
                        </p:par>
                        <p:par>
                          <p:cTn id="43" fill="hold">
                            <p:stCondLst>
                              <p:cond delay="44500"/>
                            </p:stCondLst>
                            <p:childTnLst>
                              <p:par>
                                <p:cTn id="44" presetID="2" presetClass="entr" presetSubtype="2" fill="hold" nodeType="afterEffect">
                                  <p:stCondLst>
                                    <p:cond delay="8800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1+#ppt_w/2"/>
                                          </p:val>
                                        </p:tav>
                                        <p:tav tm="100000">
                                          <p:val>
                                            <p:strVal val="#ppt_x"/>
                                          </p:val>
                                        </p:tav>
                                      </p:tavLst>
                                    </p:anim>
                                    <p:anim calcmode="lin" valueType="num">
                                      <p:cBhvr additive="base">
                                        <p:cTn id="47" dur="500" fill="hold"/>
                                        <p:tgtEl>
                                          <p:spTgt spid="2"/>
                                        </p:tgtEl>
                                        <p:attrNameLst>
                                          <p:attrName>ppt_y</p:attrName>
                                        </p:attrNameLst>
                                      </p:cBhvr>
                                      <p:tavLst>
                                        <p:tav tm="0">
                                          <p:val>
                                            <p:strVal val="#ppt_y"/>
                                          </p:val>
                                        </p:tav>
                                        <p:tav tm="100000">
                                          <p:val>
                                            <p:strVal val="#ppt_y"/>
                                          </p:val>
                                        </p:tav>
                                      </p:tavLst>
                                    </p:anim>
                                  </p:childTnLst>
                                </p:cTn>
                              </p:par>
                            </p:childTnLst>
                          </p:cTn>
                        </p:par>
                        <p:par>
                          <p:cTn id="48" fill="hold">
                            <p:stCondLst>
                              <p:cond delay="133000"/>
                            </p:stCondLst>
                            <p:childTnLst>
                              <p:par>
                                <p:cTn id="49" presetID="2" presetClass="entr" presetSubtype="2" fill="hold" nodeType="afterEffect">
                                  <p:stCondLst>
                                    <p:cond delay="100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1+#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par>
                          <p:cTn id="53" fill="hold">
                            <p:stCondLst>
                              <p:cond delay="134500"/>
                            </p:stCondLst>
                            <p:childTnLst>
                              <p:par>
                                <p:cTn id="54" presetID="2" presetClass="entr" presetSubtype="8" fill="hold" nodeType="afterEffect">
                                  <p:stCondLst>
                                    <p:cond delay="400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0-#ppt_w/2"/>
                                          </p:val>
                                        </p:tav>
                                        <p:tav tm="100000">
                                          <p:val>
                                            <p:strVal val="#ppt_x"/>
                                          </p:val>
                                        </p:tav>
                                      </p:tavLst>
                                    </p:anim>
                                    <p:anim calcmode="lin" valueType="num">
                                      <p:cBhvr additive="base">
                                        <p:cTn id="5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0732" numSld="999">
                <p:cTn id="58"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4" grpId="0"/>
      <p:bldP spid="4" grpId="1"/>
      <p:bldP spid="5" grpId="0"/>
      <p:bldP spid="5" grpId="1"/>
      <p:bldP spid="6" grpId="0"/>
      <p:bldP spid="6" grpId="1"/>
      <p:bldP spid="7" grpId="0"/>
      <p:bldP spid="7" grpId="1"/>
      <p:bldP spid="8" grpId="0"/>
      <p:bldP spid="8" grpId="1"/>
    </p:bld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1981200" y="5711874"/>
            <a:ext cx="5212080"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5029200" algn="l"/>
              </a:tabLst>
            </a:pPr>
            <a:r>
              <a:rPr kumimoji="0" lang="en-US" sz="12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123456789</a:t>
            </a:r>
            <a:r>
              <a:rPr kumimoji="0" lang="en-US" sz="1200" b="0"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0</a:t>
            </a:r>
            <a:r>
              <a:rPr kumimoji="0" lang="en-US" sz="12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2</a:t>
            </a:r>
            <a:r>
              <a:rPr kumimoji="0" lang="en-US" sz="1200" b="0"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0 </a:t>
            </a:r>
            <a:r>
              <a:rPr kumimoji="0" lang="en-US" sz="12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3</a:t>
            </a:r>
            <a:r>
              <a:rPr kumimoji="0" lang="en-US" sz="1200" b="0"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0</a:t>
            </a:r>
            <a:r>
              <a:rPr kumimoji="0" lang="en-US" sz="12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4</a:t>
            </a:r>
            <a:r>
              <a:rPr kumimoji="0" lang="en-US" sz="1200" b="0"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0</a:t>
            </a:r>
            <a:r>
              <a:rPr kumimoji="0" lang="en-US" sz="12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5</a:t>
            </a:r>
            <a:r>
              <a:rPr kumimoji="0" lang="en-US" sz="1200" b="0" i="0" u="sng" strike="noStrike" cap="none" normalizeH="0" baseline="0" dirty="0">
                <a:ln>
                  <a:noFill/>
                </a:ln>
                <a:solidFill>
                  <a:schemeClr val="tx1"/>
                </a:solidFill>
                <a:effectLst/>
                <a:latin typeface="Courier New" pitchFamily="49" charset="0"/>
                <a:ea typeface="Times New Roman" pitchFamily="18" charset="0"/>
                <a:cs typeface="Courier New" pitchFamily="49" charset="0"/>
              </a:rPr>
              <a:t>0</a:t>
            </a:r>
            <a:r>
              <a:rPr kumimoji="0" lang="en-US" sz="1200" b="0"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endPar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2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rPr>
              <a:t>ARTKQTARKS TGGKAPRKQL ATKAARK</a:t>
            </a:r>
            <a:r>
              <a:rPr kumimoji="0" lang="en-US" sz="1200" b="1" i="0" u="sng" strike="noStrike" cap="none" normalizeH="0" baseline="0" dirty="0">
                <a:ln>
                  <a:noFill/>
                </a:ln>
                <a:solidFill>
                  <a:srgbClr val="0000FF"/>
                </a:solidFill>
                <a:effectLst/>
                <a:latin typeface="Courier New" pitchFamily="49" charset="0"/>
                <a:ea typeface="Times New Roman" pitchFamily="18" charset="0"/>
                <a:cs typeface="Courier New" pitchFamily="49" charset="0"/>
              </a:rPr>
              <a:t>SAP ATGGV</a:t>
            </a:r>
            <a:r>
              <a:rPr kumimoji="0" lang="en-US" sz="1200" b="1" i="0" u="sng" strike="noStrike" cap="none" normalizeH="0" baseline="0" dirty="0">
                <a:ln>
                  <a:noFill/>
                </a:ln>
                <a:solidFill>
                  <a:srgbClr val="00B050"/>
                </a:solidFill>
                <a:effectLst/>
                <a:latin typeface="Courier New" pitchFamily="49" charset="0"/>
                <a:ea typeface="Times New Roman" pitchFamily="18" charset="0"/>
                <a:cs typeface="Courier New" pitchFamily="49" charset="0"/>
              </a:rPr>
              <a:t>KK</a:t>
            </a:r>
            <a:r>
              <a:rPr kumimoji="0" lang="en-US" sz="1200" b="1" i="0" u="sng" strike="noStrike" cap="none" normalizeH="0" baseline="0" dirty="0">
                <a:ln>
                  <a:noFill/>
                </a:ln>
                <a:solidFill>
                  <a:srgbClr val="0000FF"/>
                </a:solidFill>
                <a:effectLst/>
                <a:latin typeface="Courier New" pitchFamily="49" charset="0"/>
                <a:ea typeface="Times New Roman" pitchFamily="18" charset="0"/>
                <a:cs typeface="Courier New" pitchFamily="49" charset="0"/>
              </a:rPr>
              <a:t>PH</a:t>
            </a:r>
            <a:r>
              <a:rPr kumimoji="0" lang="en-US" sz="1200" b="1" i="0" u="sng" strike="noStrike" cap="none" normalizeH="0" baseline="0" dirty="0">
                <a:ln>
                  <a:noFill/>
                </a:ln>
                <a:solidFill>
                  <a:srgbClr val="00B050"/>
                </a:solidFill>
                <a:effectLst/>
                <a:latin typeface="Courier New" pitchFamily="49" charset="0"/>
                <a:ea typeface="Times New Roman" pitchFamily="18" charset="0"/>
                <a:cs typeface="Courier New" pitchFamily="49" charset="0"/>
              </a:rPr>
              <a:t>R</a:t>
            </a:r>
            <a:r>
              <a:rPr kumimoji="0" lang="en-US" sz="1200" b="1" i="0" u="sng" strike="noStrike" cap="none" normalizeH="0" baseline="0" dirty="0">
                <a:ln>
                  <a:noFill/>
                </a:ln>
                <a:solidFill>
                  <a:srgbClr val="0000FF"/>
                </a:solidFill>
                <a:effectLst/>
                <a:latin typeface="Courier New" pitchFamily="49" charset="0"/>
                <a:ea typeface="Times New Roman" pitchFamily="18" charset="0"/>
                <a:cs typeface="Courier New" pitchFamily="49" charset="0"/>
              </a:rPr>
              <a:t> Y</a:t>
            </a:r>
            <a:r>
              <a:rPr kumimoji="0" lang="en-US" sz="1200" b="1" i="0" u="sng" strike="noStrike" cap="none" normalizeH="0" baseline="0" dirty="0">
                <a:ln>
                  <a:noFill/>
                </a:ln>
                <a:solidFill>
                  <a:srgbClr val="00B050"/>
                </a:solidFill>
                <a:effectLst/>
                <a:latin typeface="Courier New" pitchFamily="49" charset="0"/>
                <a:ea typeface="Times New Roman" pitchFamily="18" charset="0"/>
                <a:cs typeface="Courier New" pitchFamily="49" charset="0"/>
              </a:rPr>
              <a:t>R</a:t>
            </a:r>
            <a:r>
              <a:rPr kumimoji="0" lang="en-US" sz="12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rPr>
              <a:t>PG</a:t>
            </a:r>
            <a:r>
              <a:rPr kumimoji="0" lang="en-US" sz="12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rPr>
              <a:t>TVALRE</a:t>
            </a:r>
            <a:r>
              <a:rPr kumimoji="0" lang="en-US" sz="12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a:t>
            </a:r>
            <a:endPar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2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rPr>
              <a:t>                              "Helix Sub-Zero"</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9" name="Picture 8" descr="H3[a]-Arg49-nightmare1.jpg"/>
          <p:cNvPicPr>
            <a:picLocks noChangeAspect="1"/>
          </p:cNvPicPr>
          <p:nvPr/>
        </p:nvPicPr>
        <p:blipFill>
          <a:blip r:embed="rId6" cstate="print"/>
          <a:srcRect t="14013"/>
          <a:stretch>
            <a:fillRect/>
          </a:stretch>
        </p:blipFill>
        <p:spPr>
          <a:xfrm rot="-480000">
            <a:off x="2550933" y="711119"/>
            <a:ext cx="5047488" cy="4340196"/>
          </a:xfrm>
          <a:prstGeom prst="rect">
            <a:avLst/>
          </a:prstGeom>
        </p:spPr>
      </p:pic>
      <p:pic>
        <p:nvPicPr>
          <p:cNvPr id="10" name="Picture 9" descr="H3[a]-Arg49-nightmare2.jpg"/>
          <p:cNvPicPr>
            <a:picLocks noChangeAspect="1"/>
          </p:cNvPicPr>
          <p:nvPr/>
        </p:nvPicPr>
        <p:blipFill>
          <a:blip r:embed="rId7" cstate="print"/>
          <a:srcRect t="14223"/>
          <a:stretch>
            <a:fillRect/>
          </a:stretch>
        </p:blipFill>
        <p:spPr>
          <a:xfrm rot="-480000">
            <a:off x="2550195" y="723696"/>
            <a:ext cx="5047488" cy="4329591"/>
          </a:xfrm>
          <a:prstGeom prst="rect">
            <a:avLst/>
          </a:prstGeom>
        </p:spPr>
      </p:pic>
      <p:pic>
        <p:nvPicPr>
          <p:cNvPr id="11" name="Picture 10" descr="H3[a]-Arg49-nightmare3.jpg"/>
          <p:cNvPicPr>
            <a:picLocks noChangeAspect="1"/>
          </p:cNvPicPr>
          <p:nvPr/>
        </p:nvPicPr>
        <p:blipFill>
          <a:blip r:embed="rId8" cstate="print"/>
          <a:srcRect t="7095"/>
          <a:stretch>
            <a:fillRect/>
          </a:stretch>
        </p:blipFill>
        <p:spPr>
          <a:xfrm rot="-480000">
            <a:off x="2528868" y="368624"/>
            <a:ext cx="5047488" cy="4689375"/>
          </a:xfrm>
          <a:prstGeom prst="rect">
            <a:avLst/>
          </a:prstGeom>
        </p:spPr>
      </p:pic>
      <p:sp>
        <p:nvSpPr>
          <p:cNvPr id="12" name="TextBox 11"/>
          <p:cNvSpPr txBox="1"/>
          <p:nvPr/>
        </p:nvSpPr>
        <p:spPr>
          <a:xfrm>
            <a:off x="6349652" y="1666588"/>
            <a:ext cx="2103120" cy="365760"/>
          </a:xfrm>
          <a:prstGeom prst="rect">
            <a:avLst/>
          </a:prstGeom>
          <a:noFill/>
        </p:spPr>
        <p:txBody>
          <a:bodyPr wrap="square" rtlCol="0">
            <a:spAutoFit/>
          </a:bodyPr>
          <a:lstStyle/>
          <a:p>
            <a:pPr algn="ctr"/>
            <a:r>
              <a:rPr lang="en-US" sz="2000" b="1" dirty="0">
                <a:solidFill>
                  <a:schemeClr val="bg1"/>
                </a:solidFill>
                <a:latin typeface="Times New Roman" pitchFamily="18" charset="0"/>
                <a:cs typeface="Times New Roman" pitchFamily="18" charset="0"/>
              </a:rPr>
              <a:t>“Helix Sub-Zero”</a:t>
            </a:r>
          </a:p>
        </p:txBody>
      </p:sp>
      <p:grpSp>
        <p:nvGrpSpPr>
          <p:cNvPr id="13" name="Group 20"/>
          <p:cNvGrpSpPr/>
          <p:nvPr/>
        </p:nvGrpSpPr>
        <p:grpSpPr>
          <a:xfrm>
            <a:off x="4076700" y="1752600"/>
            <a:ext cx="1089660" cy="381000"/>
            <a:chOff x="4076700" y="2832100"/>
            <a:chExt cx="1089660" cy="381000"/>
          </a:xfrm>
        </p:grpSpPr>
        <p:sp>
          <p:nvSpPr>
            <p:cNvPr id="14" name="TextBox 13"/>
            <p:cNvSpPr txBox="1"/>
            <p:nvPr/>
          </p:nvSpPr>
          <p:spPr>
            <a:xfrm>
              <a:off x="4076700" y="2832100"/>
              <a:ext cx="82296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Arg 49</a:t>
              </a:r>
            </a:p>
          </p:txBody>
        </p:sp>
        <p:cxnSp>
          <p:nvCxnSpPr>
            <p:cNvPr id="15" name="Straight Arrow Connector 14"/>
            <p:cNvCxnSpPr/>
            <p:nvPr/>
          </p:nvCxnSpPr>
          <p:spPr>
            <a:xfrm>
              <a:off x="4800600" y="3029466"/>
              <a:ext cx="365760" cy="183634"/>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0" y="0"/>
            <a:ext cx="1920240" cy="307777"/>
          </a:xfrm>
          <a:prstGeom prst="rect">
            <a:avLst/>
          </a:prstGeom>
          <a:solidFill>
            <a:schemeClr val="accent6">
              <a:lumMod val="50000"/>
            </a:schemeClr>
          </a:solidFill>
        </p:spPr>
        <p:txBody>
          <a:bodyPr wrap="square" rtlCol="0">
            <a:spAutoFit/>
          </a:bodyPr>
          <a:lstStyle/>
          <a:p>
            <a:pPr algn="ctr"/>
            <a:r>
              <a:rPr lang="en-US" sz="1400" dirty="0">
                <a:solidFill>
                  <a:srgbClr val="FFFF00"/>
                </a:solidFill>
                <a:hlinkClick r:id="rId9"/>
              </a:rPr>
              <a:t>“Software nightmares”</a:t>
            </a:r>
            <a:endParaRPr lang="en-US" sz="1400" dirty="0">
              <a:solidFill>
                <a:srgbClr val="FFFF00"/>
              </a:solidFill>
            </a:endParaRPr>
          </a:p>
        </p:txBody>
      </p:sp>
      <p:pic>
        <p:nvPicPr>
          <p:cNvPr id="16" name="Slide 27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0" y="6539552"/>
            <a:ext cx="304800" cy="304800"/>
          </a:xfrm>
          <a:prstGeom prst="rect">
            <a:avLst/>
          </a:prstGeom>
        </p:spPr>
      </p:pic>
      <p:sp>
        <p:nvSpPr>
          <p:cNvPr id="18" name="TextBox 17"/>
          <p:cNvSpPr txBox="1"/>
          <p:nvPr/>
        </p:nvSpPr>
        <p:spPr>
          <a:xfrm>
            <a:off x="2756848" y="3230194"/>
            <a:ext cx="838200" cy="400110"/>
          </a:xfrm>
          <a:prstGeom prst="rect">
            <a:avLst/>
          </a:prstGeom>
          <a:noFill/>
        </p:spPr>
        <p:txBody>
          <a:bodyPr wrap="square" rtlCol="0">
            <a:spAutoFit/>
          </a:bodyPr>
          <a:lstStyle/>
          <a:p>
            <a:pPr algn="ctr"/>
            <a:r>
              <a:rPr lang="en-US" sz="2000" b="1" dirty="0">
                <a:solidFill>
                  <a:schemeClr val="bg1"/>
                </a:solidFill>
              </a:rPr>
              <a:t>H3[a]</a:t>
            </a:r>
          </a:p>
        </p:txBody>
      </p:sp>
    </p:spTree>
    <p:custDataLst>
      <p:tags r:id="rId1"/>
    </p:custDataLst>
  </p:cSld>
  <p:clrMapOvr>
    <a:masterClrMapping/>
  </p:clrMapOvr>
  <p:transition advClick="0" advTm="5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9" presetClass="entr" presetSubtype="0" fill="hold" nodeType="afterEffect">
                                  <p:stCondLst>
                                    <p:cond delay="4100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2" presetClass="entr" presetSubtype="8" fill="hold" nodeType="withEffect">
                                  <p:stCondLst>
                                    <p:cond delay="4100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41500"/>
                            </p:stCondLst>
                            <p:childTnLst>
                              <p:par>
                                <p:cTn id="16" presetID="9" presetClass="entr" presetSubtype="0" fill="hold" nodeType="afterEffect">
                                  <p:stCondLst>
                                    <p:cond delay="500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5610" numSld="999">
                <p:cTn id="19"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elix_sub-zero_H3a_R49_I-Thy16_disaster.jpg"/>
          <p:cNvPicPr>
            <a:picLocks noChangeAspect="1"/>
          </p:cNvPicPr>
          <p:nvPr/>
        </p:nvPicPr>
        <p:blipFill>
          <a:blip r:embed="rId6" cstate="print"/>
          <a:stretch>
            <a:fillRect/>
          </a:stretch>
        </p:blipFill>
        <p:spPr>
          <a:xfrm>
            <a:off x="2141220" y="762000"/>
            <a:ext cx="4861560" cy="4861560"/>
          </a:xfrm>
          <a:prstGeom prst="rect">
            <a:avLst/>
          </a:prstGeom>
        </p:spPr>
      </p:pic>
      <p:sp>
        <p:nvSpPr>
          <p:cNvPr id="3" name="TextBox 2"/>
          <p:cNvSpPr txBox="1"/>
          <p:nvPr/>
        </p:nvSpPr>
        <p:spPr>
          <a:xfrm>
            <a:off x="1676400" y="5379720"/>
            <a:ext cx="5577840" cy="640080"/>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H3[a], Arg</a:t>
            </a:r>
            <a:r>
              <a:rPr lang="en-US" baseline="-25000" dirty="0">
                <a:solidFill>
                  <a:schemeClr val="bg1"/>
                </a:solidFill>
                <a:latin typeface="Times New Roman" pitchFamily="18" charset="0"/>
                <a:cs typeface="Times New Roman" pitchFamily="18" charset="0"/>
              </a:rPr>
              <a:t>49</a:t>
            </a:r>
            <a:r>
              <a:rPr lang="en-US" dirty="0">
                <a:solidFill>
                  <a:schemeClr val="bg1"/>
                </a:solidFill>
                <a:latin typeface="Times New Roman" pitchFamily="18" charset="0"/>
                <a:cs typeface="Times New Roman" pitchFamily="18" charset="0"/>
              </a:rPr>
              <a:t>, whose guanidinium group is being “pierced” by the phosphate group of DNA chain I, Thymine</a:t>
            </a:r>
            <a:r>
              <a:rPr lang="en-US" baseline="-25000" dirty="0">
                <a:solidFill>
                  <a:schemeClr val="bg1"/>
                </a:solidFill>
                <a:latin typeface="Times New Roman" pitchFamily="18" charset="0"/>
                <a:cs typeface="Times New Roman" pitchFamily="18" charset="0"/>
              </a:rPr>
              <a:t>16</a:t>
            </a:r>
            <a:r>
              <a:rPr lang="en-US" dirty="0">
                <a:solidFill>
                  <a:schemeClr val="bg1"/>
                </a:solidFill>
                <a:latin typeface="Times New Roman" pitchFamily="18" charset="0"/>
                <a:cs typeface="Times New Roman" pitchFamily="18" charset="0"/>
              </a:rPr>
              <a:t>.</a:t>
            </a:r>
          </a:p>
        </p:txBody>
      </p:sp>
      <p:sp>
        <p:nvSpPr>
          <p:cNvPr id="4" name="TextBox 3"/>
          <p:cNvSpPr txBox="1"/>
          <p:nvPr/>
        </p:nvSpPr>
        <p:spPr>
          <a:xfrm>
            <a:off x="7343900" y="-25024"/>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sp>
        <p:nvSpPr>
          <p:cNvPr id="6" name="TextBox 5"/>
          <p:cNvSpPr txBox="1"/>
          <p:nvPr/>
        </p:nvSpPr>
        <p:spPr>
          <a:xfrm>
            <a:off x="0" y="0"/>
            <a:ext cx="1920240" cy="307777"/>
          </a:xfrm>
          <a:prstGeom prst="rect">
            <a:avLst/>
          </a:prstGeom>
          <a:solidFill>
            <a:schemeClr val="accent6">
              <a:lumMod val="50000"/>
            </a:schemeClr>
          </a:solidFill>
        </p:spPr>
        <p:txBody>
          <a:bodyPr wrap="square" rtlCol="0">
            <a:spAutoFit/>
          </a:bodyPr>
          <a:lstStyle/>
          <a:p>
            <a:pPr algn="ctr"/>
            <a:r>
              <a:rPr lang="en-US" sz="1400" dirty="0">
                <a:solidFill>
                  <a:srgbClr val="FFFF00"/>
                </a:solidFill>
                <a:hlinkClick r:id="rId8"/>
              </a:rPr>
              <a:t>“Software nightmares”</a:t>
            </a:r>
            <a:endParaRPr lang="en-US" sz="1400" dirty="0">
              <a:solidFill>
                <a:srgbClr val="FFFF00"/>
              </a:solidFill>
            </a:endParaRPr>
          </a:p>
        </p:txBody>
      </p:sp>
      <p:pic>
        <p:nvPicPr>
          <p:cNvPr id="7" name="Slide 27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6539552"/>
            <a:ext cx="304800" cy="304800"/>
          </a:xfrm>
          <a:prstGeom prst="rect">
            <a:avLst/>
          </a:prstGeom>
        </p:spPr>
      </p:pic>
    </p:spTree>
    <p:custDataLst>
      <p:tags r:id="rId1"/>
    </p:custDataLst>
  </p:cSld>
  <p:clrMapOvr>
    <a:masterClrMapping/>
  </p:clrMapOvr>
  <p:transition advClick="0" advTm="4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3171">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0"/>
            <a:ext cx="7589520" cy="457200"/>
          </a:xfrm>
        </p:spPr>
        <p:txBody>
          <a:bodyPr>
            <a:normAutofit/>
          </a:bodyPr>
          <a:lstStyle/>
          <a:p>
            <a:r>
              <a:rPr lang="en-US" sz="2400" u="sng" dirty="0">
                <a:latin typeface="Times New Roman" pitchFamily="18" charset="0"/>
                <a:cs typeface="Times New Roman" pitchFamily="18" charset="0"/>
              </a:rPr>
              <a:t>Steps in the creation of N-terminal </a:t>
            </a:r>
            <a:r>
              <a:rPr lang="en-US" sz="2400" u="sng" dirty="0">
                <a:latin typeface="Times New Roman" pitchFamily="18" charset="0"/>
                <a:cs typeface="Times New Roman" pitchFamily="18" charset="0"/>
                <a:sym typeface="Symbol"/>
              </a:rPr>
              <a:t>-strands that bind DNA</a:t>
            </a:r>
            <a:r>
              <a:rPr lang="en-US" sz="2400" dirty="0">
                <a:latin typeface="Times New Roman" pitchFamily="18" charset="0"/>
                <a:cs typeface="Times New Roman" pitchFamily="18" charset="0"/>
                <a:sym typeface="Symbol"/>
              </a:rPr>
              <a:t>:</a:t>
            </a:r>
            <a:endParaRPr lang="en-US" sz="2400" dirty="0">
              <a:latin typeface="Times New Roman" pitchFamily="18" charset="0"/>
              <a:cs typeface="Times New Roman" pitchFamily="18" charset="0"/>
            </a:endParaRPr>
          </a:p>
        </p:txBody>
      </p:sp>
      <p:sp>
        <p:nvSpPr>
          <p:cNvPr id="3" name="Subtitle 2"/>
          <p:cNvSpPr>
            <a:spLocks noGrp="1"/>
          </p:cNvSpPr>
          <p:nvPr>
            <p:ph type="subTitle" idx="1"/>
          </p:nvPr>
        </p:nvSpPr>
        <p:spPr>
          <a:xfrm>
            <a:off x="563880" y="2133600"/>
            <a:ext cx="8199120" cy="3352800"/>
          </a:xfrm>
        </p:spPr>
        <p:txBody>
          <a:bodyPr>
            <a:noAutofit/>
          </a:bodyPr>
          <a:lstStyle/>
          <a:p>
            <a:pPr marL="742950" indent="-742950" algn="l"/>
            <a:r>
              <a:rPr lang="en-US" sz="2800" dirty="0">
                <a:solidFill>
                  <a:schemeClr val="tx1"/>
                </a:solidFill>
                <a:latin typeface="Times New Roman" pitchFamily="18" charset="0"/>
                <a:cs typeface="Times New Roman" pitchFamily="18" charset="0"/>
                <a:sym typeface="Wingdings"/>
              </a:rPr>
              <a:t>1. Creation of </a:t>
            </a:r>
            <a:r>
              <a:rPr lang="en-US" sz="2800" dirty="0">
                <a:solidFill>
                  <a:schemeClr val="tx1"/>
                </a:solidFill>
                <a:latin typeface="Times New Roman" pitchFamily="18" charset="0"/>
                <a:cs typeface="Times New Roman" pitchFamily="18" charset="0"/>
                <a:sym typeface="Symbol"/>
              </a:rPr>
              <a:t>-strand templates; role of </a:t>
            </a:r>
            <a:r>
              <a:rPr lang="en-US" sz="2800" dirty="0" err="1">
                <a:solidFill>
                  <a:schemeClr val="tx1"/>
                </a:solidFill>
                <a:latin typeface="Times New Roman" pitchFamily="18" charset="0"/>
                <a:cs typeface="Times New Roman" pitchFamily="18" charset="0"/>
                <a:sym typeface="Symbol"/>
              </a:rPr>
              <a:t>proline</a:t>
            </a:r>
            <a:r>
              <a:rPr lang="en-US" sz="2800" dirty="0">
                <a:solidFill>
                  <a:schemeClr val="tx1"/>
                </a:solidFill>
                <a:latin typeface="Times New Roman" pitchFamily="18" charset="0"/>
                <a:cs typeface="Times New Roman" pitchFamily="18" charset="0"/>
                <a:sym typeface="Symbol"/>
              </a:rPr>
              <a:t>.</a:t>
            </a:r>
          </a:p>
          <a:p>
            <a:pPr marL="742950" indent="-742950" algn="l"/>
            <a:endParaRPr lang="en-US" sz="1800" dirty="0">
              <a:solidFill>
                <a:schemeClr val="tx1"/>
              </a:solidFill>
              <a:latin typeface="Times New Roman" pitchFamily="18" charset="0"/>
              <a:cs typeface="Times New Roman" pitchFamily="18" charset="0"/>
              <a:sym typeface="Symbol"/>
            </a:endParaRPr>
          </a:p>
          <a:p>
            <a:pPr marL="514350" lvl="0" indent="-514350" algn="l">
              <a:defRPr/>
            </a:pPr>
            <a:r>
              <a:rPr lang="en-US" sz="2800" dirty="0">
                <a:solidFill>
                  <a:schemeClr val="tx1"/>
                </a:solidFill>
                <a:latin typeface="Times New Roman" pitchFamily="18" charset="0"/>
                <a:cs typeface="Times New Roman" pitchFamily="18" charset="0"/>
                <a:sym typeface="Symbol"/>
              </a:rPr>
              <a:t>2. Creation of DNA tetraplex templates, correction of close contacts in 2006 model.</a:t>
            </a:r>
          </a:p>
          <a:p>
            <a:pPr marL="742950" indent="-742950" algn="l"/>
            <a:endParaRPr lang="en-US" sz="1800" dirty="0">
              <a:solidFill>
                <a:schemeClr val="tx1"/>
              </a:solidFill>
              <a:latin typeface="Times New Roman" pitchFamily="18" charset="0"/>
              <a:cs typeface="Times New Roman" pitchFamily="18" charset="0"/>
              <a:sym typeface="Symbol"/>
            </a:endParaRPr>
          </a:p>
          <a:p>
            <a:pPr marL="514350" lvl="0" indent="-514350" algn="l">
              <a:defRPr/>
            </a:pPr>
            <a:r>
              <a:rPr lang="en-US" sz="2800" dirty="0">
                <a:solidFill>
                  <a:schemeClr val="tx1"/>
                </a:solidFill>
                <a:latin typeface="Times New Roman" pitchFamily="18" charset="0"/>
                <a:cs typeface="Times New Roman" pitchFamily="18" charset="0"/>
                <a:sym typeface="Symbol"/>
              </a:rPr>
              <a:t>3. Geometries at the 4 corners of the histone octamer.</a:t>
            </a:r>
          </a:p>
          <a:p>
            <a:pPr algn="l">
              <a:defRPr/>
            </a:pPr>
            <a:endParaRPr lang="en-US" sz="1800" dirty="0">
              <a:solidFill>
                <a:schemeClr val="tx1"/>
              </a:solidFill>
              <a:latin typeface="Times New Roman" pitchFamily="18" charset="0"/>
              <a:cs typeface="Times New Roman" pitchFamily="18" charset="0"/>
              <a:sym typeface="Symbol"/>
            </a:endParaRPr>
          </a:p>
          <a:p>
            <a:pPr algn="l">
              <a:defRPr/>
            </a:pPr>
            <a:r>
              <a:rPr lang="en-US" sz="2800" dirty="0">
                <a:solidFill>
                  <a:schemeClr val="tx1"/>
                </a:solidFill>
                <a:latin typeface="Times New Roman" pitchFamily="18" charset="0"/>
                <a:cs typeface="Times New Roman" pitchFamily="18" charset="0"/>
                <a:sym typeface="Symbol"/>
              </a:rPr>
              <a:t>4. Selection and editing of lysine and arginine </a:t>
            </a:r>
            <a:r>
              <a:rPr lang="en-US" sz="2800" dirty="0" err="1">
                <a:solidFill>
                  <a:schemeClr val="tx1"/>
                </a:solidFill>
                <a:latin typeface="Times New Roman" pitchFamily="18" charset="0"/>
                <a:cs typeface="Times New Roman" pitchFamily="18" charset="0"/>
                <a:sym typeface="Symbol"/>
              </a:rPr>
              <a:t>rotamers</a:t>
            </a:r>
            <a:r>
              <a:rPr lang="en-US" sz="2800" dirty="0">
                <a:solidFill>
                  <a:schemeClr val="tx1"/>
                </a:solidFill>
                <a:latin typeface="Times New Roman" pitchFamily="18" charset="0"/>
                <a:cs typeface="Times New Roman" pitchFamily="18" charset="0"/>
                <a:sym typeface="Symbol"/>
              </a:rPr>
              <a:t>.</a:t>
            </a:r>
            <a:endParaRPr lang="en-US" sz="2800" dirty="0">
              <a:solidFill>
                <a:schemeClr val="tx1"/>
              </a:solidFill>
              <a:latin typeface="Times New Roman" pitchFamily="18" charset="0"/>
              <a:cs typeface="Times New Roman" pitchFamily="18" charset="0"/>
            </a:endParaRPr>
          </a:p>
          <a:p>
            <a:pPr lvl="0" algn="l">
              <a:defRPr/>
            </a:pPr>
            <a:endParaRPr lang="en-US" sz="2800" dirty="0">
              <a:solidFill>
                <a:schemeClr val="tx1"/>
              </a:solidFill>
              <a:latin typeface="Times New Roman" pitchFamily="18" charset="0"/>
              <a:cs typeface="Times New Roman" pitchFamily="18" charset="0"/>
            </a:endParaRPr>
          </a:p>
          <a:p>
            <a:pPr marL="514350" indent="-514350" algn="l">
              <a:buAutoNum type="arabicPeriod"/>
            </a:pPr>
            <a:endParaRPr lang="en-US" sz="2800" dirty="0">
              <a:solidFill>
                <a:schemeClr val="tx1"/>
              </a:solidFill>
              <a:latin typeface="Times New Roman" pitchFamily="18" charset="0"/>
              <a:cs typeface="Times New Roman" pitchFamily="18" charset="0"/>
            </a:endParaRPr>
          </a:p>
        </p:txBody>
      </p:sp>
      <p:sp>
        <p:nvSpPr>
          <p:cNvPr id="4" name="TextBox 3"/>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10000"/>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kb nucleosome H3[e] only.jpg"/>
          <p:cNvPicPr>
            <a:picLocks noChangeAspect="1"/>
          </p:cNvPicPr>
          <p:nvPr/>
        </p:nvPicPr>
        <p:blipFill>
          <a:blip r:embed="rId6" cstate="print"/>
          <a:stretch>
            <a:fillRect/>
          </a:stretch>
        </p:blipFill>
        <p:spPr>
          <a:xfrm>
            <a:off x="4567496" y="1298448"/>
            <a:ext cx="4602480" cy="4861560"/>
          </a:xfrm>
          <a:prstGeom prst="rect">
            <a:avLst/>
          </a:prstGeom>
        </p:spPr>
      </p:pic>
      <p:pic>
        <p:nvPicPr>
          <p:cNvPr id="4" name="Picture 3" descr="Luger nucleosome H3[e] only.jpg"/>
          <p:cNvPicPr>
            <a:picLocks noChangeAspect="1"/>
          </p:cNvPicPr>
          <p:nvPr/>
        </p:nvPicPr>
        <p:blipFill>
          <a:blip r:embed="rId7" cstate="print"/>
          <a:stretch>
            <a:fillRect/>
          </a:stretch>
        </p:blipFill>
        <p:spPr>
          <a:xfrm>
            <a:off x="0" y="914400"/>
            <a:ext cx="4602480" cy="4861560"/>
          </a:xfrm>
          <a:prstGeom prst="rect">
            <a:avLst/>
          </a:prstGeom>
        </p:spPr>
      </p:pic>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7" name="Slide 2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11875" y="6553200"/>
            <a:ext cx="304800" cy="304800"/>
          </a:xfrm>
          <a:prstGeom prst="rect">
            <a:avLst/>
          </a:prstGeom>
        </p:spPr>
      </p:pic>
    </p:spTree>
    <p:custDataLst>
      <p:tags r:id="rId1"/>
    </p:custDataLst>
  </p:cSld>
  <p:clrMapOvr>
    <a:masterClrMapping/>
  </p:clrMapOvr>
  <p:transition spd="slow" advClick="0" advTm="2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JTB Figure 4.tif"/>
          <p:cNvPicPr>
            <a:picLocks noChangeAspect="1"/>
          </p:cNvPicPr>
          <p:nvPr/>
        </p:nvPicPr>
        <p:blipFill>
          <a:blip r:embed="rId6" cstate="print"/>
          <a:srcRect b="42222"/>
          <a:stretch>
            <a:fillRect/>
          </a:stretch>
        </p:blipFill>
        <p:spPr>
          <a:xfrm>
            <a:off x="3634591" y="1143000"/>
            <a:ext cx="1928009" cy="396240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grpSp>
        <p:nvGrpSpPr>
          <p:cNvPr id="9" name="Group 8"/>
          <p:cNvGrpSpPr/>
          <p:nvPr/>
        </p:nvGrpSpPr>
        <p:grpSpPr>
          <a:xfrm>
            <a:off x="5136075" y="1706880"/>
            <a:ext cx="685800" cy="2829495"/>
            <a:chOff x="5069775" y="1935480"/>
            <a:chExt cx="685800" cy="2829495"/>
          </a:xfrm>
        </p:grpSpPr>
        <p:grpSp>
          <p:nvGrpSpPr>
            <p:cNvPr id="7" name="Group 6"/>
            <p:cNvGrpSpPr/>
            <p:nvPr/>
          </p:nvGrpSpPr>
          <p:grpSpPr>
            <a:xfrm>
              <a:off x="5410200" y="1935480"/>
              <a:ext cx="0" cy="2829495"/>
              <a:chOff x="6019800" y="1935480"/>
              <a:chExt cx="0" cy="2829495"/>
            </a:xfrm>
          </p:grpSpPr>
          <p:cxnSp>
            <p:nvCxnSpPr>
              <p:cNvPr id="5" name="Straight Arrow Connector 4"/>
              <p:cNvCxnSpPr/>
              <p:nvPr/>
            </p:nvCxnSpPr>
            <p:spPr>
              <a:xfrm flipV="1">
                <a:off x="6019800" y="1935480"/>
                <a:ext cx="0" cy="1188720"/>
              </a:xfrm>
              <a:prstGeom prst="straightConnector1">
                <a:avLst/>
              </a:prstGeom>
              <a:ln w="28575">
                <a:solidFill>
                  <a:srgbClr val="FD09C9"/>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019800" y="3576255"/>
                <a:ext cx="0" cy="1188720"/>
              </a:xfrm>
              <a:prstGeom prst="straightConnector1">
                <a:avLst/>
              </a:prstGeom>
              <a:ln w="28575">
                <a:solidFill>
                  <a:srgbClr val="FD09C9"/>
                </a:solidFill>
                <a:tailEnd type="arrow"/>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5069775" y="3164568"/>
              <a:ext cx="685800" cy="369332"/>
            </a:xfrm>
            <a:prstGeom prst="rect">
              <a:avLst/>
            </a:prstGeom>
            <a:noFill/>
          </p:spPr>
          <p:txBody>
            <a:bodyPr wrap="square" rtlCol="0">
              <a:spAutoFit/>
            </a:bodyPr>
            <a:lstStyle/>
            <a:p>
              <a:pPr algn="ctr"/>
              <a:r>
                <a:rPr lang="en-US" b="1" dirty="0">
                  <a:solidFill>
                    <a:srgbClr val="FD09C9"/>
                  </a:solidFill>
                </a:rPr>
                <a:t>6.8 Å</a:t>
              </a:r>
            </a:p>
          </p:txBody>
        </p:sp>
      </p:grpSp>
      <p:pic>
        <p:nvPicPr>
          <p:cNvPr id="10" name="Slide 28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
        <p:nvSpPr>
          <p:cNvPr id="11" name="TextBox 10"/>
          <p:cNvSpPr txBox="1"/>
          <p:nvPr/>
        </p:nvSpPr>
        <p:spPr>
          <a:xfrm>
            <a:off x="1716216" y="2346280"/>
            <a:ext cx="1600200" cy="1477328"/>
          </a:xfrm>
          <a:prstGeom prst="rect">
            <a:avLst/>
          </a:prstGeom>
          <a:noFill/>
          <a:ln>
            <a:solidFill>
              <a:srgbClr val="000000"/>
            </a:solidFill>
          </a:ln>
        </p:spPr>
        <p:txBody>
          <a:bodyPr wrap="square" rtlCol="0">
            <a:spAutoFit/>
          </a:bodyPr>
          <a:lstStyle/>
          <a:p>
            <a:pPr algn="ctr"/>
            <a:r>
              <a:rPr lang="en-US" dirty="0">
                <a:latin typeface="Times New Roman" pitchFamily="18" charset="0"/>
                <a:cs typeface="Times New Roman" pitchFamily="18" charset="0"/>
                <a:sym typeface="Symbol"/>
              </a:rPr>
              <a:t>“Idealized” phi/psi angles:</a:t>
            </a:r>
          </a:p>
          <a:p>
            <a:pPr algn="ctr"/>
            <a:r>
              <a:rPr lang="en-US" dirty="0">
                <a:latin typeface="Times New Roman" pitchFamily="18" charset="0"/>
                <a:cs typeface="Times New Roman" pitchFamily="18" charset="0"/>
                <a:sym typeface="Symbol"/>
              </a:rPr>
              <a:t>------------------</a:t>
            </a:r>
          </a:p>
          <a:p>
            <a:pPr algn="ctr"/>
            <a:r>
              <a:rPr lang="en-US"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+130.5º</a:t>
            </a:r>
          </a:p>
          <a:p>
            <a:pPr algn="ctr"/>
            <a:r>
              <a:rPr lang="en-US"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a:t>
            </a:r>
            <a:r>
              <a:rPr lang="en-US" dirty="0"/>
              <a:t>– </a:t>
            </a:r>
            <a:r>
              <a:rPr lang="en-US" dirty="0">
                <a:latin typeface="Times New Roman" pitchFamily="18" charset="0"/>
                <a:cs typeface="Times New Roman" pitchFamily="18" charset="0"/>
              </a:rPr>
              <a:t>130.5º</a:t>
            </a:r>
          </a:p>
        </p:txBody>
      </p:sp>
      <p:sp>
        <p:nvSpPr>
          <p:cNvPr id="12" name="TextBox 11"/>
          <p:cNvSpPr txBox="1"/>
          <p:nvPr/>
        </p:nvSpPr>
        <p:spPr>
          <a:xfrm>
            <a:off x="1676400" y="5929952"/>
            <a:ext cx="5943600" cy="461665"/>
          </a:xfrm>
          <a:prstGeom prst="rect">
            <a:avLst/>
          </a:prstGeom>
          <a:noFill/>
        </p:spPr>
        <p:txBody>
          <a:bodyPr wrap="square" rtlCol="0">
            <a:spAutoFit/>
          </a:bodyPr>
          <a:lstStyle/>
          <a:p>
            <a:r>
              <a:rPr lang="en-US" sz="1200" b="1" dirty="0">
                <a:latin typeface="Times New Roman" pitchFamily="18" charset="0"/>
                <a:cs typeface="Times New Roman" pitchFamily="18" charset="0"/>
              </a:rPr>
              <a:t>Biegeleisen K (2006).  The probable structure of the protamine-DNA complex.  J </a:t>
            </a:r>
            <a:r>
              <a:rPr lang="en-US" sz="1200" b="1" dirty="0" err="1">
                <a:latin typeface="Times New Roman" pitchFamily="18" charset="0"/>
                <a:cs typeface="Times New Roman" pitchFamily="18" charset="0"/>
              </a:rPr>
              <a:t>Theoret</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Biol</a:t>
            </a:r>
            <a:r>
              <a:rPr lang="en-US" sz="1200" b="1" dirty="0">
                <a:latin typeface="Times New Roman" pitchFamily="18" charset="0"/>
                <a:cs typeface="Times New Roman" pitchFamily="18" charset="0"/>
              </a:rPr>
              <a:t>, 241(3):533-540 (2006).  DOI:10.1016/j.jtbi.2005.12.015.</a:t>
            </a:r>
          </a:p>
        </p:txBody>
      </p:sp>
      <p:grpSp>
        <p:nvGrpSpPr>
          <p:cNvPr id="16" name="Group 15"/>
          <p:cNvGrpSpPr/>
          <p:nvPr/>
        </p:nvGrpSpPr>
        <p:grpSpPr>
          <a:xfrm>
            <a:off x="2837600" y="2264392"/>
            <a:ext cx="764272" cy="439008"/>
            <a:chOff x="2837600" y="2264392"/>
            <a:chExt cx="764272" cy="439008"/>
          </a:xfrm>
        </p:grpSpPr>
        <p:cxnSp>
          <p:nvCxnSpPr>
            <p:cNvPr id="14" name="Straight Arrow Connector 13"/>
            <p:cNvCxnSpPr/>
            <p:nvPr/>
          </p:nvCxnSpPr>
          <p:spPr>
            <a:xfrm>
              <a:off x="2837600" y="2264392"/>
              <a:ext cx="762000" cy="0"/>
            </a:xfrm>
            <a:prstGeom prst="straightConnector1">
              <a:avLst/>
            </a:prstGeom>
            <a:ln w="19050">
              <a:solidFill>
                <a:srgbClr val="FC10E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9872" y="2703400"/>
              <a:ext cx="762000" cy="0"/>
            </a:xfrm>
            <a:prstGeom prst="straightConnector1">
              <a:avLst/>
            </a:prstGeom>
            <a:ln w="19050">
              <a:solidFill>
                <a:srgbClr val="FC10E0"/>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rot="10800000">
            <a:off x="5581936" y="3725841"/>
            <a:ext cx="764272" cy="439008"/>
            <a:chOff x="2837600" y="2264392"/>
            <a:chExt cx="764272" cy="439008"/>
          </a:xfrm>
        </p:grpSpPr>
        <p:cxnSp>
          <p:nvCxnSpPr>
            <p:cNvPr id="18" name="Straight Arrow Connector 17"/>
            <p:cNvCxnSpPr/>
            <p:nvPr/>
          </p:nvCxnSpPr>
          <p:spPr>
            <a:xfrm>
              <a:off x="2837600" y="2264392"/>
              <a:ext cx="762000" cy="0"/>
            </a:xfrm>
            <a:prstGeom prst="straightConnector1">
              <a:avLst/>
            </a:prstGeom>
            <a:ln w="19050">
              <a:solidFill>
                <a:srgbClr val="FC10E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839872" y="2703400"/>
              <a:ext cx="762000" cy="0"/>
            </a:xfrm>
            <a:prstGeom prst="straightConnector1">
              <a:avLst/>
            </a:prstGeom>
            <a:ln w="19050">
              <a:solidFill>
                <a:srgbClr val="FC10E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ransition advClick="0" advTm="1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fill="hold" nodeType="afterEffect">
                                  <p:stCondLst>
                                    <p:cond delay="480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par>
                          <p:cTn id="12" fill="hold">
                            <p:stCondLst>
                              <p:cond delay="48500"/>
                            </p:stCondLst>
                            <p:childTnLst>
                              <p:par>
                                <p:cTn id="13" presetID="1" presetClass="exit" presetSubtype="0" fill="hold" nodeType="afterEffect">
                                  <p:stCondLst>
                                    <p:cond delay="6000"/>
                                  </p:stCondLst>
                                  <p:childTnLst>
                                    <p:set>
                                      <p:cBhvr>
                                        <p:cTn id="14" dur="1" fill="hold">
                                          <p:stCondLst>
                                            <p:cond delay="0"/>
                                          </p:stCondLst>
                                        </p:cTn>
                                        <p:tgtEl>
                                          <p:spTgt spid="9"/>
                                        </p:tgtEl>
                                        <p:attrNameLst>
                                          <p:attrName>style.visibility</p:attrName>
                                        </p:attrNameLst>
                                      </p:cBhvr>
                                      <p:to>
                                        <p:strVal val="hidden"/>
                                      </p:to>
                                    </p:set>
                                  </p:childTnLst>
                                </p:cTn>
                              </p:par>
                              <p:par>
                                <p:cTn id="15" presetID="2" presetClass="entr" presetSubtype="8" fill="hold" grpId="0" nodeType="withEffect">
                                  <p:stCondLst>
                                    <p:cond delay="60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55000"/>
                            </p:stCondLst>
                            <p:childTnLst>
                              <p:par>
                                <p:cTn id="20" presetID="1" presetClass="exit" presetSubtype="0" fill="hold" grpId="1" nodeType="afterEffect">
                                  <p:stCondLst>
                                    <p:cond delay="20000"/>
                                  </p:stCondLst>
                                  <p:childTnLst>
                                    <p:set>
                                      <p:cBhvr>
                                        <p:cTn id="21" dur="1" fill="hold">
                                          <p:stCondLst>
                                            <p:cond delay="0"/>
                                          </p:stCondLst>
                                        </p:cTn>
                                        <p:tgtEl>
                                          <p:spTgt spid="11"/>
                                        </p:tgtEl>
                                        <p:attrNameLst>
                                          <p:attrName>style.visibility</p:attrName>
                                        </p:attrNameLst>
                                      </p:cBhvr>
                                      <p:to>
                                        <p:strVal val="hidden"/>
                                      </p:to>
                                    </p:set>
                                  </p:childTnLst>
                                </p:cTn>
                              </p:par>
                              <p:par>
                                <p:cTn id="22" presetID="2" presetClass="entr" presetSubtype="8" fill="hold" nodeType="withEffect">
                                  <p:stCondLst>
                                    <p:cond delay="200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2000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1+#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75500"/>
                            </p:stCondLst>
                            <p:childTnLst>
                              <p:par>
                                <p:cTn id="31" presetID="1" presetClass="exit" presetSubtype="0" fill="hold" nodeType="afterEffect">
                                  <p:stCondLst>
                                    <p:cond delay="1300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nodeType="withEffect">
                                  <p:stCondLst>
                                    <p:cond delay="1300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3171" numSld="999">
                <p:cTn id="35"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11" grpId="0" animBg="1"/>
      <p:bldP spid="11" grpId="1" animBg="1"/>
    </p:bldLst>
  </p:timing>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eta-sheet-228_aa_template.jpg"/>
          <p:cNvPicPr>
            <a:picLocks noChangeAspect="1"/>
          </p:cNvPicPr>
          <p:nvPr/>
        </p:nvPicPr>
        <p:blipFill>
          <a:blip r:embed="rId6" cstate="print"/>
          <a:stretch>
            <a:fillRect/>
          </a:stretch>
        </p:blipFill>
        <p:spPr>
          <a:xfrm>
            <a:off x="0" y="646545"/>
            <a:ext cx="9144000" cy="5564909"/>
          </a:xfrm>
          <a:prstGeom prst="rect">
            <a:avLst/>
          </a:prstGeom>
        </p:spPr>
      </p:pic>
      <p:grpSp>
        <p:nvGrpSpPr>
          <p:cNvPr id="11" name="Group 10"/>
          <p:cNvGrpSpPr/>
          <p:nvPr/>
        </p:nvGrpSpPr>
        <p:grpSpPr>
          <a:xfrm>
            <a:off x="2057400" y="3466578"/>
            <a:ext cx="2425874" cy="1181622"/>
            <a:chOff x="2057400" y="3466578"/>
            <a:chExt cx="2425874" cy="1181622"/>
          </a:xfrm>
        </p:grpSpPr>
        <p:grpSp>
          <p:nvGrpSpPr>
            <p:cNvPr id="7" name="Group 6"/>
            <p:cNvGrpSpPr/>
            <p:nvPr/>
          </p:nvGrpSpPr>
          <p:grpSpPr>
            <a:xfrm>
              <a:off x="2057400" y="4278868"/>
              <a:ext cx="1600200" cy="369332"/>
              <a:chOff x="2057400" y="4278868"/>
              <a:chExt cx="1600200" cy="369332"/>
            </a:xfrm>
          </p:grpSpPr>
          <p:cxnSp>
            <p:nvCxnSpPr>
              <p:cNvPr id="5" name="Straight Arrow Connector 4"/>
              <p:cNvCxnSpPr/>
              <p:nvPr/>
            </p:nvCxnSpPr>
            <p:spPr>
              <a:xfrm>
                <a:off x="2057400" y="4648200"/>
                <a:ext cx="1600200" cy="0"/>
              </a:xfrm>
              <a:prstGeom prst="straightConnector1">
                <a:avLst/>
              </a:prstGeom>
              <a:ln w="28575">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20028" y="4278868"/>
                <a:ext cx="731520" cy="369332"/>
              </a:xfrm>
              <a:prstGeom prst="rect">
                <a:avLst/>
              </a:prstGeom>
              <a:noFill/>
            </p:spPr>
            <p:txBody>
              <a:bodyPr wrap="square" rtlCol="0">
                <a:spAutoFit/>
              </a:bodyPr>
              <a:lstStyle/>
              <a:p>
                <a:pPr algn="ctr"/>
                <a:r>
                  <a:rPr lang="en-US" dirty="0">
                    <a:solidFill>
                      <a:srgbClr val="FFFF00"/>
                    </a:solidFill>
                    <a:latin typeface="Times New Roman" pitchFamily="18" charset="0"/>
                    <a:cs typeface="Times New Roman" pitchFamily="18" charset="0"/>
                  </a:rPr>
                  <a:t>6.8 </a:t>
                </a:r>
                <a:r>
                  <a:rPr lang="en-US" dirty="0">
                    <a:solidFill>
                      <a:srgbClr val="FFFF00"/>
                    </a:solidFill>
                  </a:rPr>
                  <a:t>Å</a:t>
                </a:r>
                <a:endParaRPr lang="en-US" dirty="0">
                  <a:solidFill>
                    <a:srgbClr val="FFFF00"/>
                  </a:solidFill>
                  <a:latin typeface="Times New Roman" pitchFamily="18" charset="0"/>
                  <a:cs typeface="Times New Roman" pitchFamily="18" charset="0"/>
                </a:endParaRPr>
              </a:p>
            </p:txBody>
          </p:sp>
        </p:grpSp>
        <p:grpSp>
          <p:nvGrpSpPr>
            <p:cNvPr id="8" name="Group 7"/>
            <p:cNvGrpSpPr/>
            <p:nvPr/>
          </p:nvGrpSpPr>
          <p:grpSpPr>
            <a:xfrm>
              <a:off x="2883074" y="3466578"/>
              <a:ext cx="1600200" cy="369332"/>
              <a:chOff x="2057400" y="4278868"/>
              <a:chExt cx="1600200" cy="369332"/>
            </a:xfrm>
          </p:grpSpPr>
          <p:cxnSp>
            <p:nvCxnSpPr>
              <p:cNvPr id="9" name="Straight Arrow Connector 8"/>
              <p:cNvCxnSpPr/>
              <p:nvPr/>
            </p:nvCxnSpPr>
            <p:spPr>
              <a:xfrm>
                <a:off x="2057400" y="4648200"/>
                <a:ext cx="1600200" cy="0"/>
              </a:xfrm>
              <a:prstGeom prst="straightConnector1">
                <a:avLst/>
              </a:prstGeom>
              <a:ln w="28575">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20028" y="4278868"/>
                <a:ext cx="731520" cy="369332"/>
              </a:xfrm>
              <a:prstGeom prst="rect">
                <a:avLst/>
              </a:prstGeom>
              <a:noFill/>
            </p:spPr>
            <p:txBody>
              <a:bodyPr wrap="square" rtlCol="0">
                <a:spAutoFit/>
              </a:bodyPr>
              <a:lstStyle/>
              <a:p>
                <a:pPr algn="ctr"/>
                <a:r>
                  <a:rPr lang="en-US" dirty="0">
                    <a:solidFill>
                      <a:srgbClr val="FFFF00"/>
                    </a:solidFill>
                    <a:latin typeface="Times New Roman" pitchFamily="18" charset="0"/>
                    <a:cs typeface="Times New Roman" pitchFamily="18" charset="0"/>
                  </a:rPr>
                  <a:t>6.8 </a:t>
                </a:r>
                <a:r>
                  <a:rPr lang="en-US" dirty="0">
                    <a:solidFill>
                      <a:srgbClr val="FFFF00"/>
                    </a:solidFill>
                  </a:rPr>
                  <a:t>Å</a:t>
                </a:r>
                <a:endParaRPr lang="en-US" dirty="0">
                  <a:solidFill>
                    <a:srgbClr val="FFFF00"/>
                  </a:solidFill>
                  <a:latin typeface="Times New Roman" pitchFamily="18" charset="0"/>
                  <a:cs typeface="Times New Roman" pitchFamily="18" charset="0"/>
                </a:endParaRPr>
              </a:p>
            </p:txBody>
          </p:sp>
        </p:grpSp>
      </p:grpSp>
      <p:grpSp>
        <p:nvGrpSpPr>
          <p:cNvPr id="14" name="Group 13"/>
          <p:cNvGrpSpPr/>
          <p:nvPr/>
        </p:nvGrpSpPr>
        <p:grpSpPr>
          <a:xfrm>
            <a:off x="1042920" y="4876800"/>
            <a:ext cx="6119880" cy="1200329"/>
            <a:chOff x="1042920" y="4876800"/>
            <a:chExt cx="6119880" cy="1200329"/>
          </a:xfrm>
        </p:grpSpPr>
        <p:sp>
          <p:nvSpPr>
            <p:cNvPr id="12" name="TextBox 11"/>
            <p:cNvSpPr txBox="1"/>
            <p:nvPr/>
          </p:nvSpPr>
          <p:spPr>
            <a:xfrm>
              <a:off x="1981200" y="4876800"/>
              <a:ext cx="5181600" cy="1200329"/>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lvl="0" eaLnBrk="0" fontAlgn="base" hangingPunct="0">
                <a:spcBef>
                  <a:spcPct val="0"/>
                </a:spcBef>
                <a:spcAft>
                  <a:spcPct val="0"/>
                </a:spcAft>
                <a:tabLst>
                  <a:tab pos="457200" algn="l"/>
                  <a:tab pos="5029200" algn="l"/>
                </a:tabLst>
              </a:pPr>
              <a:r>
                <a:rPr lang="en-US" sz="1200" dirty="0">
                  <a:latin typeface="Courier New" pitchFamily="49" charset="0"/>
                  <a:ea typeface="Times New Roman" pitchFamily="18" charset="0"/>
                  <a:cs typeface="Courier New" pitchFamily="49" charset="0"/>
                  <a:sym typeface="Symbol" pitchFamily="18" charset="2"/>
                </a:rPr>
                <a:t>1234567890         2</a:t>
              </a:r>
              <a:r>
                <a:rPr lang="en-US" sz="1200" u="sng" dirty="0">
                  <a:latin typeface="Courier New" pitchFamily="49" charset="0"/>
                  <a:ea typeface="Times New Roman" pitchFamily="18" charset="0"/>
                  <a:cs typeface="Courier New" pitchFamily="49" charset="0"/>
                  <a:sym typeface="Symbol" pitchFamily="18" charset="2"/>
                </a:rPr>
                <a:t>0</a:t>
              </a:r>
              <a:r>
                <a:rPr lang="en-US" sz="1200" dirty="0">
                  <a:latin typeface="Courier New" pitchFamily="49" charset="0"/>
                  <a:ea typeface="Times New Roman" pitchFamily="18" charset="0"/>
                  <a:cs typeface="Courier New" pitchFamily="49" charset="0"/>
                  <a:sym typeface="Symbol" pitchFamily="18" charset="2"/>
                </a:rPr>
                <a:t>        </a:t>
              </a:r>
              <a:r>
                <a:rPr lang="en-US" sz="1200" dirty="0">
                  <a:latin typeface="Courier New" pitchFamily="49" charset="0"/>
                  <a:ea typeface="Times New Roman" pitchFamily="18" charset="0"/>
                  <a:cs typeface="Courier New" pitchFamily="49" charset="0"/>
                </a:rPr>
                <a:t> </a:t>
              </a:r>
              <a:r>
                <a:rPr lang="en-US" sz="1200" dirty="0">
                  <a:latin typeface="Courier New" pitchFamily="49" charset="0"/>
                  <a:ea typeface="Times New Roman" pitchFamily="18" charset="0"/>
                  <a:cs typeface="Courier New" pitchFamily="49" charset="0"/>
                  <a:sym typeface="Symbol" pitchFamily="18" charset="2"/>
                </a:rPr>
                <a:t>3</a:t>
              </a:r>
              <a:r>
                <a:rPr lang="en-US" sz="1200" u="sng" dirty="0">
                  <a:latin typeface="Courier New" pitchFamily="49" charset="0"/>
                  <a:ea typeface="Times New Roman" pitchFamily="18" charset="0"/>
                  <a:cs typeface="Courier New" pitchFamily="49" charset="0"/>
                  <a:sym typeface="Symbol" pitchFamily="18" charset="2"/>
                </a:rPr>
                <a:t>0</a:t>
              </a:r>
              <a:r>
                <a:rPr lang="en-US" sz="1200" dirty="0">
                  <a:latin typeface="Courier New" pitchFamily="49" charset="0"/>
                  <a:ea typeface="Times New Roman" pitchFamily="18" charset="0"/>
                  <a:cs typeface="Courier New" pitchFamily="49" charset="0"/>
                  <a:sym typeface="Symbol" pitchFamily="18" charset="2"/>
                </a:rPr>
                <a:t>         4</a:t>
              </a:r>
              <a:r>
                <a:rPr lang="en-US" sz="1200" u="sng" dirty="0">
                  <a:latin typeface="Courier New" pitchFamily="49" charset="0"/>
                  <a:ea typeface="Times New Roman" pitchFamily="18" charset="0"/>
                  <a:cs typeface="Courier New" pitchFamily="49" charset="0"/>
                  <a:sym typeface="Symbol" pitchFamily="18" charset="2"/>
                </a:rPr>
                <a:t>0</a:t>
              </a:r>
              <a:r>
                <a:rPr lang="en-US" sz="1200" dirty="0">
                  <a:latin typeface="Courier New" pitchFamily="49" charset="0"/>
                  <a:ea typeface="Times New Roman" pitchFamily="18" charset="0"/>
                  <a:cs typeface="Courier New" pitchFamily="49" charset="0"/>
                  <a:sym typeface="Symbol" pitchFamily="18" charset="2"/>
                </a:rPr>
                <a:t>         5</a:t>
              </a:r>
              <a:r>
                <a:rPr lang="en-US" sz="1200" u="sng" dirty="0">
                  <a:latin typeface="Courier New" pitchFamily="49" charset="0"/>
                  <a:ea typeface="Times New Roman" pitchFamily="18" charset="0"/>
                  <a:cs typeface="Courier New" pitchFamily="49" charset="0"/>
                  <a:sym typeface="Symbol" pitchFamily="18" charset="2"/>
                </a:rPr>
                <a:t>0</a:t>
              </a:r>
              <a:r>
                <a:rPr lang="en-US" sz="1200" dirty="0">
                  <a:latin typeface="Courier New" pitchFamily="49" charset="0"/>
                  <a:ea typeface="Times New Roman" pitchFamily="18" charset="0"/>
                  <a:cs typeface="Courier New" pitchFamily="49" charset="0"/>
                  <a:sym typeface="Symbol" pitchFamily="18" charset="2"/>
                </a:rPr>
                <a:t>     </a:t>
              </a:r>
            </a:p>
            <a:p>
              <a:pPr lvl="0" eaLnBrk="0" fontAlgn="base" hangingPunct="0">
                <a:spcBef>
                  <a:spcPct val="0"/>
                </a:spcBef>
                <a:spcAft>
                  <a:spcPct val="0"/>
                </a:spcAft>
                <a:tabLst>
                  <a:tab pos="457200" algn="l"/>
                  <a:tab pos="5029200" algn="l"/>
                </a:tabLst>
              </a:pPr>
              <a:r>
                <a:rPr lang="en-US" sz="1200" b="1" dirty="0">
                  <a:solidFill>
                    <a:srgbClr val="0000FF"/>
                  </a:solidFill>
                  <a:latin typeface="Courier New" pitchFamily="49" charset="0"/>
                  <a:ea typeface="Times New Roman" pitchFamily="18" charset="0"/>
                  <a:cs typeface="Courier New" pitchFamily="49" charset="0"/>
                  <a:sym typeface="Symbol" pitchFamily="18" charset="2"/>
                </a:rPr>
                <a:t>PEPAKSAPAP KKGSKKAVTK TQKKDGKKRR KTRKESY</a:t>
              </a:r>
              <a:r>
                <a:rPr lang="en-US" sz="1200" b="1" dirty="0">
                  <a:solidFill>
                    <a:srgbClr val="FF0000"/>
                  </a:solidFill>
                  <a:latin typeface="Courier New" pitchFamily="49" charset="0"/>
                  <a:ea typeface="Times New Roman" pitchFamily="18" charset="0"/>
                  <a:cs typeface="Courier New" pitchFamily="49" charset="0"/>
                  <a:sym typeface="Symbol" pitchFamily="18" charset="2"/>
                </a:rPr>
                <a:t>AIY VYKVLKQV</a:t>
              </a:r>
              <a:r>
                <a:rPr lang="en-US" sz="1200" b="1" dirty="0">
                  <a:solidFill>
                    <a:srgbClr val="00FFFF"/>
                  </a:solidFill>
                  <a:latin typeface="Courier New" pitchFamily="49" charset="0"/>
                  <a:ea typeface="Times New Roman" pitchFamily="18" charset="0"/>
                  <a:cs typeface="Courier New" pitchFamily="49" charset="0"/>
                  <a:sym typeface="Symbol" pitchFamily="18" charset="2"/>
                </a:rPr>
                <a:t>HP     </a:t>
              </a:r>
              <a:endParaRPr lang="en-US" sz="1200" dirty="0">
                <a:latin typeface="Courier New" pitchFamily="49" charset="0"/>
                <a:ea typeface="Times New Roman" pitchFamily="18" charset="0"/>
                <a:cs typeface="Courier New" pitchFamily="49" charset="0"/>
                <a:sym typeface="Symbol" pitchFamily="18" charset="2"/>
              </a:endParaRPr>
            </a:p>
            <a:p>
              <a:pPr lvl="0" eaLnBrk="0" fontAlgn="base" hangingPunct="0">
                <a:spcBef>
                  <a:spcPct val="0"/>
                </a:spcBef>
                <a:spcAft>
                  <a:spcPct val="0"/>
                </a:spcAft>
                <a:tabLst>
                  <a:tab pos="457200" algn="l"/>
                  <a:tab pos="5029200" algn="l"/>
                </a:tabLst>
              </a:pPr>
              <a:r>
                <a:rPr lang="en-US" sz="1200" dirty="0">
                  <a:solidFill>
                    <a:srgbClr val="000000"/>
                  </a:solidFill>
                  <a:latin typeface="Courier New" pitchFamily="49" charset="0"/>
                  <a:ea typeface="Times New Roman" pitchFamily="18" charset="0"/>
                  <a:cs typeface="Courier New" pitchFamily="49" charset="0"/>
                  <a:sym typeface="Symbol" pitchFamily="18" charset="2"/>
                </a:rPr>
                <a:t>        6</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7</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8</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9</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10</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a:t>
              </a:r>
              <a:endParaRPr lang="en-US" sz="1200" dirty="0">
                <a:latin typeface="Courier New" pitchFamily="49" charset="0"/>
                <a:ea typeface="Times New Roman" pitchFamily="18" charset="0"/>
                <a:cs typeface="Courier New" pitchFamily="49" charset="0"/>
                <a:sym typeface="Symbol" pitchFamily="18" charset="2"/>
              </a:endParaRPr>
            </a:p>
            <a:p>
              <a:pPr lvl="0" eaLnBrk="0" fontAlgn="base" hangingPunct="0">
                <a:spcBef>
                  <a:spcPct val="0"/>
                </a:spcBef>
                <a:spcAft>
                  <a:spcPct val="0"/>
                </a:spcAft>
                <a:tabLst>
                  <a:tab pos="457200" algn="l"/>
                  <a:tab pos="5029200" algn="l"/>
                </a:tabLst>
              </a:pPr>
              <a:r>
                <a:rPr lang="en-US" sz="1200" b="1" dirty="0">
                  <a:solidFill>
                    <a:srgbClr val="00FFFF"/>
                  </a:solidFill>
                  <a:latin typeface="Courier New" pitchFamily="49" charset="0"/>
                  <a:ea typeface="Times New Roman" pitchFamily="18" charset="0"/>
                  <a:cs typeface="Courier New" pitchFamily="49" charset="0"/>
                  <a:sym typeface="Symbol" pitchFamily="18" charset="2"/>
                </a:rPr>
                <a:t>DTGIS</a:t>
              </a:r>
              <a:r>
                <a:rPr lang="en-US" sz="1200" b="1" dirty="0">
                  <a:solidFill>
                    <a:srgbClr val="FF0000"/>
                  </a:solidFill>
                  <a:latin typeface="Courier New" pitchFamily="49" charset="0"/>
                  <a:ea typeface="Times New Roman" pitchFamily="18" charset="0"/>
                  <a:cs typeface="Courier New" pitchFamily="49" charset="0"/>
                  <a:sym typeface="Symbol" pitchFamily="18" charset="2"/>
                </a:rPr>
                <a:t>SKAMS IMNSFVNDVF ERIAGEASRL AHY</a:t>
              </a:r>
              <a:r>
                <a:rPr lang="en-US" sz="1200" b="1" dirty="0">
                  <a:solidFill>
                    <a:srgbClr val="00FFFF"/>
                  </a:solidFill>
                  <a:latin typeface="Courier New" pitchFamily="49" charset="0"/>
                  <a:ea typeface="Times New Roman" pitchFamily="18" charset="0"/>
                  <a:cs typeface="Courier New" pitchFamily="49" charset="0"/>
                  <a:sym typeface="Symbol" pitchFamily="18" charset="2"/>
                </a:rPr>
                <a:t>NKRSTIT </a:t>
              </a:r>
              <a:r>
                <a:rPr lang="en-US" sz="1200" b="1" dirty="0">
                  <a:solidFill>
                    <a:srgbClr val="FF0000"/>
                  </a:solidFill>
                  <a:latin typeface="Courier New" pitchFamily="49" charset="0"/>
                  <a:ea typeface="Times New Roman" pitchFamily="18" charset="0"/>
                  <a:cs typeface="Courier New" pitchFamily="49" charset="0"/>
                  <a:sym typeface="Symbol" pitchFamily="18" charset="2"/>
                </a:rPr>
                <a:t>SREIQTAVRL</a:t>
              </a:r>
              <a:r>
                <a:rPr lang="en-US" sz="1200" b="1" dirty="0">
                  <a:latin typeface="Courier New" pitchFamily="49" charset="0"/>
                  <a:ea typeface="Times New Roman" pitchFamily="18" charset="0"/>
                  <a:cs typeface="Courier New" pitchFamily="49" charset="0"/>
                  <a:sym typeface="Symbol" pitchFamily="18" charset="2"/>
                </a:rPr>
                <a:t>     </a:t>
              </a:r>
              <a:endParaRPr lang="en-US" sz="1200" dirty="0">
                <a:solidFill>
                  <a:srgbClr val="00CCFF"/>
                </a:solidFill>
                <a:latin typeface="Courier New" pitchFamily="49" charset="0"/>
                <a:ea typeface="Times New Roman" pitchFamily="18" charset="0"/>
                <a:cs typeface="Courier New" pitchFamily="49" charset="0"/>
                <a:sym typeface="Symbol" pitchFamily="18" charset="2"/>
              </a:endParaRPr>
            </a:p>
            <a:p>
              <a:pPr lvl="0" eaLnBrk="0" fontAlgn="base" hangingPunct="0">
                <a:spcBef>
                  <a:spcPct val="0"/>
                </a:spcBef>
                <a:spcAft>
                  <a:spcPct val="0"/>
                </a:spcAft>
                <a:tabLst>
                  <a:tab pos="457200" algn="l"/>
                  <a:tab pos="5029200" algn="l"/>
                </a:tabLst>
              </a:pPr>
              <a:r>
                <a:rPr lang="en-US" sz="1200" dirty="0">
                  <a:solidFill>
                    <a:srgbClr val="000000"/>
                  </a:solidFill>
                  <a:latin typeface="Courier New" pitchFamily="49" charset="0"/>
                  <a:ea typeface="Times New Roman" pitchFamily="18" charset="0"/>
                  <a:cs typeface="Courier New" pitchFamily="49" charset="0"/>
                  <a:sym typeface="Symbol" pitchFamily="18" charset="2"/>
                </a:rPr>
                <a:t>       11</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12</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a:t>
              </a:r>
              <a:endParaRPr lang="en-US" sz="1200" dirty="0">
                <a:latin typeface="Courier New" pitchFamily="49" charset="0"/>
                <a:ea typeface="Times New Roman" pitchFamily="18" charset="0"/>
                <a:cs typeface="Courier New" pitchFamily="49" charset="0"/>
                <a:sym typeface="Symbol" pitchFamily="18" charset="2"/>
              </a:endParaRPr>
            </a:p>
            <a:p>
              <a:pPr lvl="0" eaLnBrk="0" fontAlgn="base" hangingPunct="0">
                <a:spcBef>
                  <a:spcPct val="0"/>
                </a:spcBef>
                <a:spcAft>
                  <a:spcPct val="0"/>
                </a:spcAft>
                <a:tabLst>
                  <a:tab pos="457200" algn="l"/>
                  <a:tab pos="5029200" algn="l"/>
                </a:tabLst>
              </a:pPr>
              <a:r>
                <a:rPr lang="en-US" sz="1200" b="1" dirty="0">
                  <a:solidFill>
                    <a:srgbClr val="FF0000"/>
                  </a:solidFill>
                  <a:latin typeface="Courier New" pitchFamily="49" charset="0"/>
                  <a:ea typeface="Times New Roman" pitchFamily="18" charset="0"/>
                  <a:cs typeface="Courier New" pitchFamily="49" charset="0"/>
                  <a:sym typeface="Symbol" pitchFamily="18" charset="2"/>
                </a:rPr>
                <a:t>L</a:t>
              </a:r>
              <a:r>
                <a:rPr lang="en-US" sz="1200" b="1" dirty="0">
                  <a:solidFill>
                    <a:srgbClr val="0000FF"/>
                  </a:solidFill>
                  <a:latin typeface="Courier New" pitchFamily="49" charset="0"/>
                  <a:ea typeface="Times New Roman" pitchFamily="18" charset="0"/>
                  <a:cs typeface="Courier New" pitchFamily="49" charset="0"/>
                  <a:sym typeface="Symbol" pitchFamily="18" charset="2"/>
                </a:rPr>
                <a:t>LPG</a:t>
              </a:r>
              <a:r>
                <a:rPr lang="en-US" sz="1200" b="1" dirty="0">
                  <a:solidFill>
                    <a:srgbClr val="FF0000"/>
                  </a:solidFill>
                  <a:latin typeface="Courier New" pitchFamily="49" charset="0"/>
                  <a:ea typeface="Times New Roman" pitchFamily="18" charset="0"/>
                  <a:cs typeface="Courier New" pitchFamily="49" charset="0"/>
                  <a:sym typeface="Symbol" pitchFamily="18" charset="2"/>
                </a:rPr>
                <a:t>ELAKHA VSEGTKAVTK YTS</a:t>
              </a:r>
              <a:r>
                <a:rPr lang="en-US" sz="1200" b="1" dirty="0">
                  <a:solidFill>
                    <a:srgbClr val="0000FF"/>
                  </a:solidFill>
                  <a:latin typeface="Courier New" pitchFamily="49" charset="0"/>
                  <a:ea typeface="Times New Roman" pitchFamily="18" charset="0"/>
                  <a:cs typeface="Courier New" pitchFamily="49" charset="0"/>
                  <a:sym typeface="Symbol" pitchFamily="18" charset="2"/>
                </a:rPr>
                <a:t>AK          </a:t>
              </a:r>
              <a:r>
                <a:rPr lang="en-US" sz="1200" b="1" dirty="0">
                  <a:solidFill>
                    <a:schemeClr val="tx1"/>
                  </a:solidFill>
                  <a:latin typeface="Courier New" pitchFamily="49" charset="0"/>
                  <a:ea typeface="Times New Roman" pitchFamily="18" charset="0"/>
                  <a:cs typeface="Courier New" pitchFamily="49" charset="0"/>
                  <a:sym typeface="Symbol" pitchFamily="18" charset="2"/>
                </a:rPr>
                <a:t>(H2B </a:t>
              </a:r>
              <a:r>
                <a:rPr lang="en-US" sz="1200" b="1" dirty="0" err="1">
                  <a:solidFill>
                    <a:schemeClr val="tx1"/>
                  </a:solidFill>
                  <a:latin typeface="Courier New" pitchFamily="49" charset="0"/>
                  <a:ea typeface="Times New Roman" pitchFamily="18" charset="0"/>
                  <a:cs typeface="Courier New" pitchFamily="49" charset="0"/>
                  <a:sym typeface="Symbol" pitchFamily="18" charset="2"/>
                </a:rPr>
                <a:t>aa</a:t>
              </a:r>
              <a:r>
                <a:rPr lang="en-US" sz="1200" b="1" dirty="0">
                  <a:solidFill>
                    <a:schemeClr val="tx1"/>
                  </a:solidFill>
                  <a:latin typeface="Courier New" pitchFamily="49" charset="0"/>
                  <a:ea typeface="Times New Roman" pitchFamily="18" charset="0"/>
                  <a:cs typeface="Courier New" pitchFamily="49" charset="0"/>
                  <a:sym typeface="Symbol" pitchFamily="18" charset="2"/>
                </a:rPr>
                <a:t> sequence)</a:t>
              </a:r>
              <a:endParaRPr lang="en-US" sz="1200" dirty="0">
                <a:solidFill>
                  <a:schemeClr val="tx1"/>
                </a:solidFill>
              </a:endParaRPr>
            </a:p>
          </p:txBody>
        </p:sp>
        <p:cxnSp>
          <p:nvCxnSpPr>
            <p:cNvPr id="13" name="Straight Arrow Connector 12"/>
            <p:cNvCxnSpPr/>
            <p:nvPr/>
          </p:nvCxnSpPr>
          <p:spPr>
            <a:xfrm>
              <a:off x="1042920" y="5181600"/>
              <a:ext cx="8382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15" name="Slide 28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25904"/>
            <a:ext cx="304800" cy="304800"/>
          </a:xfrm>
          <a:prstGeom prst="rect">
            <a:avLst/>
          </a:prstGeom>
        </p:spPr>
      </p:pic>
    </p:spTree>
    <p:custDataLst>
      <p:tags r:id="rId1"/>
    </p:custDataLst>
  </p:cSld>
  <p:clrMapOvr>
    <a:masterClrMapping/>
  </p:clrMapOvr>
  <p:transition advClick="0" advTm="1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 presetClass="entr" presetSubtype="8" fill="hold" nodeType="afterEffect">
                                  <p:stCondLst>
                                    <p:cond delay="10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1" presetClass="exit" presetSubtype="0" fill="hold" nodeType="afterEffect">
                                  <p:stCondLst>
                                    <p:cond delay="101000"/>
                                  </p:stCondLst>
                                  <p:childTnLst>
                                    <p:set>
                                      <p:cBhvr>
                                        <p:cTn id="14" dur="1" fill="hold">
                                          <p:stCondLst>
                                            <p:cond delay="0"/>
                                          </p:stCondLst>
                                        </p:cTn>
                                        <p:tgtEl>
                                          <p:spTgt spid="11"/>
                                        </p:tgtEl>
                                        <p:attrNameLst>
                                          <p:attrName>style.visibility</p:attrName>
                                        </p:attrNameLst>
                                      </p:cBhvr>
                                      <p:to>
                                        <p:strVal val="hidden"/>
                                      </p:to>
                                    </p:set>
                                  </p:childTnLst>
                                </p:cTn>
                              </p:par>
                              <p:par>
                                <p:cTn id="15" presetID="2" presetClass="entr" presetSubtype="8" fill="hold" nodeType="withEffect">
                                  <p:stCondLst>
                                    <p:cond delay="1010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19"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95585" name="Rectangle 1"/>
          <p:cNvSpPr>
            <a:spLocks noChangeArrowheads="1"/>
          </p:cNvSpPr>
          <p:nvPr/>
        </p:nvSpPr>
        <p:spPr bwMode="auto">
          <a:xfrm>
            <a:off x="1828800" y="1767004"/>
            <a:ext cx="5452134" cy="3323987"/>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 pos="5029200" algn="l"/>
              </a:tabLst>
            </a:pPr>
            <a:endParaRPr kumimoji="0" lang="en-US" sz="800" b="1" i="0" u="sng" strike="noStrike" cap="none" normalizeH="0" baseline="0" dirty="0">
              <a:ln>
                <a:noFill/>
              </a:ln>
              <a:effectLst/>
              <a:latin typeface="Times New Roman" pitchFamily="18" charset="0"/>
              <a:ea typeface="Times New Roman" pitchFamily="18" charset="0"/>
              <a:cs typeface="Arial" pitchFamily="34"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2000" b="1" i="0" u="sng" strike="noStrike" cap="none" normalizeH="0" baseline="0" dirty="0">
                <a:ln>
                  <a:noFill/>
                </a:ln>
                <a:effectLst/>
                <a:latin typeface="Times New Roman" pitchFamily="18" charset="0"/>
                <a:ea typeface="Times New Roman" pitchFamily="18" charset="0"/>
                <a:cs typeface="Arial" pitchFamily="34" charset="0"/>
                <a:sym typeface="Symbol" pitchFamily="18" charset="2"/>
              </a:rPr>
              <a:t>H2A</a:t>
            </a:r>
            <a:endParaRPr kumimoji="0" lang="en-US" sz="1200" b="0" i="0" u="none" strike="noStrike" cap="none" normalizeH="0" baseline="0" dirty="0">
              <a:ln>
                <a:noFill/>
              </a:ln>
              <a:effectLst/>
              <a:latin typeface="Times New Roman" pitchFamily="18" charset="0"/>
              <a:ea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r>
              <a:rPr kumimoji="0" lang="en-US" sz="1100" i="0" u="none" strike="noStrike" cap="none" normalizeH="0" baseline="0" dirty="0">
                <a:ln>
                  <a:noFill/>
                </a:ln>
                <a:effectLst/>
                <a:latin typeface="Courier New" pitchFamily="49" charset="0"/>
                <a:ea typeface="Times New Roman" pitchFamily="18" charset="0"/>
                <a:cs typeface="Courier New" pitchFamily="49" charset="0"/>
              </a:rPr>
              <a:t>    </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1</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r>
              <a:rPr kumimoji="0" lang="en-US" sz="1100" i="0" u="none" strike="noStrike" cap="none" normalizeH="0" baseline="0" dirty="0">
                <a:ln>
                  <a:noFill/>
                </a:ln>
                <a:effectLst/>
                <a:latin typeface="Courier New" pitchFamily="49" charset="0"/>
                <a:ea typeface="Times New Roman" pitchFamily="18" charset="0"/>
                <a:cs typeface="Courier New" pitchFamily="49" charset="0"/>
              </a:rPr>
              <a:t>      </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2</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3</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4</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5</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(M)SGRGKQGGKT RAKAKT</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RSSR A</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GLQFPV</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GRV HRLLR</a:t>
            </a:r>
            <a:r>
              <a:rPr kumimoji="0" lang="en-US" sz="1100" b="1" i="0" u="none" strike="noStrike" cap="none" normalizeH="0" baseline="0" dirty="0">
                <a:ln>
                  <a:noFill/>
                </a:ln>
                <a:solidFill>
                  <a:srgbClr val="00FFFF"/>
                </a:solidFill>
                <a:effectLst/>
                <a:latin typeface="Courier New" pitchFamily="49" charset="0"/>
                <a:ea typeface="Times New Roman" pitchFamily="18" charset="0"/>
                <a:cs typeface="Courier New" pitchFamily="49" charset="0"/>
                <a:sym typeface="Symbol" pitchFamily="18" charset="2"/>
              </a:rPr>
              <a:t>KGNYA ERVGAG</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APVY</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endParaRPr kumimoji="0" lang="en-US" sz="1100" b="0"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endPar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2000" b="1" i="0" u="sng" strike="noStrike" cap="none" normalizeH="0" baseline="0" dirty="0">
                <a:ln>
                  <a:noFill/>
                </a:ln>
                <a:effectLst/>
                <a:latin typeface="Times New Roman" pitchFamily="18" charset="0"/>
                <a:ea typeface="Times New Roman" pitchFamily="18" charset="0"/>
                <a:cs typeface="Times New Roman" pitchFamily="18" charset="0"/>
                <a:sym typeface="Symbol" pitchFamily="18" charset="2"/>
              </a:rPr>
              <a:t>H2B</a:t>
            </a:r>
            <a:endParaRPr kumimoji="0" lang="en-US" sz="1200" b="0" i="0" u="none" strike="noStrike" cap="none" normalizeH="0" baseline="0" dirty="0">
              <a:ln>
                <a:noFill/>
              </a:ln>
              <a:effectLst/>
              <a:latin typeface="Times New Roman" pitchFamily="18" charset="0"/>
              <a:ea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8</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9</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10</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        110        12</a:t>
            </a:r>
            <a:r>
              <a:rPr kumimoji="0" lang="en-US" sz="1100" i="0" u="sng" strike="noStrike" cap="none" normalizeH="0" baseline="0" dirty="0">
                <a:ln>
                  <a:noFill/>
                </a:ln>
                <a:solidFill>
                  <a:srgbClr val="000000"/>
                </a:solidFill>
                <a:effectLst/>
                <a:latin typeface="Courier New" pitchFamily="49" charset="0"/>
                <a:ea typeface="Times New Roman" pitchFamily="18" charset="0"/>
                <a:cs typeface="Courier New" pitchFamily="49" charset="0"/>
                <a:sym typeface="Symbol" pitchFamily="18" charset="2"/>
              </a:rPr>
              <a:t>0</a:t>
            </a:r>
            <a:endParaRPr kumimoji="0" lang="en-US" sz="1100" i="0" u="sng"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EASRL AHY</a:t>
            </a:r>
            <a:r>
              <a:rPr kumimoji="0" lang="en-US" sz="1100" b="1" i="0" u="none" strike="noStrike" cap="none" normalizeH="0" baseline="0" dirty="0">
                <a:ln>
                  <a:noFill/>
                </a:ln>
                <a:solidFill>
                  <a:srgbClr val="00FFFF"/>
                </a:solidFill>
                <a:effectLst/>
                <a:latin typeface="Courier New" pitchFamily="49" charset="0"/>
                <a:ea typeface="Times New Roman" pitchFamily="18" charset="0"/>
                <a:cs typeface="Courier New" pitchFamily="49" charset="0"/>
                <a:sym typeface="Symbol" pitchFamily="18" charset="2"/>
              </a:rPr>
              <a:t>NKRSTIT </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SREIQTAVRL L</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LPG</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ELAKHA VSEGTKAVTK YTS</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AK</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endParaRPr kumimoji="0" lang="en-US" sz="1100" b="0"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a:p>
            <a:pPr algn="ctr" eaLnBrk="0" fontAlgn="base" hangingPunct="0">
              <a:spcBef>
                <a:spcPct val="0"/>
              </a:spcBef>
              <a:spcAft>
                <a:spcPct val="0"/>
              </a:spcAft>
              <a:tabLst>
                <a:tab pos="457200" algn="l"/>
                <a:tab pos="5029200" algn="l"/>
              </a:tabLst>
            </a:pPr>
            <a:endParaRPr lang="en-US" sz="800" b="1" u="sng" dirty="0">
              <a:latin typeface="Times New Roman" pitchFamily="18" charset="0"/>
              <a:ea typeface="Times New Roman" pitchFamily="18" charset="0"/>
              <a:cs typeface="Arial" pitchFamily="34"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2000" b="1" i="0" u="sng" strike="noStrike" cap="none" normalizeH="0" baseline="0" dirty="0">
                <a:ln>
                  <a:noFill/>
                </a:ln>
                <a:effectLst/>
                <a:latin typeface="Times New Roman" pitchFamily="18" charset="0"/>
                <a:ea typeface="Times New Roman" pitchFamily="18" charset="0"/>
                <a:cs typeface="Times New Roman" pitchFamily="18" charset="0"/>
                <a:sym typeface="Symbol" pitchFamily="18" charset="2"/>
              </a:rPr>
              <a:t>H4</a:t>
            </a:r>
            <a:endParaRPr kumimoji="0" lang="en-US" sz="1200" b="0" i="0" u="none" strike="noStrike" cap="none" normalizeH="0" baseline="0" dirty="0">
              <a:ln>
                <a:noFill/>
              </a:ln>
              <a:effectLst/>
              <a:latin typeface="Times New Roman" pitchFamily="18" charset="0"/>
              <a:ea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endPar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1</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2</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3</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4</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5</a:t>
            </a:r>
            <a:r>
              <a:rPr kumimoji="0" lang="en-US" sz="1100" i="0" u="sng" strike="noStrike" cap="none" normalizeH="0" baseline="0" dirty="0">
                <a:ln>
                  <a:noFill/>
                </a:ln>
                <a:effectLst/>
                <a:latin typeface="Courier New" pitchFamily="49" charset="0"/>
                <a:ea typeface="Times New Roman" pitchFamily="18" charset="0"/>
                <a:cs typeface="Courier New" pitchFamily="49" charset="0"/>
                <a:sym typeface="Symbol" pitchFamily="18" charset="2"/>
              </a:rPr>
              <a:t>0</a:t>
            </a:r>
            <a:r>
              <a:rPr kumimoji="0" lang="en-US" sz="1100" i="0" u="none" strike="noStrike" cap="none" normalizeH="0" baseline="0" dirty="0">
                <a:ln>
                  <a:noFill/>
                </a:ln>
                <a:effectLst/>
                <a:latin typeface="Courier New" pitchFamily="49" charset="0"/>
                <a:ea typeface="Times New Roman" pitchFamily="18" charset="0"/>
                <a:cs typeface="Courier New" pitchFamily="49" charset="0"/>
                <a:sym typeface="Symbol"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(M)SGRGKGGKGL GKGGAKRHRK VLRDN</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IQG</a:t>
            </a:r>
            <a:r>
              <a:rPr kumimoji="0" lang="en-US" sz="1100" b="1" i="0" u="none" strike="noStrike" cap="none" normalizeH="0" baseline="0" dirty="0">
                <a:ln>
                  <a:noFill/>
                </a:ln>
                <a:solidFill>
                  <a:srgbClr val="0000FF"/>
                </a:solidFill>
                <a:effectLst/>
                <a:latin typeface="Courier New" pitchFamily="49" charset="0"/>
                <a:ea typeface="Times New Roman" pitchFamily="18" charset="0"/>
                <a:cs typeface="Courier New" pitchFamily="49" charset="0"/>
                <a:sym typeface="Symbol" pitchFamily="18" charset="2"/>
              </a:rPr>
              <a:t>IT</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KPAIRRLARR</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r>
              <a:rPr kumimoji="0" lang="en-US" sz="1100" b="1"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rPr>
              <a:t>GGVKRIS</a:t>
            </a:r>
            <a:r>
              <a:rPr kumimoji="0" lang="en-US" sz="1100" b="1" i="0" u="none" strike="noStrike" cap="none" normalizeH="0" baseline="0" dirty="0">
                <a:ln>
                  <a:noFill/>
                </a:ln>
                <a:solidFill>
                  <a:srgbClr val="FF0000"/>
                </a:solidFill>
                <a:effectLst/>
                <a:latin typeface="Courier New" pitchFamily="49" charset="0"/>
                <a:ea typeface="Times New Roman" pitchFamily="18" charset="0"/>
                <a:cs typeface="Courier New" pitchFamily="49" charset="0"/>
                <a:sym typeface="Symbol" pitchFamily="18" charset="2"/>
              </a:rPr>
              <a:t>GLI</a:t>
            </a:r>
            <a:r>
              <a:rPr kumimoji="0" lang="en-US" sz="1100" b="1" i="0" u="none" strike="noStrike" cap="none" normalizeH="0" baseline="0" dirty="0">
                <a:ln>
                  <a:noFill/>
                </a:ln>
                <a:solidFill>
                  <a:schemeClr val="tx1"/>
                </a:solidFill>
                <a:effectLst/>
                <a:latin typeface="Courier New" pitchFamily="49" charset="0"/>
                <a:ea typeface="Times New Roman" pitchFamily="18" charset="0"/>
                <a:cs typeface="Courier New" pitchFamily="49" charset="0"/>
                <a:sym typeface="Symbol" pitchFamily="18" charset="2"/>
              </a:rPr>
              <a:t>     </a:t>
            </a:r>
            <a:endParaRPr kumimoji="0" lang="en-US" sz="1100" b="0"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endParaRPr kumimoji="0" lang="en-US" sz="1200" b="1"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5029200" algn="l"/>
              </a:tabLst>
            </a:pPr>
            <a:endParaRPr kumimoji="0" lang="en-US" sz="1200" b="1" i="0" u="none" strike="noStrike" cap="none" normalizeH="0" baseline="0" dirty="0">
              <a:ln>
                <a:noFill/>
              </a:ln>
              <a:solidFill>
                <a:srgbClr val="00CCFF"/>
              </a:solidFill>
              <a:effectLst/>
              <a:latin typeface="Courier New" pitchFamily="49" charset="0"/>
              <a:ea typeface="Times New Roman" pitchFamily="18" charset="0"/>
              <a:cs typeface="Courier New" pitchFamily="49" charset="0"/>
              <a:sym typeface="Symbol" pitchFamily="18" charset="2"/>
            </a:endParaRPr>
          </a:p>
        </p:txBody>
      </p:sp>
      <p:grpSp>
        <p:nvGrpSpPr>
          <p:cNvPr id="38" name="Group 37"/>
          <p:cNvGrpSpPr/>
          <p:nvPr/>
        </p:nvGrpSpPr>
        <p:grpSpPr>
          <a:xfrm>
            <a:off x="3533775" y="2228850"/>
            <a:ext cx="1743075" cy="871943"/>
            <a:chOff x="2314575" y="2315747"/>
            <a:chExt cx="1743075" cy="871943"/>
          </a:xfrm>
        </p:grpSpPr>
        <p:grpSp>
          <p:nvGrpSpPr>
            <p:cNvPr id="11" name="Group 10"/>
            <p:cNvGrpSpPr/>
            <p:nvPr/>
          </p:nvGrpSpPr>
          <p:grpSpPr>
            <a:xfrm>
              <a:off x="2314575" y="2819400"/>
              <a:ext cx="609600" cy="365760"/>
              <a:chOff x="1295400" y="2026920"/>
              <a:chExt cx="609600" cy="368290"/>
            </a:xfrm>
          </p:grpSpPr>
          <p:sp>
            <p:nvSpPr>
              <p:cNvPr id="7" name="TextBox 6"/>
              <p:cNvSpPr txBox="1"/>
              <p:nvPr/>
            </p:nvSpPr>
            <p:spPr>
              <a:xfrm>
                <a:off x="1295400" y="2133600"/>
                <a:ext cx="609600" cy="261610"/>
              </a:xfrm>
              <a:prstGeom prst="rect">
                <a:avLst/>
              </a:prstGeom>
              <a:noFill/>
            </p:spPr>
            <p:txBody>
              <a:bodyPr wrap="square" rtlCol="0">
                <a:spAutoFit/>
              </a:bodyPr>
              <a:lstStyle/>
              <a:p>
                <a:r>
                  <a:rPr lang="en-US" sz="1100" b="1" dirty="0">
                    <a:solidFill>
                      <a:srgbClr val="00B050"/>
                    </a:solidFill>
                    <a:sym typeface="Symbol"/>
                  </a:rPr>
                  <a:t>-helix</a:t>
                </a:r>
                <a:endParaRPr lang="en-US" sz="1100" b="1" dirty="0">
                  <a:solidFill>
                    <a:srgbClr val="00B050"/>
                  </a:solidFill>
                </a:endParaRPr>
              </a:p>
            </p:txBody>
          </p:sp>
          <p:cxnSp>
            <p:nvCxnSpPr>
              <p:cNvPr id="10" name="Straight Arrow Connector 9"/>
              <p:cNvCxnSpPr/>
              <p:nvPr/>
            </p:nvCxnSpPr>
            <p:spPr>
              <a:xfrm flipV="1">
                <a:off x="1666875" y="2026920"/>
                <a:ext cx="0" cy="18288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3448050" y="2819400"/>
              <a:ext cx="609600" cy="368290"/>
              <a:chOff x="1295400" y="2026920"/>
              <a:chExt cx="609600" cy="368290"/>
            </a:xfrm>
          </p:grpSpPr>
          <p:sp>
            <p:nvSpPr>
              <p:cNvPr id="13" name="TextBox 12"/>
              <p:cNvSpPr txBox="1"/>
              <p:nvPr/>
            </p:nvSpPr>
            <p:spPr>
              <a:xfrm>
                <a:off x="1295400" y="2133600"/>
                <a:ext cx="609600" cy="261610"/>
              </a:xfrm>
              <a:prstGeom prst="rect">
                <a:avLst/>
              </a:prstGeom>
              <a:noFill/>
            </p:spPr>
            <p:txBody>
              <a:bodyPr wrap="square" rtlCol="0">
                <a:spAutoFit/>
              </a:bodyPr>
              <a:lstStyle/>
              <a:p>
                <a:r>
                  <a:rPr lang="en-US" sz="1100" b="1" dirty="0">
                    <a:solidFill>
                      <a:srgbClr val="00B050"/>
                    </a:solidFill>
                    <a:sym typeface="Symbol"/>
                  </a:rPr>
                  <a:t>-helix</a:t>
                </a:r>
                <a:endParaRPr lang="en-US" sz="1100" b="1" dirty="0">
                  <a:solidFill>
                    <a:srgbClr val="00B050"/>
                  </a:solidFill>
                </a:endParaRPr>
              </a:p>
            </p:txBody>
          </p:sp>
          <p:cxnSp>
            <p:nvCxnSpPr>
              <p:cNvPr id="14" name="Straight Arrow Connector 13"/>
              <p:cNvCxnSpPr/>
              <p:nvPr/>
            </p:nvCxnSpPr>
            <p:spPr>
              <a:xfrm flipV="1">
                <a:off x="1666875" y="2026920"/>
                <a:ext cx="0" cy="18288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2914650" y="2315747"/>
              <a:ext cx="731520" cy="389353"/>
              <a:chOff x="2914650" y="2315747"/>
              <a:chExt cx="731520" cy="389353"/>
            </a:xfrm>
          </p:grpSpPr>
          <p:sp>
            <p:nvSpPr>
              <p:cNvPr id="16" name="TextBox 15"/>
              <p:cNvSpPr txBox="1"/>
              <p:nvPr/>
            </p:nvSpPr>
            <p:spPr>
              <a:xfrm>
                <a:off x="2914650" y="2315747"/>
                <a:ext cx="731520" cy="261610"/>
              </a:xfrm>
              <a:prstGeom prst="rect">
                <a:avLst/>
              </a:prstGeom>
              <a:noFill/>
            </p:spPr>
            <p:txBody>
              <a:bodyPr wrap="square" rtlCol="0">
                <a:spAutoFit/>
              </a:bodyPr>
              <a:lstStyle/>
              <a:p>
                <a:r>
                  <a:rPr lang="en-US" sz="1100" b="1" i="1" dirty="0">
                    <a:solidFill>
                      <a:srgbClr val="00B050"/>
                    </a:solidFill>
                    <a:sym typeface="Symbol"/>
                  </a:rPr>
                  <a:t>PROLINE</a:t>
                </a:r>
                <a:endParaRPr lang="en-US" sz="1100" b="1" i="1" dirty="0">
                  <a:solidFill>
                    <a:srgbClr val="00B050"/>
                  </a:solidFill>
                </a:endParaRPr>
              </a:p>
            </p:txBody>
          </p:sp>
          <p:cxnSp>
            <p:nvCxnSpPr>
              <p:cNvPr id="17" name="Straight Arrow Connector 16"/>
              <p:cNvCxnSpPr/>
              <p:nvPr/>
            </p:nvCxnSpPr>
            <p:spPr>
              <a:xfrm>
                <a:off x="3256128" y="2523476"/>
                <a:ext cx="0" cy="18162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3581400" y="3190875"/>
            <a:ext cx="2209800" cy="882640"/>
            <a:chOff x="2362200" y="3190875"/>
            <a:chExt cx="2209800" cy="882640"/>
          </a:xfrm>
        </p:grpSpPr>
        <p:grpSp>
          <p:nvGrpSpPr>
            <p:cNvPr id="20" name="Group 19"/>
            <p:cNvGrpSpPr/>
            <p:nvPr/>
          </p:nvGrpSpPr>
          <p:grpSpPr>
            <a:xfrm>
              <a:off x="2362200" y="3705225"/>
              <a:ext cx="609600" cy="365760"/>
              <a:chOff x="1295400" y="2026920"/>
              <a:chExt cx="609600" cy="368290"/>
            </a:xfrm>
          </p:grpSpPr>
          <p:sp>
            <p:nvSpPr>
              <p:cNvPr id="21" name="TextBox 20"/>
              <p:cNvSpPr txBox="1"/>
              <p:nvPr/>
            </p:nvSpPr>
            <p:spPr>
              <a:xfrm>
                <a:off x="1295400" y="2133600"/>
                <a:ext cx="609600" cy="261610"/>
              </a:xfrm>
              <a:prstGeom prst="rect">
                <a:avLst/>
              </a:prstGeom>
              <a:noFill/>
            </p:spPr>
            <p:txBody>
              <a:bodyPr wrap="square" rtlCol="0">
                <a:spAutoFit/>
              </a:bodyPr>
              <a:lstStyle/>
              <a:p>
                <a:r>
                  <a:rPr lang="en-US" sz="1100" b="1" dirty="0">
                    <a:solidFill>
                      <a:srgbClr val="00B050"/>
                    </a:solidFill>
                    <a:sym typeface="Symbol"/>
                  </a:rPr>
                  <a:t>-helix</a:t>
                </a:r>
                <a:endParaRPr lang="en-US" sz="1100" b="1" dirty="0">
                  <a:solidFill>
                    <a:srgbClr val="00B050"/>
                  </a:solidFill>
                </a:endParaRPr>
              </a:p>
            </p:txBody>
          </p:sp>
          <p:cxnSp>
            <p:nvCxnSpPr>
              <p:cNvPr id="22" name="Straight Arrow Connector 21"/>
              <p:cNvCxnSpPr/>
              <p:nvPr/>
            </p:nvCxnSpPr>
            <p:spPr>
              <a:xfrm flipV="1">
                <a:off x="1666875" y="2026920"/>
                <a:ext cx="0" cy="18288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3962400" y="3705225"/>
              <a:ext cx="609600" cy="368290"/>
              <a:chOff x="1295400" y="2026920"/>
              <a:chExt cx="609600" cy="368290"/>
            </a:xfrm>
          </p:grpSpPr>
          <p:sp>
            <p:nvSpPr>
              <p:cNvPr id="24" name="TextBox 23"/>
              <p:cNvSpPr txBox="1"/>
              <p:nvPr/>
            </p:nvSpPr>
            <p:spPr>
              <a:xfrm>
                <a:off x="1295400" y="2133600"/>
                <a:ext cx="609600" cy="261610"/>
              </a:xfrm>
              <a:prstGeom prst="rect">
                <a:avLst/>
              </a:prstGeom>
              <a:noFill/>
            </p:spPr>
            <p:txBody>
              <a:bodyPr wrap="square" rtlCol="0">
                <a:spAutoFit/>
              </a:bodyPr>
              <a:lstStyle/>
              <a:p>
                <a:r>
                  <a:rPr lang="en-US" sz="1100" b="1" dirty="0">
                    <a:solidFill>
                      <a:srgbClr val="00B050"/>
                    </a:solidFill>
                    <a:sym typeface="Symbol"/>
                  </a:rPr>
                  <a:t>-helix</a:t>
                </a:r>
                <a:endParaRPr lang="en-US" sz="1100" b="1" dirty="0">
                  <a:solidFill>
                    <a:srgbClr val="00B050"/>
                  </a:solidFill>
                </a:endParaRPr>
              </a:p>
            </p:txBody>
          </p:sp>
          <p:cxnSp>
            <p:nvCxnSpPr>
              <p:cNvPr id="25" name="Straight Arrow Connector 24"/>
              <p:cNvCxnSpPr/>
              <p:nvPr/>
            </p:nvCxnSpPr>
            <p:spPr>
              <a:xfrm flipV="1">
                <a:off x="1666875" y="2026920"/>
                <a:ext cx="0" cy="18288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907030" y="3190875"/>
              <a:ext cx="731520" cy="400050"/>
              <a:chOff x="2697480" y="2197090"/>
              <a:chExt cx="731520" cy="400050"/>
            </a:xfrm>
          </p:grpSpPr>
          <p:sp>
            <p:nvSpPr>
              <p:cNvPr id="27" name="TextBox 26"/>
              <p:cNvSpPr txBox="1"/>
              <p:nvPr/>
            </p:nvSpPr>
            <p:spPr>
              <a:xfrm>
                <a:off x="2697480" y="2197090"/>
                <a:ext cx="731520" cy="261610"/>
              </a:xfrm>
              <a:prstGeom prst="rect">
                <a:avLst/>
              </a:prstGeom>
              <a:noFill/>
            </p:spPr>
            <p:txBody>
              <a:bodyPr wrap="square" rtlCol="0">
                <a:spAutoFit/>
              </a:bodyPr>
              <a:lstStyle/>
              <a:p>
                <a:r>
                  <a:rPr lang="en-US" sz="1100" b="1" i="1" dirty="0">
                    <a:solidFill>
                      <a:srgbClr val="00B050"/>
                    </a:solidFill>
                    <a:sym typeface="Symbol"/>
                  </a:rPr>
                  <a:t>PROLINE</a:t>
                </a:r>
                <a:endParaRPr lang="en-US" sz="1100" b="1" i="1" dirty="0">
                  <a:solidFill>
                    <a:srgbClr val="00B050"/>
                  </a:solidFill>
                </a:endParaRPr>
              </a:p>
            </p:txBody>
          </p:sp>
          <p:cxnSp>
            <p:nvCxnSpPr>
              <p:cNvPr id="28" name="Straight Arrow Connector 27"/>
              <p:cNvCxnSpPr/>
              <p:nvPr/>
            </p:nvCxnSpPr>
            <p:spPr>
              <a:xfrm>
                <a:off x="3049279" y="2415516"/>
                <a:ext cx="0" cy="18162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9" name="Group 38"/>
          <p:cNvGrpSpPr/>
          <p:nvPr/>
        </p:nvGrpSpPr>
        <p:grpSpPr>
          <a:xfrm>
            <a:off x="4229100" y="4144547"/>
            <a:ext cx="1466850" cy="872598"/>
            <a:chOff x="3009900" y="4144547"/>
            <a:chExt cx="1466850" cy="872598"/>
          </a:xfrm>
        </p:grpSpPr>
        <p:grpSp>
          <p:nvGrpSpPr>
            <p:cNvPr id="29" name="Group 28"/>
            <p:cNvGrpSpPr/>
            <p:nvPr/>
          </p:nvGrpSpPr>
          <p:grpSpPr>
            <a:xfrm>
              <a:off x="3009900" y="4651385"/>
              <a:ext cx="609600" cy="365760"/>
              <a:chOff x="1295400" y="2026920"/>
              <a:chExt cx="609600" cy="368290"/>
            </a:xfrm>
          </p:grpSpPr>
          <p:sp>
            <p:nvSpPr>
              <p:cNvPr id="30" name="TextBox 29"/>
              <p:cNvSpPr txBox="1"/>
              <p:nvPr/>
            </p:nvSpPr>
            <p:spPr>
              <a:xfrm>
                <a:off x="1295400" y="2133600"/>
                <a:ext cx="609600" cy="261610"/>
              </a:xfrm>
              <a:prstGeom prst="rect">
                <a:avLst/>
              </a:prstGeom>
              <a:noFill/>
            </p:spPr>
            <p:txBody>
              <a:bodyPr wrap="square" rtlCol="0">
                <a:spAutoFit/>
              </a:bodyPr>
              <a:lstStyle/>
              <a:p>
                <a:r>
                  <a:rPr lang="en-US" sz="1100" b="1" dirty="0">
                    <a:solidFill>
                      <a:srgbClr val="00B050"/>
                    </a:solidFill>
                    <a:sym typeface="Symbol"/>
                  </a:rPr>
                  <a:t>-helix</a:t>
                </a:r>
                <a:endParaRPr lang="en-US" sz="1100" b="1" dirty="0">
                  <a:solidFill>
                    <a:srgbClr val="00B050"/>
                  </a:solidFill>
                </a:endParaRPr>
              </a:p>
            </p:txBody>
          </p:sp>
          <p:cxnSp>
            <p:nvCxnSpPr>
              <p:cNvPr id="31" name="Straight Arrow Connector 30"/>
              <p:cNvCxnSpPr/>
              <p:nvPr/>
            </p:nvCxnSpPr>
            <p:spPr>
              <a:xfrm flipV="1">
                <a:off x="1666875" y="2026920"/>
                <a:ext cx="0" cy="18288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867150" y="4648200"/>
              <a:ext cx="609600" cy="368290"/>
              <a:chOff x="1295400" y="2026920"/>
              <a:chExt cx="609600" cy="368290"/>
            </a:xfrm>
          </p:grpSpPr>
          <p:sp>
            <p:nvSpPr>
              <p:cNvPr id="33" name="TextBox 32"/>
              <p:cNvSpPr txBox="1"/>
              <p:nvPr/>
            </p:nvSpPr>
            <p:spPr>
              <a:xfrm>
                <a:off x="1295400" y="2133600"/>
                <a:ext cx="609600" cy="261610"/>
              </a:xfrm>
              <a:prstGeom prst="rect">
                <a:avLst/>
              </a:prstGeom>
              <a:noFill/>
            </p:spPr>
            <p:txBody>
              <a:bodyPr wrap="square" rtlCol="0">
                <a:spAutoFit/>
              </a:bodyPr>
              <a:lstStyle/>
              <a:p>
                <a:r>
                  <a:rPr lang="en-US" sz="1100" b="1" dirty="0">
                    <a:solidFill>
                      <a:srgbClr val="00B050"/>
                    </a:solidFill>
                    <a:sym typeface="Symbol"/>
                  </a:rPr>
                  <a:t>-helix</a:t>
                </a:r>
                <a:endParaRPr lang="en-US" sz="1100" b="1" dirty="0">
                  <a:solidFill>
                    <a:srgbClr val="00B050"/>
                  </a:solidFill>
                </a:endParaRPr>
              </a:p>
            </p:txBody>
          </p:sp>
          <p:cxnSp>
            <p:nvCxnSpPr>
              <p:cNvPr id="34" name="Straight Arrow Connector 33"/>
              <p:cNvCxnSpPr/>
              <p:nvPr/>
            </p:nvCxnSpPr>
            <p:spPr>
              <a:xfrm flipV="1">
                <a:off x="1666875" y="2026920"/>
                <a:ext cx="0" cy="18288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3524250" y="4144547"/>
              <a:ext cx="731520" cy="389353"/>
              <a:chOff x="2914650" y="2315747"/>
              <a:chExt cx="731520" cy="389353"/>
            </a:xfrm>
          </p:grpSpPr>
          <p:sp>
            <p:nvSpPr>
              <p:cNvPr id="36" name="TextBox 35"/>
              <p:cNvSpPr txBox="1"/>
              <p:nvPr/>
            </p:nvSpPr>
            <p:spPr>
              <a:xfrm>
                <a:off x="2914650" y="2315747"/>
                <a:ext cx="731520" cy="261610"/>
              </a:xfrm>
              <a:prstGeom prst="rect">
                <a:avLst/>
              </a:prstGeom>
              <a:noFill/>
            </p:spPr>
            <p:txBody>
              <a:bodyPr wrap="square" rtlCol="0">
                <a:spAutoFit/>
              </a:bodyPr>
              <a:lstStyle/>
              <a:p>
                <a:r>
                  <a:rPr lang="en-US" sz="1100" b="1" i="1" dirty="0">
                    <a:solidFill>
                      <a:srgbClr val="00B050"/>
                    </a:solidFill>
                    <a:sym typeface="Symbol"/>
                  </a:rPr>
                  <a:t>PROLINE</a:t>
                </a:r>
                <a:endParaRPr lang="en-US" sz="1100" b="1" i="1" dirty="0">
                  <a:solidFill>
                    <a:srgbClr val="00B050"/>
                  </a:solidFill>
                </a:endParaRPr>
              </a:p>
            </p:txBody>
          </p:sp>
          <p:cxnSp>
            <p:nvCxnSpPr>
              <p:cNvPr id="37" name="Straight Arrow Connector 36"/>
              <p:cNvCxnSpPr/>
              <p:nvPr/>
            </p:nvCxnSpPr>
            <p:spPr>
              <a:xfrm>
                <a:off x="3249304" y="2523476"/>
                <a:ext cx="0" cy="18162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sp>
        <p:nvSpPr>
          <p:cNvPr id="40" name="TextBox 39"/>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42" name="Slide 28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39552"/>
            <a:ext cx="304800" cy="304800"/>
          </a:xfrm>
          <a:prstGeom prst="rect">
            <a:avLst/>
          </a:prstGeom>
        </p:spPr>
      </p:pic>
      <p:sp>
        <p:nvSpPr>
          <p:cNvPr id="43" name="TextBox 42"/>
          <p:cNvSpPr txBox="1"/>
          <p:nvPr/>
        </p:nvSpPr>
        <p:spPr>
          <a:xfrm>
            <a:off x="3444240" y="91440"/>
            <a:ext cx="2194560" cy="8229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r>
              <a:rPr lang="en-US" sz="1600" b="1" dirty="0">
                <a:solidFill>
                  <a:srgbClr val="0000FF"/>
                </a:solidFill>
                <a:latin typeface="Arial" pitchFamily="34" charset="0"/>
                <a:ea typeface="Times New Roman" pitchFamily="18" charset="0"/>
                <a:cs typeface="Arial" pitchFamily="34" charset="0"/>
              </a:rPr>
              <a:t>Blue = strand</a:t>
            </a:r>
          </a:p>
          <a:p>
            <a:pPr lvl="0"/>
            <a:r>
              <a:rPr lang="en-US" sz="1600" b="1" dirty="0">
                <a:solidFill>
                  <a:srgbClr val="00CCFF"/>
                </a:solidFill>
                <a:latin typeface="Arial" pitchFamily="34" charset="0"/>
                <a:ea typeface="Times New Roman" pitchFamily="18" charset="0"/>
                <a:cs typeface="Arial" pitchFamily="34" charset="0"/>
              </a:rPr>
              <a:t>Light blue = </a:t>
            </a:r>
            <a:r>
              <a:rPr lang="en-US" sz="1600" b="1" dirty="0">
                <a:solidFill>
                  <a:srgbClr val="00CCFF"/>
                </a:solidFill>
                <a:latin typeface="Arial" pitchFamily="34" charset="0"/>
                <a:ea typeface="Times New Roman" pitchFamily="18" charset="0"/>
                <a:cs typeface="Arial" pitchFamily="34" charset="0"/>
                <a:sym typeface="Symbol" pitchFamily="18" charset="2"/>
              </a:rPr>
              <a:t></a:t>
            </a:r>
            <a:r>
              <a:rPr lang="en-US" sz="1600" b="1" dirty="0">
                <a:solidFill>
                  <a:srgbClr val="00CCFF"/>
                </a:solidFill>
                <a:latin typeface="Arial" pitchFamily="34" charset="0"/>
                <a:ea typeface="Times New Roman" pitchFamily="18" charset="0"/>
                <a:cs typeface="Arial" pitchFamily="34" charset="0"/>
              </a:rPr>
              <a:t>-strand</a:t>
            </a:r>
          </a:p>
          <a:p>
            <a:pPr lvl="0"/>
            <a:r>
              <a:rPr lang="en-US" sz="1600" b="1" dirty="0">
                <a:solidFill>
                  <a:srgbClr val="FF0000"/>
                </a:solidFill>
                <a:latin typeface="Arial" pitchFamily="34" charset="0"/>
                <a:ea typeface="Times New Roman" pitchFamily="18" charset="0"/>
                <a:cs typeface="Arial" pitchFamily="34" charset="0"/>
                <a:sym typeface="Symbol" pitchFamily="18" charset="2"/>
              </a:rPr>
              <a:t>Red = helix</a:t>
            </a:r>
            <a:endParaRPr lang="en-US" sz="1600" dirty="0">
              <a:latin typeface="Arial" pitchFamily="34" charset="0"/>
              <a:ea typeface="Times New Roman" pitchFamily="18" charset="0"/>
              <a:cs typeface="Arial" pitchFamily="34" charset="0"/>
              <a:sym typeface="Symbol" pitchFamily="18" charset="2"/>
            </a:endParaRPr>
          </a:p>
          <a:p>
            <a:endParaRPr lang="en-US" sz="1600" dirty="0"/>
          </a:p>
        </p:txBody>
      </p:sp>
    </p:spTree>
    <p:custDataLst>
      <p:tags r:id="rId1"/>
    </p:custDataLst>
  </p:cSld>
  <p:clrMapOvr>
    <a:masterClrMapping/>
  </p:clrMapOvr>
  <p:transition advClick="0" advTm="9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par>
                          <p:cTn id="7" fill="hold">
                            <p:stCondLst>
                              <p:cond delay="0"/>
                            </p:stCondLst>
                            <p:childTnLst>
                              <p:par>
                                <p:cTn id="8" presetID="2" presetClass="entr" presetSubtype="8" fill="hold" nodeType="afterEffect">
                                  <p:stCondLst>
                                    <p:cond delay="3100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500" fill="hold"/>
                                        <p:tgtEl>
                                          <p:spTgt spid="38"/>
                                        </p:tgtEl>
                                        <p:attrNameLst>
                                          <p:attrName>ppt_x</p:attrName>
                                        </p:attrNameLst>
                                      </p:cBhvr>
                                      <p:tavLst>
                                        <p:tav tm="0">
                                          <p:val>
                                            <p:strVal val="0-#ppt_w/2"/>
                                          </p:val>
                                        </p:tav>
                                        <p:tav tm="100000">
                                          <p:val>
                                            <p:strVal val="#ppt_x"/>
                                          </p:val>
                                        </p:tav>
                                      </p:tavLst>
                                    </p:anim>
                                    <p:anim calcmode="lin" valueType="num">
                                      <p:cBhvr additive="base">
                                        <p:cTn id="11" dur="500" fill="hold"/>
                                        <p:tgtEl>
                                          <p:spTgt spid="38"/>
                                        </p:tgtEl>
                                        <p:attrNameLst>
                                          <p:attrName>ppt_y</p:attrName>
                                        </p:attrNameLst>
                                      </p:cBhvr>
                                      <p:tavLst>
                                        <p:tav tm="0">
                                          <p:val>
                                            <p:strVal val="#ppt_y"/>
                                          </p:val>
                                        </p:tav>
                                        <p:tav tm="100000">
                                          <p:val>
                                            <p:strVal val="#ppt_y"/>
                                          </p:val>
                                        </p:tav>
                                      </p:tavLst>
                                    </p:anim>
                                  </p:childTnLst>
                                </p:cTn>
                              </p:par>
                            </p:childTnLst>
                          </p:cTn>
                        </p:par>
                        <p:par>
                          <p:cTn id="12" fill="hold">
                            <p:stCondLst>
                              <p:cond delay="31500"/>
                            </p:stCondLst>
                            <p:childTnLst>
                              <p:par>
                                <p:cTn id="13" presetID="2" presetClass="entr" presetSubtype="8" fill="hold" nodeType="afterEffect">
                                  <p:stCondLst>
                                    <p:cond delay="20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0-#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childTnLst>
                          </p:cTn>
                        </p:par>
                        <p:par>
                          <p:cTn id="17" fill="hold">
                            <p:stCondLst>
                              <p:cond delay="34000"/>
                            </p:stCondLst>
                            <p:childTnLst>
                              <p:par>
                                <p:cTn id="18" presetID="2" presetClass="entr" presetSubtype="8" fill="hold" nodeType="afterEffect">
                                  <p:stCondLst>
                                    <p:cond delay="3000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fill="hold"/>
                                        <p:tgtEl>
                                          <p:spTgt spid="39"/>
                                        </p:tgtEl>
                                        <p:attrNameLst>
                                          <p:attrName>ppt_x</p:attrName>
                                        </p:attrNameLst>
                                      </p:cBhvr>
                                      <p:tavLst>
                                        <p:tav tm="0">
                                          <p:val>
                                            <p:strVal val="0-#ppt_w/2"/>
                                          </p:val>
                                        </p:tav>
                                        <p:tav tm="100000">
                                          <p:val>
                                            <p:strVal val="#ppt_x"/>
                                          </p:val>
                                        </p:tav>
                                      </p:tavLst>
                                    </p:anim>
                                    <p:anim calcmode="lin" valueType="num">
                                      <p:cBhvr additive="base">
                                        <p:cTn id="21"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22" fill="hold" display="0">
                  <p:stCondLst>
                    <p:cond delay="indefinite"/>
                  </p:stCondLst>
                  <p:endCondLst>
                    <p:cond evt="onPrev" delay="0">
                      <p:tgtEl>
                        <p:sldTgt/>
                      </p:tgtEl>
                    </p:cond>
                    <p:cond evt="onStopAudio" delay="0">
                      <p:tgtEl>
                        <p:sldTgt/>
                      </p:tgtEl>
                    </p:cond>
                  </p:endCondLst>
                </p:cTn>
                <p:tgtEl>
                  <p:spTgt spid="42"/>
                </p:tgtEl>
              </p:cMediaNode>
            </p:audio>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NA-64_bp_template.jpg"/>
          <p:cNvPicPr>
            <a:picLocks noChangeAspect="1"/>
          </p:cNvPicPr>
          <p:nvPr/>
        </p:nvPicPr>
        <p:blipFill>
          <a:blip r:embed="rId6" cstate="print"/>
          <a:stretch>
            <a:fillRect/>
          </a:stretch>
        </p:blipFill>
        <p:spPr>
          <a:xfrm>
            <a:off x="0" y="877454"/>
            <a:ext cx="9144000" cy="5103091"/>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8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8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1951">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0" y="2552700"/>
          <a:ext cx="7543800" cy="185420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r>
                        <a:rPr lang="en-US" dirty="0"/>
                        <a:t>Conflict</a:t>
                      </a:r>
                    </a:p>
                  </a:txBody>
                  <a:tcPr/>
                </a:tc>
                <a:tc>
                  <a:txBody>
                    <a:bodyPr/>
                    <a:lstStyle/>
                    <a:p>
                      <a:r>
                        <a:rPr lang="en-US" dirty="0"/>
                        <a:t>Previous spacing</a:t>
                      </a:r>
                    </a:p>
                  </a:txBody>
                  <a:tcPr/>
                </a:tc>
                <a:tc>
                  <a:txBody>
                    <a:bodyPr/>
                    <a:lstStyle/>
                    <a:p>
                      <a:r>
                        <a:rPr lang="en-US" dirty="0"/>
                        <a:t>New spacing</a:t>
                      </a:r>
                    </a:p>
                  </a:txBody>
                  <a:tcPr/>
                </a:tc>
                <a:extLst>
                  <a:ext uri="{0D108BD9-81ED-4DB2-BD59-A6C34878D82A}">
                    <a16:rowId xmlns:a16="http://schemas.microsoft.com/office/drawing/2014/main" val="10000"/>
                  </a:ext>
                </a:extLst>
              </a:tr>
              <a:tr h="370840">
                <a:tc>
                  <a:txBody>
                    <a:bodyPr/>
                    <a:lstStyle/>
                    <a:p>
                      <a:r>
                        <a:rPr lang="en-US" dirty="0"/>
                        <a:t>[2H2*]—</a:t>
                      </a:r>
                      <a:r>
                        <a:rPr lang="en-US" dirty="0" err="1"/>
                        <a:t>pyrimidine</a:t>
                      </a:r>
                      <a:r>
                        <a:rPr lang="en-US" dirty="0"/>
                        <a:t>[H6]</a:t>
                      </a:r>
                    </a:p>
                  </a:txBody>
                  <a:tcPr/>
                </a:tc>
                <a:tc>
                  <a:txBody>
                    <a:bodyPr/>
                    <a:lstStyle/>
                    <a:p>
                      <a:r>
                        <a:rPr lang="en-US" dirty="0"/>
                        <a:t>1.6-1.7 Å</a:t>
                      </a:r>
                    </a:p>
                  </a:txBody>
                  <a:tcPr/>
                </a:tc>
                <a:tc>
                  <a:txBody>
                    <a:bodyPr/>
                    <a:lstStyle/>
                    <a:p>
                      <a:r>
                        <a:rPr lang="en-US" dirty="0"/>
                        <a:t>2.1-2.2 Å</a:t>
                      </a:r>
                    </a:p>
                  </a:txBody>
                  <a:tcPr/>
                </a:tc>
                <a:extLst>
                  <a:ext uri="{0D108BD9-81ED-4DB2-BD59-A6C34878D82A}">
                    <a16:rowId xmlns:a16="http://schemas.microsoft.com/office/drawing/2014/main" val="10001"/>
                  </a:ext>
                </a:extLst>
              </a:tr>
              <a:tr h="370840">
                <a:tc>
                  <a:txBody>
                    <a:bodyPr/>
                    <a:lstStyle/>
                    <a:p>
                      <a:r>
                        <a:rPr lang="en-US" dirty="0"/>
                        <a:t>[2H2*]—</a:t>
                      </a:r>
                      <a:r>
                        <a:rPr lang="en-US" dirty="0" err="1"/>
                        <a:t>purine</a:t>
                      </a:r>
                      <a:r>
                        <a:rPr lang="en-US" dirty="0"/>
                        <a:t>[HC8]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1.9 Å</a:t>
                      </a:r>
                      <a:r>
                        <a:rPr lang="en-US" baseline="0" dirty="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2.1-2.2 Å</a:t>
                      </a:r>
                    </a:p>
                  </a:txBody>
                  <a:tcPr/>
                </a:tc>
                <a:extLst>
                  <a:ext uri="{0D108BD9-81ED-4DB2-BD59-A6C34878D82A}">
                    <a16:rowId xmlns:a16="http://schemas.microsoft.com/office/drawing/2014/main" val="10002"/>
                  </a:ext>
                </a:extLst>
              </a:tr>
              <a:tr h="370840">
                <a:tc>
                  <a:txBody>
                    <a:bodyPr/>
                    <a:lstStyle/>
                    <a:p>
                      <a:r>
                        <a:rPr lang="en-US" dirty="0"/>
                        <a:t>[1H2*]—</a:t>
                      </a:r>
                      <a:r>
                        <a:rPr lang="en-US" dirty="0" err="1"/>
                        <a:t>pyrimidine</a:t>
                      </a:r>
                      <a:r>
                        <a:rPr lang="en-US" dirty="0"/>
                        <a:t>[H6 </a:t>
                      </a:r>
                      <a:r>
                        <a:rPr lang="en-US" i="1" dirty="0"/>
                        <a:t>adjacent</a:t>
                      </a:r>
                      <a:r>
                        <a:rPr lang="en-US" b="1" i="0" dirty="0">
                          <a:solidFill>
                            <a:srgbClr val="FF6600"/>
                          </a:solidFill>
                        </a:rPr>
                        <a:t>*</a:t>
                      </a:r>
                      <a:r>
                        <a:rPr lang="en-US"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1.6-1.7 Å</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1.9-2.0 Å</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[1H2*]—</a:t>
                      </a:r>
                      <a:r>
                        <a:rPr lang="en-US" dirty="0" err="1"/>
                        <a:t>purine</a:t>
                      </a:r>
                      <a:r>
                        <a:rPr lang="en-US" dirty="0"/>
                        <a:t>[H8 </a:t>
                      </a:r>
                      <a:r>
                        <a:rPr lang="en-US" i="1" dirty="0"/>
                        <a:t>adjacent</a:t>
                      </a:r>
                      <a:r>
                        <a:rPr lang="en-US" b="1" i="0" dirty="0">
                          <a:solidFill>
                            <a:srgbClr val="FF6600"/>
                          </a:solidFill>
                        </a:rPr>
                        <a:t>*</a:t>
                      </a:r>
                      <a:r>
                        <a:rPr lang="en-US" dirty="0"/>
                        <a:t>]</a:t>
                      </a:r>
                    </a:p>
                  </a:txBody>
                  <a:tcPr/>
                </a:tc>
                <a:tc>
                  <a:txBody>
                    <a:bodyPr/>
                    <a:lstStyle/>
                    <a:p>
                      <a:r>
                        <a:rPr lang="en-US" dirty="0"/>
                        <a:t>1.5-1.6 Å</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1.9-2.1 Å</a:t>
                      </a:r>
                    </a:p>
                  </a:txBody>
                  <a:tcPr/>
                </a:tc>
                <a:extLst>
                  <a:ext uri="{0D108BD9-81ED-4DB2-BD59-A6C34878D82A}">
                    <a16:rowId xmlns:a16="http://schemas.microsoft.com/office/drawing/2014/main" val="10004"/>
                  </a:ext>
                </a:extLst>
              </a:tr>
            </a:tbl>
          </a:graphicData>
        </a:graphic>
      </p:graphicFrame>
      <p:sp>
        <p:nvSpPr>
          <p:cNvPr id="4" name="TextBox 3"/>
          <p:cNvSpPr txBox="1"/>
          <p:nvPr/>
        </p:nvSpPr>
        <p:spPr>
          <a:xfrm>
            <a:off x="914400" y="5638800"/>
            <a:ext cx="7315200" cy="584775"/>
          </a:xfrm>
          <a:prstGeom prst="rect">
            <a:avLst/>
          </a:prstGeom>
          <a:noFill/>
        </p:spPr>
        <p:txBody>
          <a:bodyPr wrap="square" rtlCol="0">
            <a:spAutoFit/>
          </a:bodyPr>
          <a:lstStyle/>
          <a:p>
            <a:r>
              <a:rPr lang="en-US" b="1" dirty="0">
                <a:solidFill>
                  <a:srgbClr val="FF6600"/>
                </a:solidFill>
              </a:rPr>
              <a:t>*</a:t>
            </a:r>
            <a:r>
              <a:rPr lang="en-US" sz="1400" b="1" dirty="0">
                <a:solidFill>
                  <a:srgbClr val="FF6600"/>
                </a:solidFill>
              </a:rPr>
              <a:t>”Adjacent” means the distance from 1H2* in one residue to H6 (or H8) in the adjacent residue.</a:t>
            </a:r>
          </a:p>
        </p:txBody>
      </p:sp>
      <p:sp>
        <p:nvSpPr>
          <p:cNvPr id="5" name="TextBox 4"/>
          <p:cNvSpPr txBox="1"/>
          <p:nvPr/>
        </p:nvSpPr>
        <p:spPr>
          <a:xfrm>
            <a:off x="838200" y="533400"/>
            <a:ext cx="7696200" cy="830997"/>
          </a:xfrm>
          <a:prstGeom prst="rect">
            <a:avLst/>
          </a:prstGeom>
          <a:noFill/>
        </p:spPr>
        <p:txBody>
          <a:bodyPr wrap="square" rtlCol="0">
            <a:spAutoFit/>
          </a:bodyPr>
          <a:lstStyle/>
          <a:p>
            <a:pPr algn="ctr"/>
            <a:r>
              <a:rPr lang="en-US" sz="2400" dirty="0"/>
              <a:t>Minimization of H-H conflicts in DNA “borrowed” from protamine-DNA complex virtual structure</a:t>
            </a:r>
          </a:p>
        </p:txBody>
      </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7" name="Slide 28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39552"/>
            <a:ext cx="304800" cy="304800"/>
          </a:xfrm>
          <a:prstGeom prst="rect">
            <a:avLst/>
          </a:prstGeom>
        </p:spPr>
      </p:pic>
    </p:spTree>
    <p:custDataLst>
      <p:tags r:id="rId1"/>
    </p:custDataLst>
  </p:cSld>
  <p:clrMapOvr>
    <a:masterClrMapping/>
  </p:clrMapOvr>
  <p:transition advClick="0" advTm="5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1951">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Octamer_w_DNA_perspective.jpg"/>
          <p:cNvPicPr>
            <a:picLocks noChangeAspect="1"/>
          </p:cNvPicPr>
          <p:nvPr/>
        </p:nvPicPr>
        <p:blipFill>
          <a:blip r:embed="rId6" cstate="print"/>
          <a:stretch>
            <a:fillRect/>
          </a:stretch>
        </p:blipFill>
        <p:spPr>
          <a:xfrm>
            <a:off x="2598420" y="1455420"/>
            <a:ext cx="3947160" cy="3947160"/>
          </a:xfrm>
          <a:prstGeom prst="rect">
            <a:avLst/>
          </a:prstGeom>
        </p:spPr>
      </p:pic>
      <p:sp>
        <p:nvSpPr>
          <p:cNvPr id="5" name="TextBox 4"/>
          <p:cNvSpPr txBox="1"/>
          <p:nvPr/>
        </p:nvSpPr>
        <p:spPr>
          <a:xfrm>
            <a:off x="6553200" y="2336800"/>
            <a:ext cx="1463040" cy="369332"/>
          </a:xfrm>
          <a:prstGeom prst="rect">
            <a:avLst/>
          </a:prstGeom>
          <a:noFill/>
        </p:spPr>
        <p:txBody>
          <a:bodyPr wrap="square" rtlCol="0">
            <a:spAutoFit/>
          </a:bodyPr>
          <a:lstStyle/>
          <a:p>
            <a:pPr algn="ctr"/>
            <a:r>
              <a:rPr lang="en-US" dirty="0">
                <a:solidFill>
                  <a:schemeClr val="bg1"/>
                </a:solidFill>
              </a:rPr>
              <a:t>H3[a] / </a:t>
            </a:r>
            <a:r>
              <a:rPr lang="en-US" dirty="0">
                <a:solidFill>
                  <a:srgbClr val="FF0000"/>
                </a:solidFill>
              </a:rPr>
              <a:t>H4[b]</a:t>
            </a:r>
          </a:p>
        </p:txBody>
      </p:sp>
      <p:sp>
        <p:nvSpPr>
          <p:cNvPr id="6" name="TextBox 5"/>
          <p:cNvSpPr txBox="1"/>
          <p:nvPr/>
        </p:nvSpPr>
        <p:spPr>
          <a:xfrm>
            <a:off x="1203960" y="1916668"/>
            <a:ext cx="1463040" cy="369332"/>
          </a:xfrm>
          <a:prstGeom prst="rect">
            <a:avLst/>
          </a:prstGeom>
          <a:noFill/>
        </p:spPr>
        <p:txBody>
          <a:bodyPr wrap="square" rtlCol="0">
            <a:spAutoFit/>
          </a:bodyPr>
          <a:lstStyle/>
          <a:p>
            <a:pPr algn="ctr"/>
            <a:r>
              <a:rPr lang="en-US" dirty="0">
                <a:solidFill>
                  <a:srgbClr val="FFFF00"/>
                </a:solidFill>
              </a:rPr>
              <a:t>H3[e] / </a:t>
            </a:r>
            <a:r>
              <a:rPr lang="en-US" dirty="0">
                <a:solidFill>
                  <a:schemeClr val="accent6">
                    <a:lumMod val="50000"/>
                  </a:schemeClr>
                </a:solidFill>
              </a:rPr>
              <a:t>H4[f]</a:t>
            </a:r>
          </a:p>
        </p:txBody>
      </p:sp>
      <p:sp>
        <p:nvSpPr>
          <p:cNvPr id="7" name="TextBox 6"/>
          <p:cNvSpPr txBox="1"/>
          <p:nvPr/>
        </p:nvSpPr>
        <p:spPr>
          <a:xfrm>
            <a:off x="1384300" y="4559300"/>
            <a:ext cx="1737360" cy="365760"/>
          </a:xfrm>
          <a:prstGeom prst="rect">
            <a:avLst/>
          </a:prstGeom>
          <a:noFill/>
        </p:spPr>
        <p:txBody>
          <a:bodyPr wrap="square" rtlCol="0">
            <a:spAutoFit/>
          </a:bodyPr>
          <a:lstStyle/>
          <a:p>
            <a:pPr algn="ctr"/>
            <a:r>
              <a:rPr lang="en-US" dirty="0">
                <a:solidFill>
                  <a:srgbClr val="00B050"/>
                </a:solidFill>
              </a:rPr>
              <a:t>H2A[c] / </a:t>
            </a:r>
            <a:r>
              <a:rPr lang="en-US" dirty="0">
                <a:solidFill>
                  <a:schemeClr val="accent5">
                    <a:lumMod val="75000"/>
                  </a:schemeClr>
                </a:solidFill>
              </a:rPr>
              <a:t>H2B[d]</a:t>
            </a:r>
          </a:p>
        </p:txBody>
      </p:sp>
      <p:sp>
        <p:nvSpPr>
          <p:cNvPr id="8" name="TextBox 7"/>
          <p:cNvSpPr txBox="1"/>
          <p:nvPr/>
        </p:nvSpPr>
        <p:spPr>
          <a:xfrm>
            <a:off x="5842000" y="4892040"/>
            <a:ext cx="1737360" cy="369332"/>
          </a:xfrm>
          <a:prstGeom prst="rect">
            <a:avLst/>
          </a:prstGeom>
          <a:noFill/>
        </p:spPr>
        <p:txBody>
          <a:bodyPr wrap="square" rtlCol="0">
            <a:spAutoFit/>
          </a:bodyPr>
          <a:lstStyle/>
          <a:p>
            <a:pPr algn="ctr"/>
            <a:r>
              <a:rPr lang="en-US" dirty="0">
                <a:solidFill>
                  <a:srgbClr val="67FDFD"/>
                </a:solidFill>
              </a:rPr>
              <a:t>H2A[g] /</a:t>
            </a:r>
            <a:r>
              <a:rPr lang="en-US" dirty="0">
                <a:solidFill>
                  <a:srgbClr val="FC88E6"/>
                </a:solidFill>
              </a:rPr>
              <a:t> H2B[h]</a:t>
            </a:r>
          </a:p>
        </p:txBody>
      </p:sp>
      <p:sp>
        <p:nvSpPr>
          <p:cNvPr id="9" name="TextBox 8"/>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28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pic>
        <p:nvPicPr>
          <p:cNvPr id="12" name="Picture 5"/>
          <p:cNvPicPr>
            <a:picLocks noChangeAspect="1" noChangeArrowheads="1"/>
          </p:cNvPicPr>
          <p:nvPr/>
        </p:nvPicPr>
        <p:blipFill>
          <a:blip r:embed="rId9" cstate="print"/>
          <a:srcRect/>
          <a:stretch>
            <a:fillRect/>
          </a:stretch>
        </p:blipFill>
        <p:spPr bwMode="auto">
          <a:xfrm>
            <a:off x="3663288" y="754040"/>
            <a:ext cx="1828800" cy="1884219"/>
          </a:xfrm>
          <a:prstGeom prst="rect">
            <a:avLst/>
          </a:prstGeom>
          <a:noFill/>
          <a:ln w="9525">
            <a:noFill/>
            <a:miter lim="800000"/>
            <a:headEnd/>
            <a:tailEnd/>
          </a:ln>
          <a:effectLst/>
        </p:spPr>
      </p:pic>
      <p:grpSp>
        <p:nvGrpSpPr>
          <p:cNvPr id="24" name="Group 23"/>
          <p:cNvGrpSpPr/>
          <p:nvPr/>
        </p:nvGrpSpPr>
        <p:grpSpPr>
          <a:xfrm>
            <a:off x="2258704" y="3360760"/>
            <a:ext cx="4163704" cy="2533936"/>
            <a:chOff x="2258704" y="3360760"/>
            <a:chExt cx="4163704" cy="2533936"/>
          </a:xfrm>
        </p:grpSpPr>
        <p:cxnSp>
          <p:nvCxnSpPr>
            <p:cNvPr id="16" name="Straight Arrow Connector 15"/>
            <p:cNvCxnSpPr/>
            <p:nvPr/>
          </p:nvCxnSpPr>
          <p:spPr>
            <a:xfrm flipH="1">
              <a:off x="2258704" y="3372136"/>
              <a:ext cx="2084697" cy="252256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308144" y="3360760"/>
              <a:ext cx="2114264" cy="247934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16" descr="Octamer_w_DNA_perspective.jpg"/>
          <p:cNvPicPr>
            <a:picLocks noChangeAspect="1"/>
          </p:cNvPicPr>
          <p:nvPr/>
        </p:nvPicPr>
        <p:blipFill>
          <a:blip r:embed="rId6" cstate="print">
            <a:clrChange>
              <a:clrFrom>
                <a:srgbClr val="000000"/>
              </a:clrFrom>
              <a:clrTo>
                <a:srgbClr val="000000">
                  <a:alpha val="0"/>
                </a:srgbClr>
              </a:clrTo>
            </a:clrChange>
          </a:blip>
          <a:stretch>
            <a:fillRect/>
          </a:stretch>
        </p:blipFill>
        <p:spPr>
          <a:xfrm rot="10800000">
            <a:off x="-581025" y="3952875"/>
            <a:ext cx="3947160" cy="3947160"/>
          </a:xfrm>
          <a:prstGeom prst="rect">
            <a:avLst/>
          </a:prstGeom>
        </p:spPr>
      </p:pic>
      <p:pic>
        <p:nvPicPr>
          <p:cNvPr id="19" name="Picture 18" descr="Octamer_w_DNA_perspective.jpg"/>
          <p:cNvPicPr>
            <a:picLocks noChangeAspect="1"/>
          </p:cNvPicPr>
          <p:nvPr/>
        </p:nvPicPr>
        <p:blipFill>
          <a:blip r:embed="rId6" cstate="print">
            <a:clrChange>
              <a:clrFrom>
                <a:srgbClr val="000000"/>
              </a:clrFrom>
              <a:clrTo>
                <a:srgbClr val="000000">
                  <a:alpha val="0"/>
                </a:srgbClr>
              </a:clrTo>
            </a:clrChange>
          </a:blip>
          <a:stretch>
            <a:fillRect/>
          </a:stretch>
        </p:blipFill>
        <p:spPr>
          <a:xfrm rot="10800000">
            <a:off x="5349240" y="4511040"/>
            <a:ext cx="3947160" cy="3947160"/>
          </a:xfrm>
          <a:prstGeom prst="rect">
            <a:avLst/>
          </a:prstGeom>
        </p:spPr>
      </p:pic>
      <p:pic>
        <p:nvPicPr>
          <p:cNvPr id="20" name="Picture 19" descr="Octamer_w_DNA_perspective.jpg"/>
          <p:cNvPicPr>
            <a:picLocks noChangeAspect="1"/>
          </p:cNvPicPr>
          <p:nvPr/>
        </p:nvPicPr>
        <p:blipFill>
          <a:blip r:embed="rId6" cstate="print">
            <a:clrChange>
              <a:clrFrom>
                <a:srgbClr val="000000"/>
              </a:clrFrom>
              <a:clrTo>
                <a:srgbClr val="000000">
                  <a:alpha val="0"/>
                </a:srgbClr>
              </a:clrTo>
            </a:clrChange>
          </a:blip>
          <a:stretch>
            <a:fillRect/>
          </a:stretch>
        </p:blipFill>
        <p:spPr>
          <a:xfrm rot="10800000">
            <a:off x="2705275" y="-1760396"/>
            <a:ext cx="3947160" cy="3947160"/>
          </a:xfrm>
          <a:prstGeom prst="rect">
            <a:avLst/>
          </a:prstGeom>
        </p:spPr>
      </p:pic>
      <p:grpSp>
        <p:nvGrpSpPr>
          <p:cNvPr id="41" name="Group 40"/>
          <p:cNvGrpSpPr/>
          <p:nvPr/>
        </p:nvGrpSpPr>
        <p:grpSpPr>
          <a:xfrm>
            <a:off x="1335024" y="192024"/>
            <a:ext cx="6477000" cy="6477000"/>
            <a:chOff x="1333500" y="190500"/>
            <a:chExt cx="6477000" cy="6477000"/>
          </a:xfrm>
        </p:grpSpPr>
        <p:pic>
          <p:nvPicPr>
            <p:cNvPr id="42" name="Picture 41" descr="argj-lys-LONG.jpg"/>
            <p:cNvPicPr>
              <a:picLocks noChangeAspect="1"/>
            </p:cNvPicPr>
            <p:nvPr/>
          </p:nvPicPr>
          <p:blipFill>
            <a:blip r:embed="rId10" cstate="print"/>
            <a:stretch>
              <a:fillRect/>
            </a:stretch>
          </p:blipFill>
          <p:spPr>
            <a:xfrm>
              <a:off x="1333500" y="190500"/>
              <a:ext cx="6477000" cy="6477000"/>
            </a:xfrm>
            <a:prstGeom prst="rect">
              <a:avLst/>
            </a:prstGeom>
          </p:spPr>
        </p:pic>
        <p:sp>
          <p:nvSpPr>
            <p:cNvPr id="43" name="TextBox 42"/>
            <p:cNvSpPr txBox="1"/>
            <p:nvPr/>
          </p:nvSpPr>
          <p:spPr>
            <a:xfrm>
              <a:off x="3808476" y="2631744"/>
              <a:ext cx="1752600" cy="800219"/>
            </a:xfrm>
            <a:prstGeom prst="rect">
              <a:avLst/>
            </a:prstGeom>
            <a:noFill/>
          </p:spPr>
          <p:txBody>
            <a:bodyPr wrap="square" rtlCol="0">
              <a:spAutoFit/>
            </a:bodyPr>
            <a:lstStyle/>
            <a:p>
              <a:pPr algn="ctr"/>
              <a:r>
                <a:rPr lang="en-US" sz="2800" b="1" dirty="0" err="1">
                  <a:solidFill>
                    <a:schemeClr val="bg1"/>
                  </a:solidFill>
                </a:rPr>
                <a:t>Arg</a:t>
              </a:r>
              <a:endParaRPr lang="en-US" sz="2800" b="1" dirty="0">
                <a:solidFill>
                  <a:schemeClr val="bg1"/>
                </a:solidFill>
              </a:endParaRPr>
            </a:p>
            <a:p>
              <a:pPr algn="ctr"/>
              <a:r>
                <a:rPr lang="en-US" dirty="0">
                  <a:solidFill>
                    <a:schemeClr val="bg1"/>
                  </a:solidFill>
                </a:rPr>
                <a:t>(Fully-extended)</a:t>
              </a:r>
            </a:p>
          </p:txBody>
        </p:sp>
        <p:sp>
          <p:nvSpPr>
            <p:cNvPr id="44" name="TextBox 43"/>
            <p:cNvSpPr txBox="1"/>
            <p:nvPr/>
          </p:nvSpPr>
          <p:spPr>
            <a:xfrm>
              <a:off x="4177352" y="3814492"/>
              <a:ext cx="838200" cy="523220"/>
            </a:xfrm>
            <a:prstGeom prst="rect">
              <a:avLst/>
            </a:prstGeom>
            <a:noFill/>
          </p:spPr>
          <p:txBody>
            <a:bodyPr wrap="square" rtlCol="0">
              <a:spAutoFit/>
            </a:bodyPr>
            <a:lstStyle/>
            <a:p>
              <a:pPr algn="ctr"/>
              <a:r>
                <a:rPr lang="en-US" sz="2800" b="1" dirty="0">
                  <a:solidFill>
                    <a:schemeClr val="bg1"/>
                  </a:solidFill>
                </a:rPr>
                <a:t>Lys</a:t>
              </a:r>
            </a:p>
          </p:txBody>
        </p:sp>
      </p:grpSp>
      <p:grpSp>
        <p:nvGrpSpPr>
          <p:cNvPr id="22" name="Group 21"/>
          <p:cNvGrpSpPr/>
          <p:nvPr/>
        </p:nvGrpSpPr>
        <p:grpSpPr>
          <a:xfrm>
            <a:off x="2563504" y="2680871"/>
            <a:ext cx="4084946" cy="353481"/>
            <a:chOff x="2563504" y="2680871"/>
            <a:chExt cx="4084946" cy="353481"/>
          </a:xfrm>
        </p:grpSpPr>
        <p:sp>
          <p:nvSpPr>
            <p:cNvPr id="23" name="TextBox 22"/>
            <p:cNvSpPr txBox="1"/>
            <p:nvPr/>
          </p:nvSpPr>
          <p:spPr>
            <a:xfrm>
              <a:off x="2563504" y="2695798"/>
              <a:ext cx="548640" cy="338554"/>
            </a:xfrm>
            <a:prstGeom prst="rect">
              <a:avLst/>
            </a:prstGeom>
            <a:noFill/>
          </p:spPr>
          <p:txBody>
            <a:bodyPr wrap="square" rtlCol="0">
              <a:spAutoFit/>
            </a:bodyPr>
            <a:lstStyle/>
            <a:p>
              <a:pPr algn="ctr"/>
              <a:r>
                <a:rPr lang="en-US" sz="1600" b="1" dirty="0">
                  <a:solidFill>
                    <a:schemeClr val="bg1"/>
                  </a:solidFill>
                </a:rPr>
                <a:t>3 Å</a:t>
              </a:r>
            </a:p>
          </p:txBody>
        </p:sp>
        <p:sp>
          <p:nvSpPr>
            <p:cNvPr id="25" name="TextBox 24"/>
            <p:cNvSpPr txBox="1"/>
            <p:nvPr/>
          </p:nvSpPr>
          <p:spPr>
            <a:xfrm>
              <a:off x="6099810" y="2680871"/>
              <a:ext cx="548640" cy="338554"/>
            </a:xfrm>
            <a:prstGeom prst="rect">
              <a:avLst/>
            </a:prstGeom>
            <a:noFill/>
          </p:spPr>
          <p:txBody>
            <a:bodyPr wrap="square" rtlCol="0">
              <a:spAutoFit/>
            </a:bodyPr>
            <a:lstStyle/>
            <a:p>
              <a:pPr algn="ctr"/>
              <a:r>
                <a:rPr lang="en-US" sz="1600" b="1" dirty="0">
                  <a:solidFill>
                    <a:schemeClr val="bg1"/>
                  </a:solidFill>
                </a:rPr>
                <a:t>3 Å</a:t>
              </a:r>
            </a:p>
          </p:txBody>
        </p:sp>
      </p:grpSp>
      <p:grpSp>
        <p:nvGrpSpPr>
          <p:cNvPr id="26" name="Group 25"/>
          <p:cNvGrpSpPr/>
          <p:nvPr/>
        </p:nvGrpSpPr>
        <p:grpSpPr>
          <a:xfrm>
            <a:off x="2677804" y="3852446"/>
            <a:ext cx="3856346" cy="353258"/>
            <a:chOff x="2677804" y="3852446"/>
            <a:chExt cx="3856346" cy="353258"/>
          </a:xfrm>
        </p:grpSpPr>
        <p:sp>
          <p:nvSpPr>
            <p:cNvPr id="27" name="TextBox 26"/>
            <p:cNvSpPr txBox="1"/>
            <p:nvPr/>
          </p:nvSpPr>
          <p:spPr>
            <a:xfrm>
              <a:off x="2677804" y="3867150"/>
              <a:ext cx="548640" cy="338554"/>
            </a:xfrm>
            <a:prstGeom prst="rect">
              <a:avLst/>
            </a:prstGeom>
            <a:noFill/>
          </p:spPr>
          <p:txBody>
            <a:bodyPr wrap="square" rtlCol="0">
              <a:spAutoFit/>
            </a:bodyPr>
            <a:lstStyle/>
            <a:p>
              <a:pPr algn="ctr"/>
              <a:r>
                <a:rPr lang="en-US" sz="1600" b="1" dirty="0">
                  <a:solidFill>
                    <a:schemeClr val="bg1"/>
                  </a:solidFill>
                </a:rPr>
                <a:t>4 Å</a:t>
              </a:r>
            </a:p>
          </p:txBody>
        </p:sp>
        <p:sp>
          <p:nvSpPr>
            <p:cNvPr id="28" name="TextBox 27"/>
            <p:cNvSpPr txBox="1"/>
            <p:nvPr/>
          </p:nvSpPr>
          <p:spPr>
            <a:xfrm>
              <a:off x="5985510" y="3852446"/>
              <a:ext cx="548640" cy="338554"/>
            </a:xfrm>
            <a:prstGeom prst="rect">
              <a:avLst/>
            </a:prstGeom>
            <a:noFill/>
          </p:spPr>
          <p:txBody>
            <a:bodyPr wrap="square" rtlCol="0">
              <a:spAutoFit/>
            </a:bodyPr>
            <a:lstStyle/>
            <a:p>
              <a:pPr algn="ctr"/>
              <a:r>
                <a:rPr lang="en-US" sz="1600" b="1" dirty="0">
                  <a:solidFill>
                    <a:schemeClr val="bg1"/>
                  </a:solidFill>
                </a:rPr>
                <a:t>4 Å</a:t>
              </a:r>
            </a:p>
          </p:txBody>
        </p:sp>
      </p:grpSp>
      <p:grpSp>
        <p:nvGrpSpPr>
          <p:cNvPr id="45" name="Group 44"/>
          <p:cNvGrpSpPr/>
          <p:nvPr/>
        </p:nvGrpSpPr>
        <p:grpSpPr>
          <a:xfrm>
            <a:off x="1490472" y="347472"/>
            <a:ext cx="6477000" cy="6477000"/>
            <a:chOff x="1333500" y="190500"/>
            <a:chExt cx="6477000" cy="6477000"/>
          </a:xfrm>
        </p:grpSpPr>
        <p:pic>
          <p:nvPicPr>
            <p:cNvPr id="46" name="Picture 45" descr="argj-lys-SHORT.jpg"/>
            <p:cNvPicPr>
              <a:picLocks noChangeAspect="1"/>
            </p:cNvPicPr>
            <p:nvPr/>
          </p:nvPicPr>
          <p:blipFill>
            <a:blip r:embed="rId11" cstate="print"/>
            <a:stretch>
              <a:fillRect/>
            </a:stretch>
          </p:blipFill>
          <p:spPr>
            <a:xfrm>
              <a:off x="1333500" y="190500"/>
              <a:ext cx="6477000" cy="6477000"/>
            </a:xfrm>
            <a:prstGeom prst="rect">
              <a:avLst/>
            </a:prstGeom>
          </p:spPr>
        </p:pic>
        <p:sp>
          <p:nvSpPr>
            <p:cNvPr id="47" name="TextBox 46"/>
            <p:cNvSpPr txBox="1"/>
            <p:nvPr/>
          </p:nvSpPr>
          <p:spPr>
            <a:xfrm>
              <a:off x="4073856" y="2286000"/>
              <a:ext cx="838200" cy="523220"/>
            </a:xfrm>
            <a:prstGeom prst="rect">
              <a:avLst/>
            </a:prstGeom>
            <a:noFill/>
          </p:spPr>
          <p:txBody>
            <a:bodyPr wrap="square" rtlCol="0">
              <a:spAutoFit/>
            </a:bodyPr>
            <a:lstStyle/>
            <a:p>
              <a:pPr algn="ctr"/>
              <a:r>
                <a:rPr lang="en-US" sz="2800" b="1" dirty="0" err="1">
                  <a:solidFill>
                    <a:schemeClr val="bg1"/>
                  </a:solidFill>
                </a:rPr>
                <a:t>Arg</a:t>
              </a:r>
              <a:endParaRPr lang="en-US" sz="2800" b="1" dirty="0">
                <a:solidFill>
                  <a:schemeClr val="bg1"/>
                </a:solidFill>
              </a:endParaRPr>
            </a:p>
          </p:txBody>
        </p:sp>
        <p:sp>
          <p:nvSpPr>
            <p:cNvPr id="48" name="TextBox 47"/>
            <p:cNvSpPr txBox="1"/>
            <p:nvPr/>
          </p:nvSpPr>
          <p:spPr>
            <a:xfrm>
              <a:off x="4114800" y="3869084"/>
              <a:ext cx="838200" cy="523220"/>
            </a:xfrm>
            <a:prstGeom prst="rect">
              <a:avLst/>
            </a:prstGeom>
            <a:noFill/>
          </p:spPr>
          <p:txBody>
            <a:bodyPr wrap="square" rtlCol="0">
              <a:spAutoFit/>
            </a:bodyPr>
            <a:lstStyle/>
            <a:p>
              <a:pPr algn="ctr"/>
              <a:r>
                <a:rPr lang="en-US" sz="2800" b="1" dirty="0">
                  <a:solidFill>
                    <a:schemeClr val="bg1"/>
                  </a:solidFill>
                </a:rPr>
                <a:t>Lys</a:t>
              </a:r>
            </a:p>
          </p:txBody>
        </p:sp>
      </p:grpSp>
      <p:grpSp>
        <p:nvGrpSpPr>
          <p:cNvPr id="30" name="Group 29"/>
          <p:cNvGrpSpPr/>
          <p:nvPr/>
        </p:nvGrpSpPr>
        <p:grpSpPr>
          <a:xfrm>
            <a:off x="2874958" y="2947348"/>
            <a:ext cx="3691890" cy="342900"/>
            <a:chOff x="2708910" y="2781300"/>
            <a:chExt cx="3691890" cy="342900"/>
          </a:xfrm>
        </p:grpSpPr>
        <p:sp>
          <p:nvSpPr>
            <p:cNvPr id="31" name="TextBox 30"/>
            <p:cNvSpPr txBox="1"/>
            <p:nvPr/>
          </p:nvSpPr>
          <p:spPr>
            <a:xfrm>
              <a:off x="2708910" y="2781300"/>
              <a:ext cx="548640" cy="338554"/>
            </a:xfrm>
            <a:prstGeom prst="rect">
              <a:avLst/>
            </a:prstGeom>
            <a:noFill/>
          </p:spPr>
          <p:txBody>
            <a:bodyPr wrap="square" rtlCol="0">
              <a:spAutoFit/>
            </a:bodyPr>
            <a:lstStyle/>
            <a:p>
              <a:pPr algn="ctr"/>
              <a:r>
                <a:rPr lang="en-US" sz="1600" b="1" dirty="0">
                  <a:solidFill>
                    <a:schemeClr val="bg1"/>
                  </a:solidFill>
                </a:rPr>
                <a:t>3 Å</a:t>
              </a:r>
            </a:p>
          </p:txBody>
        </p:sp>
        <p:sp>
          <p:nvSpPr>
            <p:cNvPr id="32" name="TextBox 31"/>
            <p:cNvSpPr txBox="1"/>
            <p:nvPr/>
          </p:nvSpPr>
          <p:spPr>
            <a:xfrm>
              <a:off x="5852160" y="2785646"/>
              <a:ext cx="548640" cy="338554"/>
            </a:xfrm>
            <a:prstGeom prst="rect">
              <a:avLst/>
            </a:prstGeom>
            <a:noFill/>
          </p:spPr>
          <p:txBody>
            <a:bodyPr wrap="square" rtlCol="0">
              <a:spAutoFit/>
            </a:bodyPr>
            <a:lstStyle/>
            <a:p>
              <a:pPr algn="ctr"/>
              <a:r>
                <a:rPr lang="en-US" sz="1600" b="1" dirty="0">
                  <a:solidFill>
                    <a:schemeClr val="bg1"/>
                  </a:solidFill>
                </a:rPr>
                <a:t>3 Å</a:t>
              </a:r>
            </a:p>
          </p:txBody>
        </p:sp>
      </p:grpSp>
      <p:grpSp>
        <p:nvGrpSpPr>
          <p:cNvPr id="33" name="Group 32"/>
          <p:cNvGrpSpPr/>
          <p:nvPr/>
        </p:nvGrpSpPr>
        <p:grpSpPr>
          <a:xfrm>
            <a:off x="2866712" y="4124771"/>
            <a:ext cx="3700136" cy="343733"/>
            <a:chOff x="2706379" y="3957221"/>
            <a:chExt cx="3700136" cy="343733"/>
          </a:xfrm>
        </p:grpSpPr>
        <p:sp>
          <p:nvSpPr>
            <p:cNvPr id="34" name="TextBox 33"/>
            <p:cNvSpPr txBox="1"/>
            <p:nvPr/>
          </p:nvSpPr>
          <p:spPr>
            <a:xfrm>
              <a:off x="2706379" y="3962400"/>
              <a:ext cx="548640" cy="338554"/>
            </a:xfrm>
            <a:prstGeom prst="rect">
              <a:avLst/>
            </a:prstGeom>
            <a:noFill/>
          </p:spPr>
          <p:txBody>
            <a:bodyPr wrap="square" rtlCol="0">
              <a:spAutoFit/>
            </a:bodyPr>
            <a:lstStyle/>
            <a:p>
              <a:pPr algn="ctr"/>
              <a:r>
                <a:rPr lang="en-US" sz="1600" b="1" dirty="0">
                  <a:solidFill>
                    <a:schemeClr val="bg1"/>
                  </a:solidFill>
                </a:rPr>
                <a:t>3 Å</a:t>
              </a:r>
            </a:p>
          </p:txBody>
        </p:sp>
        <p:sp>
          <p:nvSpPr>
            <p:cNvPr id="35" name="TextBox 34"/>
            <p:cNvSpPr txBox="1"/>
            <p:nvPr/>
          </p:nvSpPr>
          <p:spPr>
            <a:xfrm>
              <a:off x="5857875" y="3957221"/>
              <a:ext cx="548640" cy="338554"/>
            </a:xfrm>
            <a:prstGeom prst="rect">
              <a:avLst/>
            </a:prstGeom>
            <a:noFill/>
          </p:spPr>
          <p:txBody>
            <a:bodyPr wrap="square" rtlCol="0">
              <a:spAutoFit/>
            </a:bodyPr>
            <a:lstStyle/>
            <a:p>
              <a:pPr algn="ctr"/>
              <a:r>
                <a:rPr lang="en-US" sz="1600" b="1" dirty="0">
                  <a:solidFill>
                    <a:schemeClr val="bg1"/>
                  </a:solidFill>
                </a:rPr>
                <a:t>3 Å</a:t>
              </a:r>
            </a:p>
          </p:txBody>
        </p:sp>
      </p:grpSp>
    </p:spTree>
    <p:custDataLst>
      <p:tags r:id="rId1"/>
    </p:custDataLst>
  </p:cSld>
  <p:clrMapOvr>
    <a:masterClrMapping/>
  </p:clrMapOvr>
  <p:transition advClick="0" advTm="24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fill="hold" grpId="0" nodeType="afterEffect">
                                  <p:stCondLst>
                                    <p:cond delay="410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41500"/>
                            </p:stCondLst>
                            <p:childTnLst>
                              <p:par>
                                <p:cTn id="13" presetID="2" presetClass="entr" presetSubtype="8" fill="hold" grpId="0" nodeType="afterEffect">
                                  <p:stCondLst>
                                    <p:cond delay="4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46000"/>
                            </p:stCondLst>
                            <p:childTnLst>
                              <p:par>
                                <p:cTn id="18" presetID="2" presetClass="entr" presetSubtype="8" fill="hold" grpId="0" nodeType="afterEffect">
                                  <p:stCondLst>
                                    <p:cond delay="100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56500"/>
                            </p:stCondLst>
                            <p:childTnLst>
                              <p:par>
                                <p:cTn id="23" presetID="2" presetClass="entr" presetSubtype="2" fill="hold" grpId="0" nodeType="afterEffect">
                                  <p:stCondLst>
                                    <p:cond delay="50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par>
                          <p:cTn id="27" fill="hold">
                            <p:stCondLst>
                              <p:cond delay="62000"/>
                            </p:stCondLst>
                            <p:childTnLst>
                              <p:par>
                                <p:cTn id="28" presetID="2" presetClass="entr" presetSubtype="8" fill="hold" nodeType="afterEffect">
                                  <p:stCondLst>
                                    <p:cond delay="380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0-#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100500"/>
                            </p:stCondLst>
                            <p:childTnLst>
                              <p:par>
                                <p:cTn id="33" presetID="1" presetClass="exit" presetSubtype="0" fill="hold" nodeType="afterEffect">
                                  <p:stCondLst>
                                    <p:cond delay="4000"/>
                                  </p:stCondLst>
                                  <p:childTnLst>
                                    <p:set>
                                      <p:cBhvr>
                                        <p:cTn id="34" dur="1" fill="hold">
                                          <p:stCondLst>
                                            <p:cond delay="0"/>
                                          </p:stCondLst>
                                        </p:cTn>
                                        <p:tgtEl>
                                          <p:spTgt spid="12"/>
                                        </p:tgtEl>
                                        <p:attrNameLst>
                                          <p:attrName>style.visibility</p:attrName>
                                        </p:attrNameLst>
                                      </p:cBhvr>
                                      <p:to>
                                        <p:strVal val="hidden"/>
                                      </p:to>
                                    </p:set>
                                  </p:childTnLst>
                                </p:cTn>
                              </p:par>
                              <p:par>
                                <p:cTn id="35" presetID="2" presetClass="entr" presetSubtype="4" fill="hold" nodeType="withEffect">
                                  <p:stCondLst>
                                    <p:cond delay="400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par>
                          <p:cTn id="39" fill="hold">
                            <p:stCondLst>
                              <p:cond delay="105000"/>
                            </p:stCondLst>
                            <p:childTnLst>
                              <p:par>
                                <p:cTn id="40" presetID="1" presetClass="exit" presetSubtype="0" fill="hold" nodeType="afterEffect">
                                  <p:stCondLst>
                                    <p:cond delay="6000"/>
                                  </p:stCondLst>
                                  <p:childTnLst>
                                    <p:set>
                                      <p:cBhvr>
                                        <p:cTn id="41" dur="1" fill="hold">
                                          <p:stCondLst>
                                            <p:cond delay="0"/>
                                          </p:stCondLst>
                                        </p:cTn>
                                        <p:tgtEl>
                                          <p:spTgt spid="24"/>
                                        </p:tgtEl>
                                        <p:attrNameLst>
                                          <p:attrName>style.visibility</p:attrName>
                                        </p:attrNameLst>
                                      </p:cBhvr>
                                      <p:to>
                                        <p:strVal val="hidden"/>
                                      </p:to>
                                    </p:set>
                                  </p:childTnLst>
                                </p:cTn>
                              </p:par>
                            </p:childTnLst>
                          </p:cTn>
                        </p:par>
                        <p:par>
                          <p:cTn id="42" fill="hold">
                            <p:stCondLst>
                              <p:cond delay="111000"/>
                            </p:stCondLst>
                            <p:childTnLst>
                              <p:par>
                                <p:cTn id="43" presetID="2" presetClass="entr" presetSubtype="8" fill="hold" nodeType="afterEffect">
                                  <p:stCondLst>
                                    <p:cond delay="3800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380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childTnLst>
                          </p:cTn>
                        </p:par>
                        <p:par>
                          <p:cTn id="51" fill="hold">
                            <p:stCondLst>
                              <p:cond delay="149500"/>
                            </p:stCondLst>
                            <p:childTnLst>
                              <p:par>
                                <p:cTn id="52" presetID="1" presetClass="exit" presetSubtype="0" fill="hold" nodeType="afterEffect">
                                  <p:stCondLst>
                                    <p:cond delay="5500"/>
                                  </p:stCondLst>
                                  <p:childTnLst>
                                    <p:set>
                                      <p:cBhvr>
                                        <p:cTn id="53" dur="1" fill="hold">
                                          <p:stCondLst>
                                            <p:cond delay="0"/>
                                          </p:stCondLst>
                                        </p:cTn>
                                        <p:tgtEl>
                                          <p:spTgt spid="17"/>
                                        </p:tgtEl>
                                        <p:attrNameLst>
                                          <p:attrName>style.visibility</p:attrName>
                                        </p:attrNameLst>
                                      </p:cBhvr>
                                      <p:to>
                                        <p:strVal val="hidden"/>
                                      </p:to>
                                    </p:set>
                                  </p:childTnLst>
                                </p:cTn>
                              </p:par>
                              <p:par>
                                <p:cTn id="54" presetID="1" presetClass="exit" presetSubtype="0" fill="hold" nodeType="withEffect">
                                  <p:stCondLst>
                                    <p:cond delay="5500"/>
                                  </p:stCondLst>
                                  <p:childTnLst>
                                    <p:set>
                                      <p:cBhvr>
                                        <p:cTn id="55" dur="1" fill="hold">
                                          <p:stCondLst>
                                            <p:cond delay="0"/>
                                          </p:stCondLst>
                                        </p:cTn>
                                        <p:tgtEl>
                                          <p:spTgt spid="19"/>
                                        </p:tgtEl>
                                        <p:attrNameLst>
                                          <p:attrName>style.visibility</p:attrName>
                                        </p:attrNameLst>
                                      </p:cBhvr>
                                      <p:to>
                                        <p:strVal val="hidden"/>
                                      </p:to>
                                    </p:set>
                                  </p:childTnLst>
                                </p:cTn>
                              </p:par>
                              <p:par>
                                <p:cTn id="56" presetID="2" presetClass="entr" presetSubtype="1" fill="hold" nodeType="withEffect">
                                  <p:stCondLst>
                                    <p:cond delay="550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ppt_x"/>
                                          </p:val>
                                        </p:tav>
                                        <p:tav tm="100000">
                                          <p:val>
                                            <p:strVal val="#ppt_x"/>
                                          </p:val>
                                        </p:tav>
                                      </p:tavLst>
                                    </p:anim>
                                    <p:anim calcmode="lin" valueType="num">
                                      <p:cBhvr additive="base">
                                        <p:cTn id="59" dur="500" fill="hold"/>
                                        <p:tgtEl>
                                          <p:spTgt spid="20"/>
                                        </p:tgtEl>
                                        <p:attrNameLst>
                                          <p:attrName>ppt_y</p:attrName>
                                        </p:attrNameLst>
                                      </p:cBhvr>
                                      <p:tavLst>
                                        <p:tav tm="0">
                                          <p:val>
                                            <p:strVal val="0-#ppt_h/2"/>
                                          </p:val>
                                        </p:tav>
                                        <p:tav tm="100000">
                                          <p:val>
                                            <p:strVal val="#ppt_y"/>
                                          </p:val>
                                        </p:tav>
                                      </p:tavLst>
                                    </p:anim>
                                  </p:childTnLst>
                                </p:cTn>
                              </p:par>
                            </p:childTnLst>
                          </p:cTn>
                        </p:par>
                        <p:par>
                          <p:cTn id="60" fill="hold">
                            <p:stCondLst>
                              <p:cond delay="155500"/>
                            </p:stCondLst>
                            <p:childTnLst>
                              <p:par>
                                <p:cTn id="61" presetID="1" presetClass="exit" presetSubtype="0" fill="hold" nodeType="afterEffect">
                                  <p:stCondLst>
                                    <p:cond delay="10000"/>
                                  </p:stCondLst>
                                  <p:childTnLst>
                                    <p:set>
                                      <p:cBhvr>
                                        <p:cTn id="62" dur="1" fill="hold">
                                          <p:stCondLst>
                                            <p:cond delay="0"/>
                                          </p:stCondLst>
                                        </p:cTn>
                                        <p:tgtEl>
                                          <p:spTgt spid="20"/>
                                        </p:tgtEl>
                                        <p:attrNameLst>
                                          <p:attrName>style.visibility</p:attrName>
                                        </p:attrNameLst>
                                      </p:cBhvr>
                                      <p:to>
                                        <p:strVal val="hidden"/>
                                      </p:to>
                                    </p:set>
                                  </p:childTnLst>
                                </p:cTn>
                              </p:par>
                            </p:childTnLst>
                          </p:cTn>
                        </p:par>
                        <p:par>
                          <p:cTn id="63" fill="hold">
                            <p:stCondLst>
                              <p:cond delay="165500"/>
                            </p:stCondLst>
                            <p:childTnLst>
                              <p:par>
                                <p:cTn id="64" presetID="1" presetClass="entr" presetSubtype="0" fill="hold" nodeType="afterEffect">
                                  <p:stCondLst>
                                    <p:cond delay="26000"/>
                                  </p:stCondLst>
                                  <p:childTnLst>
                                    <p:set>
                                      <p:cBhvr>
                                        <p:cTn id="65" dur="1" fill="hold">
                                          <p:stCondLst>
                                            <p:cond delay="0"/>
                                          </p:stCondLst>
                                        </p:cTn>
                                        <p:tgtEl>
                                          <p:spTgt spid="41"/>
                                        </p:tgtEl>
                                        <p:attrNameLst>
                                          <p:attrName>style.visibility</p:attrName>
                                        </p:attrNameLst>
                                      </p:cBhvr>
                                      <p:to>
                                        <p:strVal val="visible"/>
                                      </p:to>
                                    </p:set>
                                  </p:childTnLst>
                                </p:cTn>
                              </p:par>
                            </p:childTnLst>
                          </p:cTn>
                        </p:par>
                        <p:par>
                          <p:cTn id="66" fill="hold">
                            <p:stCondLst>
                              <p:cond delay="191500"/>
                            </p:stCondLst>
                            <p:childTnLst>
                              <p:par>
                                <p:cTn id="67" presetID="2" presetClass="entr" presetSubtype="4" fill="hold" nodeType="afterEffect">
                                  <p:stCondLst>
                                    <p:cond delay="1000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par>
                          <p:cTn id="71" fill="hold">
                            <p:stCondLst>
                              <p:cond delay="202000"/>
                            </p:stCondLst>
                            <p:childTnLst>
                              <p:par>
                                <p:cTn id="72" presetID="2" presetClass="entr" presetSubtype="4" fill="hold" nodeType="afterEffect">
                                  <p:stCondLst>
                                    <p:cond delay="750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ppt_x"/>
                                          </p:val>
                                        </p:tav>
                                        <p:tav tm="100000">
                                          <p:val>
                                            <p:strVal val="#ppt_x"/>
                                          </p:val>
                                        </p:tav>
                                      </p:tavLst>
                                    </p:anim>
                                    <p:anim calcmode="lin" valueType="num">
                                      <p:cBhvr additive="base">
                                        <p:cTn id="75" dur="500" fill="hold"/>
                                        <p:tgtEl>
                                          <p:spTgt spid="26"/>
                                        </p:tgtEl>
                                        <p:attrNameLst>
                                          <p:attrName>ppt_y</p:attrName>
                                        </p:attrNameLst>
                                      </p:cBhvr>
                                      <p:tavLst>
                                        <p:tav tm="0">
                                          <p:val>
                                            <p:strVal val="1+#ppt_h/2"/>
                                          </p:val>
                                        </p:tav>
                                        <p:tav tm="100000">
                                          <p:val>
                                            <p:strVal val="#ppt_y"/>
                                          </p:val>
                                        </p:tav>
                                      </p:tavLst>
                                    </p:anim>
                                  </p:childTnLst>
                                </p:cTn>
                              </p:par>
                            </p:childTnLst>
                          </p:cTn>
                        </p:par>
                        <p:par>
                          <p:cTn id="76" fill="hold">
                            <p:stCondLst>
                              <p:cond delay="210000"/>
                            </p:stCondLst>
                            <p:childTnLst>
                              <p:par>
                                <p:cTn id="77" presetID="1" presetClass="entr" presetSubtype="0" fill="hold" nodeType="afterEffect">
                                  <p:stCondLst>
                                    <p:cond delay="6000"/>
                                  </p:stCondLst>
                                  <p:childTnLst>
                                    <p:set>
                                      <p:cBhvr>
                                        <p:cTn id="78" dur="1" fill="hold">
                                          <p:stCondLst>
                                            <p:cond delay="0"/>
                                          </p:stCondLst>
                                        </p:cTn>
                                        <p:tgtEl>
                                          <p:spTgt spid="45"/>
                                        </p:tgtEl>
                                        <p:attrNameLst>
                                          <p:attrName>style.visibility</p:attrName>
                                        </p:attrNameLst>
                                      </p:cBhvr>
                                      <p:to>
                                        <p:strVal val="visible"/>
                                      </p:to>
                                    </p:set>
                                  </p:childTnLst>
                                </p:cTn>
                              </p:par>
                            </p:childTnLst>
                          </p:cTn>
                        </p:par>
                        <p:par>
                          <p:cTn id="79" fill="hold">
                            <p:stCondLst>
                              <p:cond delay="216000"/>
                            </p:stCondLst>
                            <p:childTnLst>
                              <p:par>
                                <p:cTn id="80" presetID="2" presetClass="entr" presetSubtype="4" fill="hold" nodeType="afterEffect">
                                  <p:stCondLst>
                                    <p:cond delay="1000"/>
                                  </p:stCondLst>
                                  <p:childTnLst>
                                    <p:set>
                                      <p:cBhvr>
                                        <p:cTn id="81" dur="1" fill="hold">
                                          <p:stCondLst>
                                            <p:cond delay="0"/>
                                          </p:stCondLst>
                                        </p:cTn>
                                        <p:tgtEl>
                                          <p:spTgt spid="33"/>
                                        </p:tgtEl>
                                        <p:attrNameLst>
                                          <p:attrName>style.visibility</p:attrName>
                                        </p:attrNameLst>
                                      </p:cBhvr>
                                      <p:to>
                                        <p:strVal val="visible"/>
                                      </p:to>
                                    </p:set>
                                    <p:anim calcmode="lin" valueType="num">
                                      <p:cBhvr additive="base">
                                        <p:cTn id="82" dur="500" fill="hold"/>
                                        <p:tgtEl>
                                          <p:spTgt spid="33"/>
                                        </p:tgtEl>
                                        <p:attrNameLst>
                                          <p:attrName>ppt_x</p:attrName>
                                        </p:attrNameLst>
                                      </p:cBhvr>
                                      <p:tavLst>
                                        <p:tav tm="0">
                                          <p:val>
                                            <p:strVal val="#ppt_x"/>
                                          </p:val>
                                        </p:tav>
                                        <p:tav tm="100000">
                                          <p:val>
                                            <p:strVal val="#ppt_x"/>
                                          </p:val>
                                        </p:tav>
                                      </p:tavLst>
                                    </p:anim>
                                    <p:anim calcmode="lin" valueType="num">
                                      <p:cBhvr additive="base">
                                        <p:cTn id="83" dur="500" fill="hold"/>
                                        <p:tgtEl>
                                          <p:spTgt spid="33"/>
                                        </p:tgtEl>
                                        <p:attrNameLst>
                                          <p:attrName>ppt_y</p:attrName>
                                        </p:attrNameLst>
                                      </p:cBhvr>
                                      <p:tavLst>
                                        <p:tav tm="0">
                                          <p:val>
                                            <p:strVal val="1+#ppt_h/2"/>
                                          </p:val>
                                        </p:tav>
                                        <p:tav tm="100000">
                                          <p:val>
                                            <p:strVal val="#ppt_y"/>
                                          </p:val>
                                        </p:tav>
                                      </p:tavLst>
                                    </p:anim>
                                  </p:childTnLst>
                                </p:cTn>
                              </p:par>
                            </p:childTnLst>
                          </p:cTn>
                        </p:par>
                        <p:par>
                          <p:cTn id="84" fill="hold">
                            <p:stCondLst>
                              <p:cond delay="217500"/>
                            </p:stCondLst>
                            <p:childTnLst>
                              <p:par>
                                <p:cTn id="85" presetID="2" presetClass="entr" presetSubtype="1" fill="hold" nodeType="afterEffect">
                                  <p:stCondLst>
                                    <p:cond delay="300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ppt_x"/>
                                          </p:val>
                                        </p:tav>
                                        <p:tav tm="100000">
                                          <p:val>
                                            <p:strVal val="#ppt_x"/>
                                          </p:val>
                                        </p:tav>
                                      </p:tavLst>
                                    </p:anim>
                                    <p:anim calcmode="lin" valueType="num">
                                      <p:cBhvr additive="base">
                                        <p:cTn id="88" dur="500" fill="hold"/>
                                        <p:tgtEl>
                                          <p:spTgt spid="30"/>
                                        </p:tgtEl>
                                        <p:attrNameLst>
                                          <p:attrName>ppt_y</p:attrName>
                                        </p:attrNameLst>
                                      </p:cBhvr>
                                      <p:tavLst>
                                        <p:tav tm="0">
                                          <p:val>
                                            <p:strVal val="0-#ppt_h/2"/>
                                          </p:val>
                                        </p:tav>
                                        <p:tav tm="100000">
                                          <p:val>
                                            <p:strVal val="#ppt_y"/>
                                          </p:val>
                                        </p:tav>
                                      </p:tavLst>
                                    </p:anim>
                                  </p:childTnLst>
                                </p:cTn>
                              </p:par>
                            </p:childTnLst>
                          </p:cTn>
                        </p:par>
                        <p:par>
                          <p:cTn id="89" fill="hold">
                            <p:stCondLst>
                              <p:cond delay="221000"/>
                            </p:stCondLst>
                            <p:childTnLst>
                              <p:par>
                                <p:cTn id="90" presetID="1" presetClass="exit" presetSubtype="0" fill="hold" nodeType="afterEffect">
                                  <p:stCondLst>
                                    <p:cond delay="7000"/>
                                  </p:stCondLst>
                                  <p:childTnLst>
                                    <p:set>
                                      <p:cBhvr>
                                        <p:cTn id="91" dur="1" fill="hold">
                                          <p:stCondLst>
                                            <p:cond delay="0"/>
                                          </p:stCondLst>
                                        </p:cTn>
                                        <p:tgtEl>
                                          <p:spTgt spid="22"/>
                                        </p:tgtEl>
                                        <p:attrNameLst>
                                          <p:attrName>style.visibility</p:attrName>
                                        </p:attrNameLst>
                                      </p:cBhvr>
                                      <p:to>
                                        <p:strVal val="hidden"/>
                                      </p:to>
                                    </p:set>
                                  </p:childTnLst>
                                </p:cTn>
                              </p:par>
                              <p:par>
                                <p:cTn id="92" presetID="1" presetClass="exit" presetSubtype="0" fill="hold" nodeType="withEffect">
                                  <p:stCondLst>
                                    <p:cond delay="7000"/>
                                  </p:stCondLst>
                                  <p:childTnLst>
                                    <p:set>
                                      <p:cBhvr>
                                        <p:cTn id="93" dur="1" fill="hold">
                                          <p:stCondLst>
                                            <p:cond delay="0"/>
                                          </p:stCondLst>
                                        </p:cTn>
                                        <p:tgtEl>
                                          <p:spTgt spid="26"/>
                                        </p:tgtEl>
                                        <p:attrNameLst>
                                          <p:attrName>style.visibility</p:attrName>
                                        </p:attrNameLst>
                                      </p:cBhvr>
                                      <p:to>
                                        <p:strVal val="hidden"/>
                                      </p:to>
                                    </p:set>
                                  </p:childTnLst>
                                </p:cTn>
                              </p:par>
                              <p:par>
                                <p:cTn id="94" presetID="1" presetClass="exit" presetSubtype="0" fill="hold" nodeType="withEffect">
                                  <p:stCondLst>
                                    <p:cond delay="7000"/>
                                  </p:stCondLst>
                                  <p:childTnLst>
                                    <p:set>
                                      <p:cBhvr>
                                        <p:cTn id="95" dur="1" fill="hold">
                                          <p:stCondLst>
                                            <p:cond delay="0"/>
                                          </p:stCondLst>
                                        </p:cTn>
                                        <p:tgtEl>
                                          <p:spTgt spid="30"/>
                                        </p:tgtEl>
                                        <p:attrNameLst>
                                          <p:attrName>style.visibility</p:attrName>
                                        </p:attrNameLst>
                                      </p:cBhvr>
                                      <p:to>
                                        <p:strVal val="hidden"/>
                                      </p:to>
                                    </p:set>
                                  </p:childTnLst>
                                </p:cTn>
                              </p:par>
                              <p:par>
                                <p:cTn id="96" presetID="1" presetClass="exit" presetSubtype="0" fill="hold" nodeType="withEffect">
                                  <p:stCondLst>
                                    <p:cond delay="7000"/>
                                  </p:stCondLst>
                                  <p:childTnLst>
                                    <p:set>
                                      <p:cBhvr>
                                        <p:cTn id="97" dur="1" fill="hold">
                                          <p:stCondLst>
                                            <p:cond delay="0"/>
                                          </p:stCondLst>
                                        </p:cTn>
                                        <p:tgtEl>
                                          <p:spTgt spid="33"/>
                                        </p:tgtEl>
                                        <p:attrNameLst>
                                          <p:attrName>style.visibility</p:attrName>
                                        </p:attrNameLst>
                                      </p:cBhvr>
                                      <p:to>
                                        <p:strVal val="hidden"/>
                                      </p:to>
                                    </p:set>
                                  </p:childTnLst>
                                </p:cTn>
                              </p:par>
                              <p:par>
                                <p:cTn id="98" presetID="1" presetClass="exit" presetSubtype="0" fill="hold" nodeType="withEffect">
                                  <p:stCondLst>
                                    <p:cond delay="7000"/>
                                  </p:stCondLst>
                                  <p:childTnLst>
                                    <p:set>
                                      <p:cBhvr>
                                        <p:cTn id="99" dur="1" fill="hold">
                                          <p:stCondLst>
                                            <p:cond delay="0"/>
                                          </p:stCondLst>
                                        </p:cTn>
                                        <p:tgtEl>
                                          <p:spTgt spid="41"/>
                                        </p:tgtEl>
                                        <p:attrNameLst>
                                          <p:attrName>style.visibility</p:attrName>
                                        </p:attrNameLst>
                                      </p:cBhvr>
                                      <p:to>
                                        <p:strVal val="hidden"/>
                                      </p:to>
                                    </p:set>
                                  </p:childTnLst>
                                </p:cTn>
                              </p:par>
                              <p:par>
                                <p:cTn id="100" presetID="1" presetClass="exit" presetSubtype="0" fill="hold" nodeType="withEffect">
                                  <p:stCondLst>
                                    <p:cond delay="7000"/>
                                  </p:stCondLst>
                                  <p:childTnLst>
                                    <p:set>
                                      <p:cBhvr>
                                        <p:cTn id="101"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3171" numSld="999">
                <p:cTn id="102"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5" grpId="0"/>
      <p:bldP spid="6" grpId="0"/>
      <p:bldP spid="7" grpId="0"/>
      <p:bldP spid="8" grpId="0"/>
    </p:bld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otamer graphic construct.jpg"/>
          <p:cNvPicPr>
            <a:picLocks noChangeAspect="1"/>
          </p:cNvPicPr>
          <p:nvPr/>
        </p:nvPicPr>
        <p:blipFill>
          <a:blip r:embed="rId6" cstate="print"/>
          <a:stretch>
            <a:fillRect/>
          </a:stretch>
        </p:blipFill>
        <p:spPr>
          <a:xfrm>
            <a:off x="2141220" y="998220"/>
            <a:ext cx="4861560" cy="4861560"/>
          </a:xfrm>
          <a:prstGeom prst="rect">
            <a:avLst/>
          </a:prstGeom>
        </p:spPr>
      </p:pic>
      <p:grpSp>
        <p:nvGrpSpPr>
          <p:cNvPr id="31" name="Group 30"/>
          <p:cNvGrpSpPr/>
          <p:nvPr/>
        </p:nvGrpSpPr>
        <p:grpSpPr>
          <a:xfrm>
            <a:off x="3449320" y="1765300"/>
            <a:ext cx="2372360" cy="469900"/>
            <a:chOff x="3449320" y="1765300"/>
            <a:chExt cx="2372360" cy="469900"/>
          </a:xfrm>
        </p:grpSpPr>
        <p:sp>
          <p:nvSpPr>
            <p:cNvPr id="4" name="TextBox 3"/>
            <p:cNvSpPr txBox="1"/>
            <p:nvPr/>
          </p:nvSpPr>
          <p:spPr>
            <a:xfrm>
              <a:off x="3449320" y="1765300"/>
              <a:ext cx="640080" cy="381000"/>
            </a:xfrm>
            <a:prstGeom prst="rect">
              <a:avLst/>
            </a:prstGeom>
            <a:noFill/>
          </p:spPr>
          <p:txBody>
            <a:bodyPr wrap="square" rtlCol="0">
              <a:spAutoFit/>
            </a:bodyPr>
            <a:lstStyle/>
            <a:p>
              <a:pPr algn="ctr"/>
              <a:r>
                <a:rPr lang="en-US" dirty="0">
                  <a:solidFill>
                    <a:schemeClr val="bg1"/>
                  </a:solidFill>
                </a:rPr>
                <a:t>Lys</a:t>
              </a:r>
              <a:r>
                <a:rPr lang="en-US" baseline="-25000" dirty="0">
                  <a:solidFill>
                    <a:schemeClr val="bg1"/>
                  </a:solidFill>
                </a:rPr>
                <a:t>11</a:t>
              </a:r>
            </a:p>
          </p:txBody>
        </p:sp>
        <p:sp>
          <p:nvSpPr>
            <p:cNvPr id="5" name="TextBox 4"/>
            <p:cNvSpPr txBox="1"/>
            <p:nvPr/>
          </p:nvSpPr>
          <p:spPr>
            <a:xfrm>
              <a:off x="5181600" y="1854200"/>
              <a:ext cx="640080" cy="381000"/>
            </a:xfrm>
            <a:prstGeom prst="rect">
              <a:avLst/>
            </a:prstGeom>
            <a:noFill/>
          </p:spPr>
          <p:txBody>
            <a:bodyPr wrap="square" rtlCol="0">
              <a:spAutoFit/>
            </a:bodyPr>
            <a:lstStyle/>
            <a:p>
              <a:pPr algn="ctr"/>
              <a:r>
                <a:rPr lang="en-US" dirty="0">
                  <a:solidFill>
                    <a:schemeClr val="bg1"/>
                  </a:solidFill>
                </a:rPr>
                <a:t>Lys</a:t>
              </a:r>
              <a:r>
                <a:rPr lang="en-US" baseline="-25000" dirty="0">
                  <a:solidFill>
                    <a:schemeClr val="bg1"/>
                  </a:solidFill>
                </a:rPr>
                <a:t>12</a:t>
              </a:r>
            </a:p>
          </p:txBody>
        </p:sp>
      </p:grpSp>
      <p:grpSp>
        <p:nvGrpSpPr>
          <p:cNvPr id="32" name="Group 31"/>
          <p:cNvGrpSpPr/>
          <p:nvPr/>
        </p:nvGrpSpPr>
        <p:grpSpPr>
          <a:xfrm>
            <a:off x="3804920" y="4203700"/>
            <a:ext cx="2367280" cy="762000"/>
            <a:chOff x="3804920" y="4203700"/>
            <a:chExt cx="2367280" cy="762000"/>
          </a:xfrm>
        </p:grpSpPr>
        <p:sp>
          <p:nvSpPr>
            <p:cNvPr id="6" name="TextBox 5"/>
            <p:cNvSpPr txBox="1"/>
            <p:nvPr/>
          </p:nvSpPr>
          <p:spPr>
            <a:xfrm>
              <a:off x="5532120" y="4584700"/>
              <a:ext cx="640080" cy="381000"/>
            </a:xfrm>
            <a:prstGeom prst="rect">
              <a:avLst/>
            </a:prstGeom>
            <a:noFill/>
          </p:spPr>
          <p:txBody>
            <a:bodyPr wrap="square" rtlCol="0">
              <a:spAutoFit/>
            </a:bodyPr>
            <a:lstStyle/>
            <a:p>
              <a:pPr algn="ctr"/>
              <a:r>
                <a:rPr lang="en-US" dirty="0">
                  <a:solidFill>
                    <a:schemeClr val="bg1"/>
                  </a:solidFill>
                </a:rPr>
                <a:t>Lys</a:t>
              </a:r>
              <a:r>
                <a:rPr lang="en-US" baseline="-25000" dirty="0">
                  <a:solidFill>
                    <a:schemeClr val="bg1"/>
                  </a:solidFill>
                </a:rPr>
                <a:t>27</a:t>
              </a:r>
            </a:p>
          </p:txBody>
        </p:sp>
        <p:sp>
          <p:nvSpPr>
            <p:cNvPr id="7" name="TextBox 6"/>
            <p:cNvSpPr txBox="1"/>
            <p:nvPr/>
          </p:nvSpPr>
          <p:spPr>
            <a:xfrm>
              <a:off x="3804920" y="4203700"/>
              <a:ext cx="640080" cy="381000"/>
            </a:xfrm>
            <a:prstGeom prst="rect">
              <a:avLst/>
            </a:prstGeom>
            <a:noFill/>
          </p:spPr>
          <p:txBody>
            <a:bodyPr wrap="square" rtlCol="0">
              <a:spAutoFit/>
            </a:bodyPr>
            <a:lstStyle/>
            <a:p>
              <a:pPr algn="ctr"/>
              <a:r>
                <a:rPr lang="en-US" dirty="0">
                  <a:solidFill>
                    <a:schemeClr val="bg1"/>
                  </a:solidFill>
                </a:rPr>
                <a:t>Lys</a:t>
              </a:r>
              <a:r>
                <a:rPr lang="en-US" baseline="-25000" dirty="0">
                  <a:solidFill>
                    <a:schemeClr val="bg1"/>
                  </a:solidFill>
                </a:rPr>
                <a:t>28</a:t>
              </a:r>
            </a:p>
          </p:txBody>
        </p:sp>
      </p:grpSp>
      <p:grpSp>
        <p:nvGrpSpPr>
          <p:cNvPr id="33" name="Group 32"/>
          <p:cNvGrpSpPr/>
          <p:nvPr/>
        </p:nvGrpSpPr>
        <p:grpSpPr>
          <a:xfrm>
            <a:off x="2692400" y="4152900"/>
            <a:ext cx="2496820" cy="774700"/>
            <a:chOff x="2692400" y="4152900"/>
            <a:chExt cx="2496820" cy="774700"/>
          </a:xfrm>
        </p:grpSpPr>
        <p:sp>
          <p:nvSpPr>
            <p:cNvPr id="8" name="TextBox 7"/>
            <p:cNvSpPr txBox="1"/>
            <p:nvPr/>
          </p:nvSpPr>
          <p:spPr>
            <a:xfrm>
              <a:off x="4457700" y="4152900"/>
              <a:ext cx="731520" cy="365760"/>
            </a:xfrm>
            <a:prstGeom prst="rect">
              <a:avLst/>
            </a:prstGeom>
            <a:noFill/>
          </p:spPr>
          <p:txBody>
            <a:bodyPr wrap="square" rtlCol="0">
              <a:spAutoFit/>
            </a:bodyPr>
            <a:lstStyle/>
            <a:p>
              <a:pPr algn="ctr"/>
              <a:r>
                <a:rPr lang="en-US" dirty="0">
                  <a:solidFill>
                    <a:schemeClr val="bg1"/>
                  </a:solidFill>
                </a:rPr>
                <a:t>Arg</a:t>
              </a:r>
              <a:r>
                <a:rPr lang="en-US" baseline="-25000" dirty="0">
                  <a:solidFill>
                    <a:schemeClr val="bg1"/>
                  </a:solidFill>
                </a:rPr>
                <a:t>29</a:t>
              </a:r>
            </a:p>
          </p:txBody>
        </p:sp>
        <p:sp>
          <p:nvSpPr>
            <p:cNvPr id="9" name="TextBox 8"/>
            <p:cNvSpPr txBox="1"/>
            <p:nvPr/>
          </p:nvSpPr>
          <p:spPr>
            <a:xfrm>
              <a:off x="2692400" y="4561840"/>
              <a:ext cx="731520" cy="365760"/>
            </a:xfrm>
            <a:prstGeom prst="rect">
              <a:avLst/>
            </a:prstGeom>
            <a:noFill/>
          </p:spPr>
          <p:txBody>
            <a:bodyPr wrap="square" rtlCol="0">
              <a:spAutoFit/>
            </a:bodyPr>
            <a:lstStyle/>
            <a:p>
              <a:pPr algn="ctr"/>
              <a:r>
                <a:rPr lang="en-US" dirty="0">
                  <a:solidFill>
                    <a:schemeClr val="bg1"/>
                  </a:solidFill>
                </a:rPr>
                <a:t>Arg</a:t>
              </a:r>
              <a:r>
                <a:rPr lang="en-US" baseline="-25000" dirty="0">
                  <a:solidFill>
                    <a:schemeClr val="bg1"/>
                  </a:solidFill>
                </a:rPr>
                <a:t>30</a:t>
              </a:r>
            </a:p>
          </p:txBody>
        </p:sp>
      </p:grpSp>
      <p:grpSp>
        <p:nvGrpSpPr>
          <p:cNvPr id="34" name="Group 33"/>
          <p:cNvGrpSpPr/>
          <p:nvPr/>
        </p:nvGrpSpPr>
        <p:grpSpPr>
          <a:xfrm>
            <a:off x="3297642" y="2597151"/>
            <a:ext cx="2468158" cy="2171786"/>
            <a:chOff x="3297642" y="2597151"/>
            <a:chExt cx="2468158" cy="2171786"/>
          </a:xfrm>
        </p:grpSpPr>
        <p:cxnSp>
          <p:nvCxnSpPr>
            <p:cNvPr id="12" name="Straight Connector 11"/>
            <p:cNvCxnSpPr/>
            <p:nvPr/>
          </p:nvCxnSpPr>
          <p:spPr>
            <a:xfrm>
              <a:off x="3429000" y="4432300"/>
              <a:ext cx="365760" cy="7620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440000" flipH="1">
              <a:off x="3159847" y="4586692"/>
              <a:ext cx="320040" cy="4445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60000" flipV="1">
              <a:off x="5398262" y="4489449"/>
              <a:ext cx="246888" cy="7619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6300000">
              <a:off x="5532089" y="4535371"/>
              <a:ext cx="219456" cy="7620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3260470" y="2657221"/>
              <a:ext cx="304800" cy="18465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5381752" y="2819399"/>
              <a:ext cx="384048" cy="7620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3077210" y="2561451"/>
            <a:ext cx="396240" cy="276999"/>
          </a:xfrm>
          <a:prstGeom prst="rect">
            <a:avLst/>
          </a:prstGeom>
          <a:noFill/>
        </p:spPr>
        <p:txBody>
          <a:bodyPr wrap="square" rtlCol="0">
            <a:spAutoFit/>
          </a:bodyPr>
          <a:lstStyle/>
          <a:p>
            <a:pPr algn="ctr"/>
            <a:r>
              <a:rPr lang="en-US" sz="1200" dirty="0">
                <a:solidFill>
                  <a:srgbClr val="FFFF00"/>
                </a:solidFill>
              </a:rPr>
              <a:t>3 Å</a:t>
            </a:r>
          </a:p>
        </p:txBody>
      </p:sp>
      <p:sp>
        <p:nvSpPr>
          <p:cNvPr id="20" name="TextBox 19"/>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21" name="Slide 28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0"/>
                            </p:stCondLst>
                            <p:childTnLst>
                              <p:par>
                                <p:cTn id="8" presetID="2" presetClass="entr" presetSubtype="1" fill="hold" nodeType="afterEffect">
                                  <p:stCondLst>
                                    <p:cond delay="32000"/>
                                  </p:stCondLst>
                                  <p:childTnLst>
                                    <p:set>
                                      <p:cBhvr>
                                        <p:cTn id="9" dur="1" fill="hold">
                                          <p:stCondLst>
                                            <p:cond delay="0"/>
                                          </p:stCondLst>
                                        </p:cTn>
                                        <p:tgtEl>
                                          <p:spTgt spid="31"/>
                                        </p:tgtEl>
                                        <p:attrNameLst>
                                          <p:attrName>style.visibility</p:attrName>
                                        </p:attrNameLst>
                                      </p:cBhvr>
                                      <p:to>
                                        <p:strVal val="visible"/>
                                      </p:to>
                                    </p:set>
                                    <p:anim calcmode="lin" valueType="num">
                                      <p:cBhvr additive="base">
                                        <p:cTn id="10" dur="500" fill="hold"/>
                                        <p:tgtEl>
                                          <p:spTgt spid="31"/>
                                        </p:tgtEl>
                                        <p:attrNameLst>
                                          <p:attrName>ppt_x</p:attrName>
                                        </p:attrNameLst>
                                      </p:cBhvr>
                                      <p:tavLst>
                                        <p:tav tm="0">
                                          <p:val>
                                            <p:strVal val="#ppt_x"/>
                                          </p:val>
                                        </p:tav>
                                        <p:tav tm="100000">
                                          <p:val>
                                            <p:strVal val="#ppt_x"/>
                                          </p:val>
                                        </p:tav>
                                      </p:tavLst>
                                    </p:anim>
                                    <p:anim calcmode="lin" valueType="num">
                                      <p:cBhvr additive="base">
                                        <p:cTn id="11" dur="500" fill="hold"/>
                                        <p:tgtEl>
                                          <p:spTgt spid="31"/>
                                        </p:tgtEl>
                                        <p:attrNameLst>
                                          <p:attrName>ppt_y</p:attrName>
                                        </p:attrNameLst>
                                      </p:cBhvr>
                                      <p:tavLst>
                                        <p:tav tm="0">
                                          <p:val>
                                            <p:strVal val="0-#ppt_h/2"/>
                                          </p:val>
                                        </p:tav>
                                        <p:tav tm="100000">
                                          <p:val>
                                            <p:strVal val="#ppt_y"/>
                                          </p:val>
                                        </p:tav>
                                      </p:tavLst>
                                    </p:anim>
                                  </p:childTnLst>
                                </p:cTn>
                              </p:par>
                            </p:childTnLst>
                          </p:cTn>
                        </p:par>
                        <p:par>
                          <p:cTn id="12" fill="hold">
                            <p:stCondLst>
                              <p:cond delay="32500"/>
                            </p:stCondLst>
                            <p:childTnLst>
                              <p:par>
                                <p:cTn id="13" presetID="2" presetClass="entr" presetSubtype="4" fill="hold" nodeType="afterEffect">
                                  <p:stCondLst>
                                    <p:cond delay="33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par>
                          <p:cTn id="17" fill="hold">
                            <p:stCondLst>
                              <p:cond delay="66000"/>
                            </p:stCondLst>
                            <p:childTnLst>
                              <p:par>
                                <p:cTn id="18" presetID="2" presetClass="entr" presetSubtype="4" fill="hold" nodeType="afterEffect">
                                  <p:stCondLst>
                                    <p:cond delay="600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1+#ppt_h/2"/>
                                          </p:val>
                                        </p:tav>
                                        <p:tav tm="100000">
                                          <p:val>
                                            <p:strVal val="#ppt_y"/>
                                          </p:val>
                                        </p:tav>
                                      </p:tavLst>
                                    </p:anim>
                                  </p:childTnLst>
                                </p:cTn>
                              </p:par>
                            </p:childTnLst>
                          </p:cTn>
                        </p:par>
                        <p:par>
                          <p:cTn id="22" fill="hold">
                            <p:stCondLst>
                              <p:cond delay="72500"/>
                            </p:stCondLst>
                            <p:childTnLst>
                              <p:par>
                                <p:cTn id="23" presetID="2" presetClass="entr" presetSubtype="4" fill="hold" nodeType="afterEffect">
                                  <p:stCondLst>
                                    <p:cond delay="3300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par>
                          <p:cTn id="27" fill="hold">
                            <p:stCondLst>
                              <p:cond delay="106000"/>
                            </p:stCondLst>
                            <p:childTnLst>
                              <p:par>
                                <p:cTn id="28" presetID="2" presetClass="entr" presetSubtype="8" fill="hold" grpId="0" nodeType="afterEffect">
                                  <p:stCondLst>
                                    <p:cond delay="200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0-#ppt_w/2"/>
                                          </p:val>
                                        </p:tav>
                                        <p:tav tm="100000">
                                          <p:val>
                                            <p:strVal val="#ppt_x"/>
                                          </p:val>
                                        </p:tav>
                                      </p:tavLst>
                                    </p:anim>
                                    <p:anim calcmode="lin" valueType="num">
                                      <p:cBhvr additive="base">
                                        <p:cTn id="31"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0732" numSld="999">
                <p:cTn id="32" fill="hold" display="0">
                  <p:stCondLst>
                    <p:cond delay="indefinite"/>
                  </p:stCondLst>
                  <p:endCondLst>
                    <p:cond evt="onPrev" delay="0">
                      <p:tgtEl>
                        <p:sldTgt/>
                      </p:tgtEl>
                    </p:cond>
                    <p:cond evt="onStopAudio" delay="0">
                      <p:tgtEl>
                        <p:sldTgt/>
                      </p:tgtEl>
                    </p:cond>
                  </p:endCondLst>
                </p:cTn>
                <p:tgtEl>
                  <p:spTgt spid="21"/>
                </p:tgtEl>
              </p:cMediaNode>
            </p:audio>
          </p:childTnLst>
        </p:cTn>
      </p:par>
    </p:tnLst>
    <p:bldLst>
      <p:bldP spid="30" grpId="0"/>
    </p:bldLst>
  </p:timing>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nucleosome-axial-rotat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987" y="1441704"/>
            <a:ext cx="9146987" cy="3968496"/>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5" name="Slide 287.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0" y="6539552"/>
            <a:ext cx="304800" cy="304800"/>
          </a:xfrm>
          <a:prstGeom prst="rect">
            <a:avLst/>
          </a:prstGeom>
        </p:spPr>
      </p:pic>
    </p:spTree>
    <p:custDataLst>
      <p:tags r:id="rId1"/>
    </p:custDataLst>
  </p:cSld>
  <p:clrMapOvr>
    <a:masterClrMapping/>
  </p:clrMapOvr>
  <p:transition advClick="0" advTm="5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44" fill="hold"/>
                                        <p:tgtEl>
                                          <p:spTgt spid="5"/>
                                        </p:tgtEl>
                                      </p:cBhvr>
                                    </p:cmd>
                                  </p:childTnLst>
                                </p:cTn>
                              </p:par>
                              <p:par>
                                <p:cTn id="7" presetID="1" presetClass="mediacall" presetSubtype="0" fill="hold" nodeType="withEffect">
                                  <p:stCondLst>
                                    <p:cond delay="0"/>
                                  </p:stCondLst>
                                  <p:childTnLst>
                                    <p:cmd type="call" cmd="playFrom(0.0)">
                                      <p:cBhvr>
                                        <p:cTn id="8" dur="1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3000" fill="hold" display="0">
                  <p:stCondLst>
                    <p:cond delay="indefinite"/>
                  </p:stCondLst>
                  <p:endCondLst>
                    <p:cond evt="onPrev" delay="0">
                      <p:tgtEl>
                        <p:sldTgt/>
                      </p:tgtEl>
                    </p:cond>
                  </p:end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73171">
                <p:cTn id="15"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Manhattan_8.jpg"/>
          <p:cNvPicPr>
            <a:picLocks noChangeAspect="1"/>
          </p:cNvPicPr>
          <p:nvPr/>
        </p:nvPicPr>
        <p:blipFill>
          <a:blip r:embed="rId6" cstate="print">
            <a:clrChange>
              <a:clrFrom>
                <a:srgbClr val="000000"/>
              </a:clrFrom>
              <a:clrTo>
                <a:srgbClr val="000000">
                  <a:alpha val="0"/>
                </a:srgbClr>
              </a:clrTo>
            </a:clrChange>
          </a:blip>
          <a:stretch>
            <a:fillRect/>
          </a:stretch>
        </p:blipFill>
        <p:spPr>
          <a:xfrm>
            <a:off x="-152400" y="4217930"/>
            <a:ext cx="9144000" cy="2666736"/>
          </a:xfrm>
          <a:prstGeom prst="rect">
            <a:avLst/>
          </a:prstGeom>
        </p:spPr>
      </p:pic>
      <p:pic>
        <p:nvPicPr>
          <p:cNvPr id="4" name="Picture 3" descr="Wash Sq w Newton_DNA.jpg"/>
          <p:cNvPicPr>
            <a:picLocks noChangeAspect="1"/>
          </p:cNvPicPr>
          <p:nvPr/>
        </p:nvPicPr>
        <p:blipFill>
          <a:blip r:embed="rId7" cstate="print"/>
          <a:stretch>
            <a:fillRect/>
          </a:stretch>
        </p:blipFill>
        <p:spPr>
          <a:xfrm>
            <a:off x="152400" y="1143000"/>
            <a:ext cx="2336800" cy="2672080"/>
          </a:xfrm>
          <a:prstGeom prst="rect">
            <a:avLst/>
          </a:prstGeom>
        </p:spPr>
      </p:pic>
      <p:pic>
        <p:nvPicPr>
          <p:cNvPr id="9" name="Picture 8" descr="Broadway bridge.jpg"/>
          <p:cNvPicPr>
            <a:picLocks noChangeAspect="1"/>
          </p:cNvPicPr>
          <p:nvPr/>
        </p:nvPicPr>
        <p:blipFill>
          <a:blip r:embed="rId8" cstate="print"/>
          <a:stretch>
            <a:fillRect/>
          </a:stretch>
        </p:blipFill>
        <p:spPr>
          <a:xfrm>
            <a:off x="6598920" y="1143002"/>
            <a:ext cx="2468880" cy="2436683"/>
          </a:xfrm>
          <a:prstGeom prst="rect">
            <a:avLst/>
          </a:prstGeom>
        </p:spPr>
      </p:pic>
      <p:cxnSp>
        <p:nvCxnSpPr>
          <p:cNvPr id="26" name="Straight Connector 25"/>
          <p:cNvCxnSpPr/>
          <p:nvPr/>
        </p:nvCxnSpPr>
        <p:spPr>
          <a:xfrm rot="16200000" flipH="1">
            <a:off x="769620" y="4351020"/>
            <a:ext cx="1610360" cy="508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8115300" y="4137660"/>
            <a:ext cx="1371600" cy="228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21448114">
            <a:off x="3809666" y="4805375"/>
            <a:ext cx="2560320" cy="731520"/>
          </a:xfrm>
          <a:prstGeom prst="rect">
            <a:avLst/>
          </a:prstGeom>
          <a:noFill/>
        </p:spPr>
        <p:txBody>
          <a:bodyPr wrap="square" rtlCol="0">
            <a:spAutoFit/>
          </a:bodyPr>
          <a:lstStyle/>
          <a:p>
            <a:pPr algn="ctr"/>
            <a:r>
              <a:rPr lang="en-US" sz="4400" b="1" dirty="0">
                <a:solidFill>
                  <a:srgbClr val="FF0000"/>
                </a:solidFill>
              </a:rPr>
              <a:t>11.1 miles</a:t>
            </a:r>
          </a:p>
        </p:txBody>
      </p:sp>
      <p:cxnSp>
        <p:nvCxnSpPr>
          <p:cNvPr id="34" name="Straight Arrow Connector 33"/>
          <p:cNvCxnSpPr/>
          <p:nvPr/>
        </p:nvCxnSpPr>
        <p:spPr>
          <a:xfrm rot="-180000" flipV="1">
            <a:off x="6248400" y="5013960"/>
            <a:ext cx="2301240" cy="9144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680000" flipV="1">
            <a:off x="1920241" y="5329931"/>
            <a:ext cx="1981197" cy="76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Slide 28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8915400" y="6580496"/>
            <a:ext cx="304800" cy="304800"/>
          </a:xfrm>
          <a:prstGeom prst="rect">
            <a:avLst/>
          </a:prstGeom>
        </p:spPr>
      </p:pic>
    </p:spTree>
    <p:custDataLst>
      <p:tags r:id="rId1"/>
    </p:custDataLst>
  </p:cSld>
  <p:clrMapOvr>
    <a:masterClrMapping/>
  </p:clrMapOvr>
  <p:transition advClick="0" advTm="1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1951">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75th St and 3rd Ave.jpg"/>
          <p:cNvPicPr>
            <a:picLocks noChangeAspect="1"/>
          </p:cNvPicPr>
          <p:nvPr/>
        </p:nvPicPr>
        <p:blipFill>
          <a:blip r:embed="rId6" cstate="print"/>
          <a:stretch>
            <a:fillRect/>
          </a:stretch>
        </p:blipFill>
        <p:spPr>
          <a:xfrm>
            <a:off x="457200" y="1193800"/>
            <a:ext cx="8229600" cy="4470400"/>
          </a:xfrm>
          <a:prstGeom prst="rect">
            <a:avLst/>
          </a:prstGeom>
        </p:spPr>
      </p:pic>
      <p:sp>
        <p:nvSpPr>
          <p:cNvPr id="3" name="TextBox 2"/>
          <p:cNvSpPr txBox="1"/>
          <p:nvPr/>
        </p:nvSpPr>
        <p:spPr>
          <a:xfrm>
            <a:off x="1752600" y="1217474"/>
            <a:ext cx="5852160" cy="17373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pPr algn="ctr"/>
            <a:r>
              <a:rPr lang="en-US" sz="3600" b="1" dirty="0">
                <a:latin typeface="Times New Roman" pitchFamily="18" charset="0"/>
                <a:cs typeface="Times New Roman" pitchFamily="18" charset="0"/>
              </a:rPr>
              <a:t>Histone Structure, Part III:</a:t>
            </a:r>
          </a:p>
          <a:p>
            <a:pPr algn="ctr"/>
            <a:r>
              <a:rPr lang="en-US" sz="3600" b="1" dirty="0">
                <a:latin typeface="Times New Roman" pitchFamily="18" charset="0"/>
                <a:cs typeface="Times New Roman" pitchFamily="18" charset="0"/>
              </a:rPr>
              <a:t>A Possible New Structure for Chromosomes</a:t>
            </a:r>
          </a:p>
        </p:txBody>
      </p:sp>
      <p:pic>
        <p:nvPicPr>
          <p:cNvPr id="5" name="Slide 28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8915400" y="6580496"/>
            <a:ext cx="304800" cy="304800"/>
          </a:xfrm>
          <a:prstGeom prst="rect">
            <a:avLst/>
          </a:prstGeom>
        </p:spPr>
      </p:pic>
    </p:spTree>
    <p:custDataLst>
      <p:tags r:id="rId1"/>
    </p:custData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 fill="hold"/>
                                        <p:tgtEl>
                                          <p:spTgt spid="5"/>
                                        </p:tgtEl>
                                      </p:cBhvr>
                                    </p:cmd>
                                  </p:childTnLst>
                                </p:cTn>
                              </p:par>
                            </p:childTnLst>
                          </p:cTn>
                        </p:par>
                        <p:par>
                          <p:cTn id="7" fill="hold">
                            <p:stCondLst>
                              <p:cond delay="1000"/>
                            </p:stCondLst>
                            <p:childTnLst>
                              <p:par>
                                <p:cTn id="8" presetID="9" presetClass="entr" presetSubtype="0" fill="hold" grpId="0" nodeType="afterEffect">
                                  <p:stCondLst>
                                    <p:cond delay="500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1951" numSld="999">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kb nucleosome H3[e] only.jpg"/>
          <p:cNvPicPr>
            <a:picLocks noChangeAspect="1"/>
          </p:cNvPicPr>
          <p:nvPr/>
        </p:nvPicPr>
        <p:blipFill>
          <a:blip r:embed="rId6" cstate="print"/>
          <a:srcRect r="36988" b="37367"/>
          <a:stretch>
            <a:fillRect/>
          </a:stretch>
        </p:blipFill>
        <p:spPr>
          <a:xfrm>
            <a:off x="4567496" y="1298448"/>
            <a:ext cx="2900104" cy="3044952"/>
          </a:xfrm>
          <a:prstGeom prst="rect">
            <a:avLst/>
          </a:prstGeom>
        </p:spPr>
      </p:pic>
      <p:pic>
        <p:nvPicPr>
          <p:cNvPr id="4" name="Picture 3" descr="Luger nucleosome H3[e] only.jpg"/>
          <p:cNvPicPr>
            <a:picLocks noChangeAspect="1"/>
          </p:cNvPicPr>
          <p:nvPr/>
        </p:nvPicPr>
        <p:blipFill>
          <a:blip r:embed="rId7" cstate="print"/>
          <a:srcRect r="25497" b="29467"/>
          <a:stretch>
            <a:fillRect/>
          </a:stretch>
        </p:blipFill>
        <p:spPr>
          <a:xfrm>
            <a:off x="0" y="914400"/>
            <a:ext cx="3429000" cy="3429000"/>
          </a:xfrm>
          <a:prstGeom prst="rect">
            <a:avLst/>
          </a:prstGeom>
        </p:spPr>
      </p:pic>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7" name="Slide 2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6553200"/>
            <a:ext cx="304800" cy="304800"/>
          </a:xfrm>
          <a:prstGeom prst="rect">
            <a:avLst/>
          </a:prstGeom>
        </p:spPr>
      </p:pic>
    </p:spTree>
    <p:custDataLst>
      <p:tags r:id="rId1"/>
    </p:custData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0" presetClass="path" presetSubtype="0" accel="50000" decel="50000" fill="hold" nodeType="afterEffect">
                                  <p:stCondLst>
                                    <p:cond delay="2000"/>
                                  </p:stCondLst>
                                  <p:childTnLst>
                                    <p:animMotion origin="layout" path="M 2.77556E-17 1.2766E-6 L 0.1375 -0.10546 " pathEditMode="relative" rAng="0" ptsTypes="AA">
                                      <p:cBhvr>
                                        <p:cTn id="9" dur="2000" fill="hold"/>
                                        <p:tgtEl>
                                          <p:spTgt spid="4"/>
                                        </p:tgtEl>
                                        <p:attrNameLst>
                                          <p:attrName>ppt_x</p:attrName>
                                          <p:attrName>ppt_y</p:attrName>
                                        </p:attrNameLst>
                                      </p:cBhvr>
                                      <p:rCtr x="6900" y="-5300"/>
                                    </p:animMotion>
                                  </p:childTnLst>
                                </p:cTn>
                              </p:par>
                              <p:par>
                                <p:cTn id="10" presetID="0" presetClass="path" presetSubtype="0" accel="50000" decel="50000" fill="hold" nodeType="withEffect">
                                  <p:stCondLst>
                                    <p:cond delay="2000"/>
                                  </p:stCondLst>
                                  <p:childTnLst>
                                    <p:animMotion origin="layout" path="M 3.88889E-6 -2.07216E-6 L -0.34132 0.3661 " pathEditMode="relative" rAng="0" ptsTypes="AA">
                                      <p:cBhvr>
                                        <p:cTn id="11" dur="2000" fill="hold"/>
                                        <p:tgtEl>
                                          <p:spTgt spid="5"/>
                                        </p:tgtEl>
                                        <p:attrNameLst>
                                          <p:attrName>ppt_x</p:attrName>
                                          <p:attrName>ppt_y</p:attrName>
                                        </p:attrNameLst>
                                      </p:cBhvr>
                                      <p:rCtr x="-17100" y="1830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2"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90800"/>
            <a:ext cx="7772400" cy="1470025"/>
          </a:xfrm>
        </p:spPr>
        <p:txBody>
          <a:bodyPr>
            <a:normAutofit/>
          </a:bodyPr>
          <a:lstStyle/>
          <a:p>
            <a:r>
              <a:rPr lang="en-US" sz="3600" dirty="0">
                <a:effectLst>
                  <a:outerShdw blurRad="50800" dist="38100" dir="2700000" algn="tl" rotWithShape="0">
                    <a:prstClr val="black">
                      <a:alpha val="40000"/>
                    </a:prstClr>
                  </a:outerShdw>
                </a:effectLst>
              </a:rPr>
              <a:t>(End)</a:t>
            </a:r>
          </a:p>
        </p:txBody>
      </p:sp>
    </p:spTree>
    <p:custDataLst>
      <p:tags r:id="rId1"/>
    </p:custDataLst>
  </p:cSld>
  <p:clrMapOvr>
    <a:masterClrMapping/>
  </p:clrMapOvr>
  <p:transition advClick="0" advTm="10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763000" cy="6740307"/>
          </a:xfrm>
          <a:prstGeom prst="rect">
            <a:avLst/>
          </a:prstGeom>
          <a:noFill/>
        </p:spPr>
        <p:txBody>
          <a:bodyPr wrap="square" rtlCol="0">
            <a:spAutoFit/>
          </a:bodyPr>
          <a:lstStyle/>
          <a:p>
            <a:pPr algn="ctr"/>
            <a:r>
              <a:rPr lang="en-US" sz="3200" b="1" u="sng" dirty="0">
                <a:latin typeface="Times New Roman" pitchFamily="18" charset="0"/>
                <a:cs typeface="Times New Roman" pitchFamily="18" charset="0"/>
              </a:rPr>
              <a:t>Table of Contents</a:t>
            </a:r>
          </a:p>
          <a:p>
            <a:r>
              <a:rPr lang="en-US" sz="1600" dirty="0">
                <a:latin typeface="Times New Roman" pitchFamily="18" charset="0"/>
                <a:cs typeface="Times New Roman" pitchFamily="18" charset="0"/>
                <a:hlinkClick r:id="rId4" action="ppaction://hlinksldjump"/>
              </a:rPr>
              <a:t>Introduction</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hlinkClick r:id="rId5" action="ppaction://hlinksldjump"/>
              </a:rPr>
              <a:t>Preview of structure</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hlinkClick r:id="rId6" action="ppaction://hlinksldjump"/>
              </a:rPr>
              <a:t>How does the new histone structure differ from the currently-accepted model?</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hlinkClick r:id="rId7" action="ppaction://hlinksldjump"/>
              </a:rPr>
              <a:t>H3[e] atomic model (rotation of)</a:t>
            </a:r>
            <a:endParaRPr lang="en-US" sz="1600" dirty="0">
              <a:latin typeface="Times New Roman" pitchFamily="18" charset="0"/>
              <a:cs typeface="Times New Roman" pitchFamily="18" charset="0"/>
              <a:hlinkClick r:id="rId8" action="ppaction://hlinksldjump"/>
            </a:endParaRPr>
          </a:p>
          <a:p>
            <a:r>
              <a:rPr lang="en-US" sz="1600" dirty="0">
                <a:latin typeface="Times New Roman" pitchFamily="18" charset="0"/>
                <a:cs typeface="Times New Roman" pitchFamily="18" charset="0"/>
                <a:hlinkClick r:id="rId8" action="ppaction://hlinksldjump"/>
              </a:rPr>
              <a:t>Whole octamer rotating models</a:t>
            </a:r>
            <a:endParaRPr lang="en-US" sz="1600" dirty="0">
              <a:latin typeface="Times New Roman" pitchFamily="18" charset="0"/>
              <a:cs typeface="Times New Roman" pitchFamily="18" charset="0"/>
            </a:endParaRPr>
          </a:p>
          <a:p>
            <a:pPr lvl="0"/>
            <a:r>
              <a:rPr lang="en-US" sz="1600" dirty="0">
                <a:latin typeface="Times New Roman" pitchFamily="18" charset="0"/>
                <a:cs typeface="Times New Roman" pitchFamily="18" charset="0"/>
                <a:hlinkClick r:id="rId9" action="ppaction://hlinksldjump"/>
              </a:rPr>
              <a:t>Two octamers</a:t>
            </a:r>
            <a:endParaRPr lang="en-US" sz="1600" dirty="0">
              <a:latin typeface="Times New Roman" pitchFamily="18" charset="0"/>
              <a:cs typeface="Times New Roman" pitchFamily="18" charset="0"/>
            </a:endParaRPr>
          </a:p>
          <a:p>
            <a:pPr lvl="0"/>
            <a:r>
              <a:rPr lang="en-US" sz="1600" dirty="0">
                <a:latin typeface="Times New Roman" pitchFamily="18" charset="0"/>
                <a:cs typeface="Times New Roman" pitchFamily="18" charset="0"/>
                <a:hlinkClick r:id="rId10" action="ppaction://hlinksldjump"/>
              </a:rPr>
              <a:t>How the new structure was derived (introduction)</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hlinkClick r:id="rId11" action="ppaction://hlinksldjump"/>
              </a:rPr>
              <a:t>Limitations of the present modeling endeavor</a:t>
            </a:r>
            <a:endParaRPr lang="en-US" sz="1600" dirty="0">
              <a:latin typeface="Times New Roman" pitchFamily="18" charset="0"/>
              <a:cs typeface="Times New Roman" pitchFamily="18" charset="0"/>
              <a:hlinkClick r:id="rId12" action="ppaction://hlinksldjump"/>
            </a:endParaRPr>
          </a:p>
          <a:p>
            <a:r>
              <a:rPr lang="en-US" sz="1600" dirty="0">
                <a:latin typeface="Times New Roman" pitchFamily="18" charset="0"/>
                <a:cs typeface="Times New Roman" pitchFamily="18" charset="0"/>
                <a:hlinkClick r:id="rId12" action="ppaction://hlinksldjump"/>
              </a:rPr>
              <a:t>Review of protamine structure</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hlinkClick r:id="rId13" action="ppaction://hlinksldjump"/>
              </a:rPr>
              <a:t>Application of protamine-DNA model characteristics to a new histone-DNA model</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hlinkClick r:id="rId14" action="ppaction://hlinksldjump"/>
              </a:rPr>
              <a:t>Determination of the rotational state of protein and DNA.  1. Models which can [probably] be excluded. </a:t>
            </a:r>
            <a:endParaRPr lang="en-US" sz="1600" dirty="0">
              <a:latin typeface="Times New Roman" pitchFamily="18" charset="0"/>
              <a:cs typeface="Times New Roman" pitchFamily="18" charset="0"/>
              <a:hlinkClick r:id="rId15" action="ppaction://hlinksldjump"/>
            </a:endParaRPr>
          </a:p>
          <a:p>
            <a:r>
              <a:rPr lang="en-US" sz="1600" dirty="0">
                <a:latin typeface="Times New Roman" pitchFamily="18" charset="0"/>
                <a:cs typeface="Times New Roman" pitchFamily="18" charset="0"/>
                <a:hlinkClick r:id="rId16" action="ppaction://hlinksldjump"/>
              </a:rPr>
              <a:t>Determination of the rotational state of protein and DNA.  2. A likely model for N-terminal structure</a:t>
            </a:r>
            <a:r>
              <a:rPr lang="en-US" sz="1600" dirty="0">
                <a:latin typeface="Times New Roman" pitchFamily="18" charset="0"/>
                <a:cs typeface="Times New Roman" pitchFamily="18" charset="0"/>
              </a:rPr>
              <a:t>.</a:t>
            </a:r>
          </a:p>
          <a:p>
            <a:r>
              <a:rPr lang="en-US" sz="1600" dirty="0">
                <a:latin typeface="Times New Roman" pitchFamily="18" charset="0"/>
                <a:cs typeface="Times New Roman" pitchFamily="18" charset="0"/>
                <a:hlinkClick r:id="rId15" action="ppaction://hlinksldjump"/>
              </a:rPr>
              <a:t>Details of the new histone octamer structure, and the derivation thereof</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hlinkClick r:id="rId17" action="ppaction://hlinksldjump"/>
              </a:rPr>
              <a:t>Histone Equatorial Plane</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hlinkClick r:id="rId18" action="ppaction://hlinksldjump"/>
              </a:rPr>
              <a:t>Discovery of the key 15 Å spacing in the histone octamer</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hlinkClick r:id="rId19" action="ppaction://hlinksldjump"/>
              </a:rPr>
              <a:t>“Up” </a:t>
            </a:r>
            <a:r>
              <a:rPr lang="en-US" sz="1600" dirty="0" err="1">
                <a:latin typeface="Times New Roman" pitchFamily="18" charset="0"/>
                <a:cs typeface="Times New Roman" pitchFamily="18" charset="0"/>
                <a:hlinkClick r:id="rId19" action="ppaction://hlinksldjump"/>
              </a:rPr>
              <a:t>vs</a:t>
            </a:r>
            <a:r>
              <a:rPr lang="en-US" sz="1600" dirty="0">
                <a:latin typeface="Times New Roman" pitchFamily="18" charset="0"/>
                <a:cs typeface="Times New Roman" pitchFamily="18" charset="0"/>
                <a:hlinkClick r:id="rId19" action="ppaction://hlinksldjump"/>
              </a:rPr>
              <a:t> “down” orientations of Helix I</a:t>
            </a:r>
            <a:endParaRPr lang="en-US" sz="1600" dirty="0">
              <a:latin typeface="Times New Roman" pitchFamily="18" charset="0"/>
              <a:cs typeface="Times New Roman" pitchFamily="18" charset="0"/>
            </a:endParaRPr>
          </a:p>
          <a:p>
            <a:pPr lvl="0"/>
            <a:r>
              <a:rPr lang="en-US" sz="1600" dirty="0">
                <a:latin typeface="Times New Roman" pitchFamily="18" charset="0"/>
                <a:cs typeface="Times New Roman" pitchFamily="18" charset="0"/>
                <a:hlinkClick r:id="rId20" action="ppaction://hlinksldjump"/>
              </a:rPr>
              <a:t>Summary review of histone structure </a:t>
            </a:r>
            <a:endParaRPr lang="en-US" sz="1600" dirty="0">
              <a:latin typeface="Times New Roman" pitchFamily="18" charset="0"/>
              <a:cs typeface="Times New Roman" pitchFamily="18" charset="0"/>
            </a:endParaRPr>
          </a:p>
          <a:p>
            <a:pPr lvl="0"/>
            <a:r>
              <a:rPr lang="en-US" sz="1600" dirty="0">
                <a:latin typeface="Times New Roman" pitchFamily="18" charset="0"/>
                <a:cs typeface="Times New Roman" pitchFamily="18" charset="0"/>
                <a:hlinkClick r:id="rId21" action="ppaction://hlinksldjump"/>
              </a:rPr>
              <a:t>Stoichiometry</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hlinkClick r:id="rId22" action="ppaction://hlinksldjump"/>
              </a:rPr>
              <a:t>What causes people to believe that a helical twist is </a:t>
            </a:r>
            <a:r>
              <a:rPr lang="en-US" sz="1600" i="1" dirty="0">
                <a:latin typeface="Times New Roman" pitchFamily="18" charset="0"/>
                <a:cs typeface="Times New Roman" pitchFamily="18" charset="0"/>
                <a:hlinkClick r:id="rId22" action="ppaction://hlinksldjump"/>
              </a:rPr>
              <a:t>necessary...</a:t>
            </a:r>
            <a:endParaRPr lang="en-US" sz="1600" i="1" dirty="0">
              <a:latin typeface="Times New Roman" pitchFamily="18" charset="0"/>
              <a:cs typeface="Times New Roman" pitchFamily="18" charset="0"/>
              <a:hlinkClick r:id="rId23" action="ppaction://hlinksldjump"/>
            </a:endParaRPr>
          </a:p>
          <a:p>
            <a:r>
              <a:rPr lang="en-US" sz="1600" dirty="0">
                <a:latin typeface="Times New Roman" pitchFamily="18" charset="0"/>
                <a:cs typeface="Times New Roman" pitchFamily="18" charset="0"/>
                <a:hlinkClick r:id="rId24" action="ppaction://hlinksldjump"/>
              </a:rPr>
              <a:t>30-nm fiber</a:t>
            </a:r>
            <a:endParaRPr lang="en-US" sz="1600" dirty="0">
              <a:latin typeface="Times New Roman" pitchFamily="18" charset="0"/>
              <a:cs typeface="Times New Roman" pitchFamily="18" charset="0"/>
            </a:endParaRPr>
          </a:p>
          <a:p>
            <a:r>
              <a:rPr lang="en-US" sz="1600" i="1" dirty="0">
                <a:latin typeface="Times New Roman" pitchFamily="18" charset="0"/>
                <a:cs typeface="Times New Roman" pitchFamily="18" charset="0"/>
                <a:hlinkClick r:id="rId23" action="ppaction://hlinksldjump"/>
              </a:rPr>
              <a:t>What are </a:t>
            </a:r>
            <a:r>
              <a:rPr lang="en-US" sz="1600" dirty="0">
                <a:latin typeface="Times New Roman" pitchFamily="18" charset="0"/>
                <a:cs typeface="Times New Roman" pitchFamily="18" charset="0"/>
                <a:hlinkClick r:id="rId23" action="ppaction://hlinksldjump"/>
              </a:rPr>
              <a:t>the identities of the DNA strands in the histone octamer?</a:t>
            </a:r>
            <a:endParaRPr lang="en-US" sz="1600" i="1" dirty="0">
              <a:latin typeface="Times New Roman" pitchFamily="18" charset="0"/>
              <a:cs typeface="Times New Roman" pitchFamily="18" charset="0"/>
            </a:endParaRPr>
          </a:p>
          <a:p>
            <a:r>
              <a:rPr lang="en-US" sz="1600" dirty="0">
                <a:latin typeface="Times New Roman" pitchFamily="18" charset="0"/>
                <a:cs typeface="Times New Roman" pitchFamily="18" charset="0"/>
                <a:hlinkClick r:id="rId25" action="ppaction://hlinksldjump"/>
              </a:rPr>
              <a:t>Primary structure.  1. Lengths of the </a:t>
            </a:r>
            <a:r>
              <a:rPr lang="en-US" sz="1600" dirty="0">
                <a:latin typeface="Times New Roman" pitchFamily="18" charset="0"/>
                <a:cs typeface="Times New Roman" pitchFamily="18" charset="0"/>
                <a:sym typeface="Symbol"/>
                <a:hlinkClick r:id="rId25" action="ppaction://hlinksldjump"/>
              </a:rPr>
              <a:t>-strands at the octamer subunit </a:t>
            </a:r>
            <a:r>
              <a:rPr lang="en-US" sz="1600" dirty="0">
                <a:latin typeface="Times New Roman" pitchFamily="18" charset="0"/>
                <a:cs typeface="Times New Roman" pitchFamily="18" charset="0"/>
                <a:hlinkClick r:id="rId25" action="ppaction://hlinksldjump"/>
              </a:rPr>
              <a:t>N-termini</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hlinkClick r:id="rId26" action="ppaction://hlinksldjump"/>
              </a:rPr>
              <a:t>Primary structure.  2. Length mismatch between  ...</a:t>
            </a:r>
            <a:r>
              <a:rPr lang="en-US" sz="1600" dirty="0">
                <a:latin typeface="Times New Roman" pitchFamily="18" charset="0"/>
                <a:cs typeface="Times New Roman" pitchFamily="18" charset="0"/>
                <a:sym typeface="Symbol"/>
                <a:hlinkClick r:id="rId26" action="ppaction://hlinksldjump"/>
              </a:rPr>
              <a:t> H3 ... And other 3 histone subunits? </a:t>
            </a:r>
            <a:endParaRPr lang="en-US" sz="1600" dirty="0">
              <a:latin typeface="Times New Roman" pitchFamily="18" charset="0"/>
              <a:cs typeface="Times New Roman" pitchFamily="18" charset="0"/>
              <a:sym typeface="Symbol"/>
            </a:endParaRPr>
          </a:p>
          <a:p>
            <a:r>
              <a:rPr lang="en-US" sz="1600" dirty="0">
                <a:latin typeface="Times New Roman" pitchFamily="18" charset="0"/>
                <a:cs typeface="Times New Roman" pitchFamily="18" charset="0"/>
                <a:hlinkClick r:id="rId27" action="ppaction://hlinksldjump"/>
              </a:rPr>
              <a:t>Creation of </a:t>
            </a:r>
            <a:r>
              <a:rPr lang="en-US" sz="1600" dirty="0">
                <a:latin typeface="Times New Roman" pitchFamily="18" charset="0"/>
                <a:cs typeface="Times New Roman" pitchFamily="18" charset="0"/>
                <a:sym typeface="Symbol"/>
                <a:hlinkClick r:id="rId27" action="ppaction://hlinksldjump"/>
              </a:rPr>
              <a:t>-strand templates, DNA tetraplex templates, </a:t>
            </a:r>
            <a:r>
              <a:rPr lang="en-US" sz="1600" dirty="0" err="1">
                <a:latin typeface="Times New Roman" pitchFamily="18" charset="0"/>
                <a:cs typeface="Times New Roman" pitchFamily="18" charset="0"/>
                <a:sym typeface="Symbol"/>
                <a:hlinkClick r:id="rId27" action="ppaction://hlinksldjump"/>
              </a:rPr>
              <a:t>Arg</a:t>
            </a:r>
            <a:r>
              <a:rPr lang="en-US" sz="1600" dirty="0">
                <a:latin typeface="Times New Roman" pitchFamily="18" charset="0"/>
                <a:cs typeface="Times New Roman" pitchFamily="18" charset="0"/>
                <a:sym typeface="Symbol"/>
                <a:hlinkClick r:id="rId27" action="ppaction://hlinksldjump"/>
              </a:rPr>
              <a:t> and Lys </a:t>
            </a:r>
            <a:r>
              <a:rPr lang="en-US" sz="1600" dirty="0" err="1">
                <a:latin typeface="Times New Roman" pitchFamily="18" charset="0"/>
                <a:cs typeface="Times New Roman" pitchFamily="18" charset="0"/>
                <a:sym typeface="Symbol"/>
                <a:hlinkClick r:id="rId27" action="ppaction://hlinksldjump"/>
              </a:rPr>
              <a:t>rotamers</a:t>
            </a:r>
            <a:endParaRPr lang="en-US" sz="1600" dirty="0">
              <a:latin typeface="Times New Roman" pitchFamily="18" charset="0"/>
              <a:cs typeface="Times New Roman" pitchFamily="18" charset="0"/>
            </a:endParaRPr>
          </a:p>
        </p:txBody>
      </p:sp>
    </p:spTree>
    <p:custDataLst>
      <p:tags r:id="rId1"/>
    </p:custDataLst>
  </p:cSld>
  <p:clrMapOvr>
    <a:masterClrMapping/>
  </p:clrMapOvr>
  <p:transition advClick="0" advTm="30000"/>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KB H3[e] rotate0.jpg"/>
          <p:cNvPicPr>
            <a:picLocks noChangeAspect="1"/>
          </p:cNvPicPr>
          <p:nvPr/>
        </p:nvPicPr>
        <p:blipFill>
          <a:blip r:embed="rId6" cstate="print"/>
          <a:stretch>
            <a:fillRect/>
          </a:stretch>
        </p:blipFill>
        <p:spPr>
          <a:xfrm>
            <a:off x="1335092" y="3169920"/>
            <a:ext cx="6423660" cy="3688080"/>
          </a:xfrm>
          <a:prstGeom prst="rect">
            <a:avLst/>
          </a:prstGeom>
        </p:spPr>
      </p:pic>
      <p:pic>
        <p:nvPicPr>
          <p:cNvPr id="2" name="Picture 1" descr="Luger H3[e] rotate0.jpg"/>
          <p:cNvPicPr>
            <a:picLocks noChangeAspect="1"/>
          </p:cNvPicPr>
          <p:nvPr/>
        </p:nvPicPr>
        <p:blipFill>
          <a:blip r:embed="rId7" cstate="print"/>
          <a:stretch>
            <a:fillRect/>
          </a:stretch>
        </p:blipFill>
        <p:spPr>
          <a:xfrm>
            <a:off x="1335092" y="-30480"/>
            <a:ext cx="6423660" cy="3688080"/>
          </a:xfrm>
          <a:prstGeom prst="rect">
            <a:avLst/>
          </a:prstGeom>
        </p:spPr>
      </p:pic>
      <p:sp>
        <p:nvSpPr>
          <p:cNvPr id="4" name="TextBox 3"/>
          <p:cNvSpPr txBox="1"/>
          <p:nvPr/>
        </p:nvSpPr>
        <p:spPr>
          <a:xfrm>
            <a:off x="228600" y="2057400"/>
            <a:ext cx="1097280" cy="914400"/>
          </a:xfrm>
          <a:prstGeom prst="rect">
            <a:avLst/>
          </a:prstGeom>
          <a:noFill/>
        </p:spPr>
        <p:txBody>
          <a:bodyPr wrap="square" rtlCol="0">
            <a:spAutoFit/>
          </a:bodyPr>
          <a:lstStyle/>
          <a:p>
            <a:pPr algn="ctr"/>
            <a:r>
              <a:rPr lang="en-US" dirty="0">
                <a:solidFill>
                  <a:schemeClr val="bg1"/>
                </a:solidFill>
              </a:rPr>
              <a:t>H3[e]</a:t>
            </a:r>
          </a:p>
          <a:p>
            <a:pPr algn="ctr"/>
            <a:r>
              <a:rPr lang="en-US" dirty="0">
                <a:solidFill>
                  <a:schemeClr val="bg1"/>
                </a:solidFill>
              </a:rPr>
              <a:t>Crystal</a:t>
            </a:r>
          </a:p>
          <a:p>
            <a:pPr algn="ctr"/>
            <a:r>
              <a:rPr lang="en-US" dirty="0">
                <a:solidFill>
                  <a:schemeClr val="bg1"/>
                </a:solidFill>
              </a:rPr>
              <a:t>Structure</a:t>
            </a:r>
          </a:p>
        </p:txBody>
      </p:sp>
      <p:sp>
        <p:nvSpPr>
          <p:cNvPr id="5" name="TextBox 4"/>
          <p:cNvSpPr txBox="1"/>
          <p:nvPr/>
        </p:nvSpPr>
        <p:spPr>
          <a:xfrm>
            <a:off x="228600" y="5181600"/>
            <a:ext cx="1097280" cy="914400"/>
          </a:xfrm>
          <a:prstGeom prst="rect">
            <a:avLst/>
          </a:prstGeom>
          <a:noFill/>
        </p:spPr>
        <p:txBody>
          <a:bodyPr wrap="square" rtlCol="0">
            <a:spAutoFit/>
          </a:bodyPr>
          <a:lstStyle/>
          <a:p>
            <a:pPr algn="ctr"/>
            <a:r>
              <a:rPr lang="en-US" dirty="0">
                <a:solidFill>
                  <a:schemeClr val="bg1"/>
                </a:solidFill>
              </a:rPr>
              <a:t>H3[e]</a:t>
            </a:r>
          </a:p>
          <a:p>
            <a:pPr algn="ctr"/>
            <a:r>
              <a:rPr lang="en-US" dirty="0">
                <a:solidFill>
                  <a:schemeClr val="bg1"/>
                </a:solidFill>
              </a:rPr>
              <a:t>New</a:t>
            </a:r>
          </a:p>
          <a:p>
            <a:pPr algn="ctr"/>
            <a:r>
              <a:rPr lang="en-US" dirty="0">
                <a:solidFill>
                  <a:schemeClr val="bg1"/>
                </a:solidFill>
              </a:rPr>
              <a:t>Structure</a:t>
            </a:r>
          </a:p>
        </p:txBody>
      </p:sp>
      <p:sp>
        <p:nvSpPr>
          <p:cNvPr id="6" name="TextBox 5"/>
          <p:cNvSpPr txBox="1"/>
          <p:nvPr/>
        </p:nvSpPr>
        <p:spPr>
          <a:xfrm>
            <a:off x="2514600" y="649069"/>
            <a:ext cx="1371600" cy="646331"/>
          </a:xfrm>
          <a:prstGeom prst="rect">
            <a:avLst/>
          </a:prstGeom>
          <a:noFill/>
        </p:spPr>
        <p:txBody>
          <a:bodyPr wrap="square" rtlCol="0">
            <a:spAutoFit/>
          </a:bodyPr>
          <a:lstStyle/>
          <a:p>
            <a:pPr algn="ctr"/>
            <a:r>
              <a:rPr lang="en-US" dirty="0">
                <a:solidFill>
                  <a:srgbClr val="00B0F0"/>
                </a:solidFill>
              </a:rPr>
              <a:t>N-terminus; disordered</a:t>
            </a:r>
          </a:p>
        </p:txBody>
      </p:sp>
      <p:sp>
        <p:nvSpPr>
          <p:cNvPr id="7" name="TextBox 6"/>
          <p:cNvSpPr txBox="1"/>
          <p:nvPr/>
        </p:nvSpPr>
        <p:spPr>
          <a:xfrm>
            <a:off x="2514600" y="3925669"/>
            <a:ext cx="1554480" cy="548640"/>
          </a:xfrm>
          <a:prstGeom prst="rect">
            <a:avLst/>
          </a:prstGeom>
          <a:noFill/>
        </p:spPr>
        <p:txBody>
          <a:bodyPr wrap="square" rtlCol="0">
            <a:spAutoFit/>
          </a:bodyPr>
          <a:lstStyle/>
          <a:p>
            <a:pPr algn="ctr"/>
            <a:r>
              <a:rPr lang="en-US" dirty="0">
                <a:solidFill>
                  <a:srgbClr val="00B0F0"/>
                </a:solidFill>
              </a:rPr>
              <a:t>N-terminus; highly-ordered</a:t>
            </a:r>
          </a:p>
        </p:txBody>
      </p:sp>
      <p:sp>
        <p:nvSpPr>
          <p:cNvPr id="8" name="TextBox 7"/>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9" name="Slide 3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8910450" y="0"/>
            <a:ext cx="304800" cy="304800"/>
          </a:xfrm>
          <a:prstGeom prst="rect">
            <a:avLst/>
          </a:prstGeom>
        </p:spPr>
      </p:pic>
    </p:spTree>
    <p:custDataLst>
      <p:tags r:id="rId1"/>
    </p:custDataLst>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2" fill="hold" grpId="0" nodeType="afterEffect">
                                  <p:stCondLst>
                                    <p:cond delay="8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8500"/>
                            </p:stCondLst>
                            <p:childTnLst>
                              <p:par>
                                <p:cTn id="13" presetID="2" presetClass="entr" presetSubtype="2" fill="hold" grpId="0" nodeType="afterEffect">
                                  <p:stCondLst>
                                    <p:cond delay="3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17"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KB H3[e] rotate0.jpg"/>
          <p:cNvPicPr>
            <a:picLocks noChangeAspect="1"/>
          </p:cNvPicPr>
          <p:nvPr/>
        </p:nvPicPr>
        <p:blipFill>
          <a:blip r:embed="rId6" cstate="print"/>
          <a:stretch>
            <a:fillRect/>
          </a:stretch>
        </p:blipFill>
        <p:spPr>
          <a:xfrm>
            <a:off x="1335092" y="3169920"/>
            <a:ext cx="6423660" cy="3688080"/>
          </a:xfrm>
          <a:prstGeom prst="rect">
            <a:avLst/>
          </a:prstGeom>
        </p:spPr>
      </p:pic>
      <p:pic>
        <p:nvPicPr>
          <p:cNvPr id="2" name="Picture 1" descr="Luger H3[e] rotate0.jpg"/>
          <p:cNvPicPr>
            <a:picLocks noChangeAspect="1"/>
          </p:cNvPicPr>
          <p:nvPr/>
        </p:nvPicPr>
        <p:blipFill>
          <a:blip r:embed="rId7" cstate="print"/>
          <a:stretch>
            <a:fillRect/>
          </a:stretch>
        </p:blipFill>
        <p:spPr>
          <a:xfrm>
            <a:off x="1335092" y="-30480"/>
            <a:ext cx="6423660" cy="3688080"/>
          </a:xfrm>
          <a:prstGeom prst="rect">
            <a:avLst/>
          </a:prstGeom>
        </p:spPr>
      </p:pic>
      <p:pic>
        <p:nvPicPr>
          <p:cNvPr id="4" name="Picture 3" descr="Luger H3[e] rotate10.jpg"/>
          <p:cNvPicPr>
            <a:picLocks noChangeAspect="1"/>
          </p:cNvPicPr>
          <p:nvPr/>
        </p:nvPicPr>
        <p:blipFill>
          <a:blip r:embed="rId8" cstate="print"/>
          <a:stretch>
            <a:fillRect/>
          </a:stretch>
        </p:blipFill>
        <p:spPr>
          <a:xfrm>
            <a:off x="1335024" y="-27432"/>
            <a:ext cx="6423660" cy="3688080"/>
          </a:xfrm>
          <a:prstGeom prst="rect">
            <a:avLst/>
          </a:prstGeom>
        </p:spPr>
      </p:pic>
      <p:pic>
        <p:nvPicPr>
          <p:cNvPr id="6" name="Picture 5" descr="KB H3[e] rotate10.jpg"/>
          <p:cNvPicPr>
            <a:picLocks noChangeAspect="1"/>
          </p:cNvPicPr>
          <p:nvPr/>
        </p:nvPicPr>
        <p:blipFill>
          <a:blip r:embed="rId9" cstate="print"/>
          <a:stretch>
            <a:fillRect/>
          </a:stretch>
        </p:blipFill>
        <p:spPr>
          <a:xfrm>
            <a:off x="1336040" y="4373880"/>
            <a:ext cx="6423660" cy="2484120"/>
          </a:xfrm>
          <a:prstGeom prst="rect">
            <a:avLst/>
          </a:prstGeom>
        </p:spPr>
      </p:pic>
      <p:pic>
        <p:nvPicPr>
          <p:cNvPr id="7" name="Picture 6" descr="Luger H3[e] rotate20.jpg"/>
          <p:cNvPicPr>
            <a:picLocks noChangeAspect="1"/>
          </p:cNvPicPr>
          <p:nvPr/>
        </p:nvPicPr>
        <p:blipFill>
          <a:blip r:embed="rId10" cstate="print"/>
          <a:stretch>
            <a:fillRect/>
          </a:stretch>
        </p:blipFill>
        <p:spPr>
          <a:xfrm>
            <a:off x="1335024" y="-27432"/>
            <a:ext cx="6423660" cy="3688080"/>
          </a:xfrm>
          <a:prstGeom prst="rect">
            <a:avLst/>
          </a:prstGeom>
        </p:spPr>
      </p:pic>
      <p:pic>
        <p:nvPicPr>
          <p:cNvPr id="8" name="Picture 7" descr="KB H3[e] rotate20.jpg"/>
          <p:cNvPicPr>
            <a:picLocks noChangeAspect="1"/>
          </p:cNvPicPr>
          <p:nvPr/>
        </p:nvPicPr>
        <p:blipFill>
          <a:blip r:embed="rId11" cstate="print"/>
          <a:stretch>
            <a:fillRect/>
          </a:stretch>
        </p:blipFill>
        <p:spPr>
          <a:xfrm>
            <a:off x="1335024" y="4370832"/>
            <a:ext cx="6423660" cy="2484120"/>
          </a:xfrm>
          <a:prstGeom prst="rect">
            <a:avLst/>
          </a:prstGeom>
        </p:spPr>
      </p:pic>
      <p:pic>
        <p:nvPicPr>
          <p:cNvPr id="9" name="Picture 8" descr="Luger H3[e] rotate30.jpg"/>
          <p:cNvPicPr>
            <a:picLocks noChangeAspect="1"/>
          </p:cNvPicPr>
          <p:nvPr/>
        </p:nvPicPr>
        <p:blipFill>
          <a:blip r:embed="rId12" cstate="print"/>
          <a:stretch>
            <a:fillRect/>
          </a:stretch>
        </p:blipFill>
        <p:spPr>
          <a:xfrm>
            <a:off x="1335024" y="-27432"/>
            <a:ext cx="6423660" cy="3688080"/>
          </a:xfrm>
          <a:prstGeom prst="rect">
            <a:avLst/>
          </a:prstGeom>
        </p:spPr>
      </p:pic>
      <p:pic>
        <p:nvPicPr>
          <p:cNvPr id="10" name="Picture 9" descr="KB H3[e] rotate30.jpg"/>
          <p:cNvPicPr>
            <a:picLocks noChangeAspect="1"/>
          </p:cNvPicPr>
          <p:nvPr/>
        </p:nvPicPr>
        <p:blipFill>
          <a:blip r:embed="rId13" cstate="print"/>
          <a:stretch>
            <a:fillRect/>
          </a:stretch>
        </p:blipFill>
        <p:spPr>
          <a:xfrm>
            <a:off x="1360170" y="4370832"/>
            <a:ext cx="6423660" cy="2484120"/>
          </a:xfrm>
          <a:prstGeom prst="rect">
            <a:avLst/>
          </a:prstGeom>
        </p:spPr>
      </p:pic>
      <p:pic>
        <p:nvPicPr>
          <p:cNvPr id="11" name="Picture 10" descr="Luger H3[e] rotate40.jpg"/>
          <p:cNvPicPr>
            <a:picLocks noChangeAspect="1"/>
          </p:cNvPicPr>
          <p:nvPr/>
        </p:nvPicPr>
        <p:blipFill>
          <a:blip r:embed="rId14" cstate="print"/>
          <a:stretch>
            <a:fillRect/>
          </a:stretch>
        </p:blipFill>
        <p:spPr>
          <a:xfrm>
            <a:off x="1335024" y="-27432"/>
            <a:ext cx="6423660" cy="3688080"/>
          </a:xfrm>
          <a:prstGeom prst="rect">
            <a:avLst/>
          </a:prstGeom>
        </p:spPr>
      </p:pic>
      <p:pic>
        <p:nvPicPr>
          <p:cNvPr id="12" name="Picture 11" descr="KB H3[e] rotate40.jpg"/>
          <p:cNvPicPr>
            <a:picLocks noChangeAspect="1"/>
          </p:cNvPicPr>
          <p:nvPr/>
        </p:nvPicPr>
        <p:blipFill>
          <a:blip r:embed="rId15" cstate="print"/>
          <a:stretch>
            <a:fillRect/>
          </a:stretch>
        </p:blipFill>
        <p:spPr>
          <a:xfrm>
            <a:off x="1335024" y="4370832"/>
            <a:ext cx="6423660" cy="2484120"/>
          </a:xfrm>
          <a:prstGeom prst="rect">
            <a:avLst/>
          </a:prstGeom>
        </p:spPr>
      </p:pic>
      <p:pic>
        <p:nvPicPr>
          <p:cNvPr id="13" name="Picture 12" descr="Luger H3[e] rotate50.jpg"/>
          <p:cNvPicPr>
            <a:picLocks noChangeAspect="1"/>
          </p:cNvPicPr>
          <p:nvPr/>
        </p:nvPicPr>
        <p:blipFill>
          <a:blip r:embed="rId16" cstate="print"/>
          <a:stretch>
            <a:fillRect/>
          </a:stretch>
        </p:blipFill>
        <p:spPr>
          <a:xfrm>
            <a:off x="1335024" y="-27432"/>
            <a:ext cx="6423660" cy="3688080"/>
          </a:xfrm>
          <a:prstGeom prst="rect">
            <a:avLst/>
          </a:prstGeom>
        </p:spPr>
      </p:pic>
      <p:pic>
        <p:nvPicPr>
          <p:cNvPr id="14" name="Picture 13" descr="KB H3[e] rotate50.jpg"/>
          <p:cNvPicPr>
            <a:picLocks noChangeAspect="1"/>
          </p:cNvPicPr>
          <p:nvPr/>
        </p:nvPicPr>
        <p:blipFill>
          <a:blip r:embed="rId17" cstate="print"/>
          <a:stretch>
            <a:fillRect/>
          </a:stretch>
        </p:blipFill>
        <p:spPr>
          <a:xfrm>
            <a:off x="1335024" y="4370832"/>
            <a:ext cx="6423660" cy="2484120"/>
          </a:xfrm>
          <a:prstGeom prst="rect">
            <a:avLst/>
          </a:prstGeom>
        </p:spPr>
      </p:pic>
      <p:pic>
        <p:nvPicPr>
          <p:cNvPr id="16" name="Picture 15" descr="Luger H3[e] rotate60.jpg"/>
          <p:cNvPicPr>
            <a:picLocks noChangeAspect="1"/>
          </p:cNvPicPr>
          <p:nvPr/>
        </p:nvPicPr>
        <p:blipFill>
          <a:blip r:embed="rId18" cstate="print"/>
          <a:stretch>
            <a:fillRect/>
          </a:stretch>
        </p:blipFill>
        <p:spPr>
          <a:xfrm>
            <a:off x="1335024" y="-27432"/>
            <a:ext cx="6423660" cy="3688080"/>
          </a:xfrm>
          <a:prstGeom prst="rect">
            <a:avLst/>
          </a:prstGeom>
        </p:spPr>
      </p:pic>
      <p:pic>
        <p:nvPicPr>
          <p:cNvPr id="17" name="Picture 16" descr="KB H3[e] rotate60.jpg"/>
          <p:cNvPicPr>
            <a:picLocks noChangeAspect="1"/>
          </p:cNvPicPr>
          <p:nvPr/>
        </p:nvPicPr>
        <p:blipFill>
          <a:blip r:embed="rId19" cstate="print"/>
          <a:stretch>
            <a:fillRect/>
          </a:stretch>
        </p:blipFill>
        <p:spPr>
          <a:xfrm>
            <a:off x="1335024" y="4370832"/>
            <a:ext cx="6423660" cy="2484120"/>
          </a:xfrm>
          <a:prstGeom prst="rect">
            <a:avLst/>
          </a:prstGeom>
        </p:spPr>
      </p:pic>
      <p:pic>
        <p:nvPicPr>
          <p:cNvPr id="18" name="Picture 17" descr="Luger H3[e] rotate70.jpg"/>
          <p:cNvPicPr>
            <a:picLocks noChangeAspect="1"/>
          </p:cNvPicPr>
          <p:nvPr/>
        </p:nvPicPr>
        <p:blipFill>
          <a:blip r:embed="rId20" cstate="print"/>
          <a:stretch>
            <a:fillRect/>
          </a:stretch>
        </p:blipFill>
        <p:spPr>
          <a:xfrm>
            <a:off x="1335024" y="-27432"/>
            <a:ext cx="6423660" cy="3688080"/>
          </a:xfrm>
          <a:prstGeom prst="rect">
            <a:avLst/>
          </a:prstGeom>
        </p:spPr>
      </p:pic>
      <p:pic>
        <p:nvPicPr>
          <p:cNvPr id="19" name="Picture 18" descr="KB H3[e] rotate70.jpg"/>
          <p:cNvPicPr>
            <a:picLocks noChangeAspect="1"/>
          </p:cNvPicPr>
          <p:nvPr/>
        </p:nvPicPr>
        <p:blipFill>
          <a:blip r:embed="rId21" cstate="print"/>
          <a:stretch>
            <a:fillRect/>
          </a:stretch>
        </p:blipFill>
        <p:spPr>
          <a:xfrm>
            <a:off x="1335024" y="4370832"/>
            <a:ext cx="6423660" cy="2484120"/>
          </a:xfrm>
          <a:prstGeom prst="rect">
            <a:avLst/>
          </a:prstGeom>
        </p:spPr>
      </p:pic>
      <p:pic>
        <p:nvPicPr>
          <p:cNvPr id="20" name="Picture 19" descr="Luger H3[e] rotate80.jpg"/>
          <p:cNvPicPr>
            <a:picLocks noChangeAspect="1"/>
          </p:cNvPicPr>
          <p:nvPr/>
        </p:nvPicPr>
        <p:blipFill>
          <a:blip r:embed="rId22" cstate="print"/>
          <a:stretch>
            <a:fillRect/>
          </a:stretch>
        </p:blipFill>
        <p:spPr>
          <a:xfrm>
            <a:off x="1335024" y="-27432"/>
            <a:ext cx="6423660" cy="3688080"/>
          </a:xfrm>
          <a:prstGeom prst="rect">
            <a:avLst/>
          </a:prstGeom>
        </p:spPr>
      </p:pic>
      <p:pic>
        <p:nvPicPr>
          <p:cNvPr id="21" name="Picture 20" descr="KB H3[e] rotate80.jpg"/>
          <p:cNvPicPr>
            <a:picLocks noChangeAspect="1"/>
          </p:cNvPicPr>
          <p:nvPr/>
        </p:nvPicPr>
        <p:blipFill>
          <a:blip r:embed="rId23" cstate="print"/>
          <a:stretch>
            <a:fillRect/>
          </a:stretch>
        </p:blipFill>
        <p:spPr>
          <a:xfrm>
            <a:off x="1335024" y="4370832"/>
            <a:ext cx="6423660" cy="2484120"/>
          </a:xfrm>
          <a:prstGeom prst="rect">
            <a:avLst/>
          </a:prstGeom>
        </p:spPr>
      </p:pic>
      <p:pic>
        <p:nvPicPr>
          <p:cNvPr id="22" name="Picture 21" descr="Luger H3[e] rotate90.jpg"/>
          <p:cNvPicPr>
            <a:picLocks noChangeAspect="1"/>
          </p:cNvPicPr>
          <p:nvPr/>
        </p:nvPicPr>
        <p:blipFill>
          <a:blip r:embed="rId24" cstate="print"/>
          <a:stretch>
            <a:fillRect/>
          </a:stretch>
        </p:blipFill>
        <p:spPr>
          <a:xfrm>
            <a:off x="1335024" y="-27432"/>
            <a:ext cx="6423660" cy="3688080"/>
          </a:xfrm>
          <a:prstGeom prst="rect">
            <a:avLst/>
          </a:prstGeom>
        </p:spPr>
      </p:pic>
      <p:pic>
        <p:nvPicPr>
          <p:cNvPr id="23" name="Picture 22" descr="KB H3[e] rotate90.jpg"/>
          <p:cNvPicPr>
            <a:picLocks noChangeAspect="1"/>
          </p:cNvPicPr>
          <p:nvPr/>
        </p:nvPicPr>
        <p:blipFill>
          <a:blip r:embed="rId25" cstate="print"/>
          <a:stretch>
            <a:fillRect/>
          </a:stretch>
        </p:blipFill>
        <p:spPr>
          <a:xfrm>
            <a:off x="1335024" y="4370832"/>
            <a:ext cx="6423660" cy="2484120"/>
          </a:xfrm>
          <a:prstGeom prst="rect">
            <a:avLst/>
          </a:prstGeom>
        </p:spPr>
      </p:pic>
      <p:sp>
        <p:nvSpPr>
          <p:cNvPr id="24" name="TextBox 23"/>
          <p:cNvSpPr txBox="1"/>
          <p:nvPr/>
        </p:nvSpPr>
        <p:spPr>
          <a:xfrm>
            <a:off x="4876800" y="2057400"/>
            <a:ext cx="1097280" cy="914400"/>
          </a:xfrm>
          <a:prstGeom prst="rect">
            <a:avLst/>
          </a:prstGeom>
          <a:noFill/>
        </p:spPr>
        <p:txBody>
          <a:bodyPr wrap="square" rtlCol="0">
            <a:spAutoFit/>
          </a:bodyPr>
          <a:lstStyle/>
          <a:p>
            <a:pPr algn="ctr"/>
            <a:r>
              <a:rPr lang="en-US" dirty="0">
                <a:solidFill>
                  <a:schemeClr val="bg1"/>
                </a:solidFill>
              </a:rPr>
              <a:t>H3[e]</a:t>
            </a:r>
          </a:p>
          <a:p>
            <a:pPr algn="ctr"/>
            <a:r>
              <a:rPr lang="en-US" dirty="0">
                <a:solidFill>
                  <a:schemeClr val="bg1"/>
                </a:solidFill>
              </a:rPr>
              <a:t>Crystal</a:t>
            </a:r>
          </a:p>
          <a:p>
            <a:pPr algn="ctr"/>
            <a:r>
              <a:rPr lang="en-US" dirty="0">
                <a:solidFill>
                  <a:schemeClr val="bg1"/>
                </a:solidFill>
              </a:rPr>
              <a:t>Structure</a:t>
            </a:r>
          </a:p>
        </p:txBody>
      </p:sp>
      <p:sp>
        <p:nvSpPr>
          <p:cNvPr id="25" name="TextBox 24"/>
          <p:cNvSpPr txBox="1"/>
          <p:nvPr/>
        </p:nvSpPr>
        <p:spPr>
          <a:xfrm>
            <a:off x="4846320" y="5410200"/>
            <a:ext cx="1097280" cy="914400"/>
          </a:xfrm>
          <a:prstGeom prst="rect">
            <a:avLst/>
          </a:prstGeom>
          <a:noFill/>
        </p:spPr>
        <p:txBody>
          <a:bodyPr wrap="square" rtlCol="0">
            <a:spAutoFit/>
          </a:bodyPr>
          <a:lstStyle/>
          <a:p>
            <a:pPr algn="ctr"/>
            <a:r>
              <a:rPr lang="en-US" dirty="0">
                <a:solidFill>
                  <a:schemeClr val="bg1"/>
                </a:solidFill>
              </a:rPr>
              <a:t>H3[e]</a:t>
            </a:r>
          </a:p>
          <a:p>
            <a:pPr algn="ctr"/>
            <a:r>
              <a:rPr lang="en-US" dirty="0">
                <a:solidFill>
                  <a:schemeClr val="bg1"/>
                </a:solidFill>
              </a:rPr>
              <a:t>New</a:t>
            </a:r>
          </a:p>
          <a:p>
            <a:pPr algn="ctr"/>
            <a:r>
              <a:rPr lang="en-US" dirty="0">
                <a:solidFill>
                  <a:schemeClr val="bg1"/>
                </a:solidFill>
              </a:rPr>
              <a:t>Structure</a:t>
            </a:r>
          </a:p>
        </p:txBody>
      </p:sp>
      <p:pic>
        <p:nvPicPr>
          <p:cNvPr id="26" name="Picture 5"/>
          <p:cNvPicPr>
            <a:picLocks noChangeAspect="1" noChangeArrowheads="1"/>
          </p:cNvPicPr>
          <p:nvPr/>
        </p:nvPicPr>
        <p:blipFill>
          <a:blip r:embed="rId26" cstate="print"/>
          <a:srcRect/>
          <a:stretch>
            <a:fillRect/>
          </a:stretch>
        </p:blipFill>
        <p:spPr bwMode="auto">
          <a:xfrm>
            <a:off x="114300" y="5334000"/>
            <a:ext cx="1257300" cy="1295400"/>
          </a:xfrm>
          <a:prstGeom prst="rect">
            <a:avLst/>
          </a:prstGeom>
          <a:noFill/>
          <a:ln w="9525">
            <a:noFill/>
            <a:miter lim="800000"/>
            <a:headEnd/>
            <a:tailEnd/>
          </a:ln>
          <a:effectLst/>
        </p:spPr>
      </p:pic>
      <p:pic>
        <p:nvPicPr>
          <p:cNvPr id="27" name="Picture 10"/>
          <p:cNvPicPr>
            <a:picLocks noChangeAspect="1" noChangeArrowheads="1"/>
          </p:cNvPicPr>
          <p:nvPr/>
        </p:nvPicPr>
        <p:blipFill>
          <a:blip r:embed="rId27" cstate="print">
            <a:clrChange>
              <a:clrFrom>
                <a:srgbClr val="000000"/>
              </a:clrFrom>
              <a:clrTo>
                <a:srgbClr val="000000">
                  <a:alpha val="0"/>
                </a:srgbClr>
              </a:clrTo>
            </a:clrChange>
          </a:blip>
          <a:srcRect/>
          <a:stretch>
            <a:fillRect/>
          </a:stretch>
        </p:blipFill>
        <p:spPr bwMode="auto">
          <a:xfrm rot="16200000">
            <a:off x="43657" y="5823743"/>
            <a:ext cx="660400" cy="493713"/>
          </a:xfrm>
          <a:prstGeom prst="rect">
            <a:avLst/>
          </a:prstGeom>
          <a:noFill/>
          <a:ln w="9525">
            <a:noFill/>
            <a:miter lim="800000"/>
            <a:headEnd/>
            <a:tailEnd/>
          </a:ln>
          <a:effectLst/>
        </p:spPr>
      </p:pic>
      <p:cxnSp>
        <p:nvCxnSpPr>
          <p:cNvPr id="29" name="Straight Arrow Connector 28"/>
          <p:cNvCxnSpPr/>
          <p:nvPr/>
        </p:nvCxnSpPr>
        <p:spPr>
          <a:xfrm rot="5400000">
            <a:off x="3543300" y="4152900"/>
            <a:ext cx="457200" cy="228600"/>
          </a:xfrm>
          <a:prstGeom prst="straightConnector1">
            <a:avLst/>
          </a:prstGeom>
          <a:ln w="38100">
            <a:solidFill>
              <a:srgbClr val="FD09C9"/>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383440" y="-35256"/>
            <a:ext cx="1828800" cy="365760"/>
          </a:xfrm>
          <a:prstGeom prst="rect">
            <a:avLst/>
          </a:prstGeom>
          <a:noFill/>
        </p:spPr>
        <p:txBody>
          <a:bodyPr wrap="square" rtlCol="0">
            <a:spAutoFit/>
          </a:bodyPr>
          <a:lstStyle/>
          <a:p>
            <a:r>
              <a:rPr lang="en-US" dirty="0">
                <a:hlinkClick r:id="rId28" action="ppaction://hlinksldjump"/>
              </a:rPr>
              <a:t>Table of Contents</a:t>
            </a:r>
            <a:endParaRPr lang="en-US" dirty="0"/>
          </a:p>
        </p:txBody>
      </p:sp>
      <p:pic>
        <p:nvPicPr>
          <p:cNvPr id="30" name="Slide 3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29" cstate="print"/>
          <a:stretch>
            <a:fillRect/>
          </a:stretch>
        </p:blipFill>
        <p:spPr>
          <a:xfrm>
            <a:off x="8927275" y="6529450"/>
            <a:ext cx="304800" cy="304800"/>
          </a:xfrm>
          <a:prstGeom prst="rect">
            <a:avLst/>
          </a:prstGeom>
        </p:spPr>
      </p:pic>
    </p:spTree>
    <p:custDataLst>
      <p:tags r:id="rId1"/>
    </p:custDataLst>
  </p:cSld>
  <p:clrMapOvr>
    <a:masterClrMapping/>
  </p:clrMapOvr>
  <p:transition advClick="0" advTm="8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par>
                          <p:cTn id="7" fill="hold">
                            <p:stCondLst>
                              <p:cond delay="0"/>
                            </p:stCondLst>
                            <p:childTnLst>
                              <p:par>
                                <p:cTn id="8" presetID="1" presetClass="entr" presetSubtype="0" fill="hold" nodeType="afterEffect">
                                  <p:stCondLst>
                                    <p:cond delay="8000"/>
                                  </p:stCondLst>
                                  <p:childTnLst>
                                    <p:set>
                                      <p:cBhvr>
                                        <p:cTn id="9" dur="1" fill="hold">
                                          <p:stCondLst>
                                            <p:cond delay="0"/>
                                          </p:stCondLst>
                                        </p:cTn>
                                        <p:tgtEl>
                                          <p:spTgt spid="4"/>
                                        </p:tgtEl>
                                        <p:attrNameLst>
                                          <p:attrName>style.visibility</p:attrName>
                                        </p:attrNameLst>
                                      </p:cBhvr>
                                      <p:to>
                                        <p:strVal val="visible"/>
                                      </p:to>
                                    </p:set>
                                  </p:childTnLst>
                                </p:cTn>
                              </p:par>
                              <p:par>
                                <p:cTn id="10" presetID="1" presetClass="entr" presetSubtype="0" fill="hold" nodeType="withEffect">
                                  <p:stCondLst>
                                    <p:cond delay="800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8000"/>
                            </p:stCondLst>
                            <p:childTnLst>
                              <p:par>
                                <p:cTn id="13" presetID="1"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8500"/>
                            </p:stCondLst>
                            <p:childTnLst>
                              <p:par>
                                <p:cTn id="18" presetID="1" presetClass="entr" presetSubtype="0" fill="hold" nodeType="afterEffect">
                                  <p:stCondLst>
                                    <p:cond delay="50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9000"/>
                            </p:stCondLst>
                            <p:childTnLst>
                              <p:par>
                                <p:cTn id="23" presetID="1" presetClass="entr" presetSubtype="0" fill="hold" nodeType="afterEffect">
                                  <p:stCondLst>
                                    <p:cond delay="50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9500"/>
                            </p:stCondLst>
                            <p:childTnLst>
                              <p:par>
                                <p:cTn id="28" presetID="1" presetClass="entr" presetSubtype="0" fill="hold" nodeType="afterEffect">
                                  <p:stCondLst>
                                    <p:cond delay="50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nodeType="withEffect">
                                  <p:stCondLst>
                                    <p:cond delay="500"/>
                                  </p:stCondLst>
                                  <p:childTnLst>
                                    <p:set>
                                      <p:cBhvr>
                                        <p:cTn id="31" dur="1" fill="hold">
                                          <p:stCondLst>
                                            <p:cond delay="0"/>
                                          </p:stCondLst>
                                        </p:cTn>
                                        <p:tgtEl>
                                          <p:spTgt spid="14"/>
                                        </p:tgtEl>
                                        <p:attrNameLst>
                                          <p:attrName>style.visibility</p:attrName>
                                        </p:attrNameLst>
                                      </p:cBhvr>
                                      <p:to>
                                        <p:strVal val="visible"/>
                                      </p:to>
                                    </p:set>
                                  </p:childTnLst>
                                </p:cTn>
                              </p:par>
                            </p:childTnLst>
                          </p:cTn>
                        </p:par>
                        <p:par>
                          <p:cTn id="32" fill="hold">
                            <p:stCondLst>
                              <p:cond delay="10000"/>
                            </p:stCondLst>
                            <p:childTnLst>
                              <p:par>
                                <p:cTn id="33" presetID="1" presetClass="entr" presetSubtype="0" fill="hold" nodeType="afterEffect">
                                  <p:stCondLst>
                                    <p:cond delay="50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0500"/>
                            </p:stCondLst>
                            <p:childTnLst>
                              <p:par>
                                <p:cTn id="38" presetID="1" presetClass="entr" presetSubtype="0" fill="hold" nodeType="afterEffect">
                                  <p:stCondLst>
                                    <p:cond delay="50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nodeType="withEffect">
                                  <p:stCondLst>
                                    <p:cond delay="50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11000"/>
                            </p:stCondLst>
                            <p:childTnLst>
                              <p:par>
                                <p:cTn id="43" presetID="1" presetClass="entr" presetSubtype="0" fill="hold" nodeType="afterEffect">
                                  <p:stCondLst>
                                    <p:cond delay="50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500"/>
                                  </p:stCondLst>
                                  <p:childTnLst>
                                    <p:set>
                                      <p:cBhvr>
                                        <p:cTn id="46" dur="1" fill="hold">
                                          <p:stCondLst>
                                            <p:cond delay="0"/>
                                          </p:stCondLst>
                                        </p:cTn>
                                        <p:tgtEl>
                                          <p:spTgt spid="21"/>
                                        </p:tgtEl>
                                        <p:attrNameLst>
                                          <p:attrName>style.visibility</p:attrName>
                                        </p:attrNameLst>
                                      </p:cBhvr>
                                      <p:to>
                                        <p:strVal val="visible"/>
                                      </p:to>
                                    </p:set>
                                  </p:childTnLst>
                                </p:cTn>
                              </p:par>
                            </p:childTnLst>
                          </p:cTn>
                        </p:par>
                        <p:par>
                          <p:cTn id="47" fill="hold">
                            <p:stCondLst>
                              <p:cond delay="11500"/>
                            </p:stCondLst>
                            <p:childTnLst>
                              <p:par>
                                <p:cTn id="48" presetID="1" presetClass="entr" presetSubtype="0" fill="hold" nodeType="afterEffect">
                                  <p:stCondLst>
                                    <p:cond delay="500"/>
                                  </p:stCondLst>
                                  <p:childTnLst>
                                    <p:set>
                                      <p:cBhvr>
                                        <p:cTn id="49" dur="1" fill="hold">
                                          <p:stCondLst>
                                            <p:cond delay="0"/>
                                          </p:stCondLst>
                                        </p:cTn>
                                        <p:tgtEl>
                                          <p:spTgt spid="22"/>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3"/>
                                        </p:tgtEl>
                                        <p:attrNameLst>
                                          <p:attrName>style.visibility</p:attrName>
                                        </p:attrNameLst>
                                      </p:cBhvr>
                                      <p:to>
                                        <p:strVal val="visible"/>
                                      </p:to>
                                    </p:set>
                                  </p:childTnLst>
                                </p:cTn>
                              </p:par>
                            </p:childTnLst>
                          </p:cTn>
                        </p:par>
                        <p:par>
                          <p:cTn id="52" fill="hold">
                            <p:stCondLst>
                              <p:cond delay="12000"/>
                            </p:stCondLst>
                            <p:childTnLst>
                              <p:par>
                                <p:cTn id="53" presetID="2" presetClass="entr" presetSubtype="2" fill="hold" nodeType="afterEffect">
                                  <p:stCondLst>
                                    <p:cond delay="5200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1+#ppt_w/2"/>
                                          </p:val>
                                        </p:tav>
                                        <p:tav tm="100000">
                                          <p:val>
                                            <p:strVal val="#ppt_x"/>
                                          </p:val>
                                        </p:tav>
                                      </p:tavLst>
                                    </p:anim>
                                    <p:anim calcmode="lin" valueType="num">
                                      <p:cBhvr additive="base">
                                        <p:cTn id="56"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5366" numSld="999">
                <p:cTn id="57" fill="hold" display="0">
                  <p:stCondLst>
                    <p:cond delay="indefinite"/>
                  </p:stCondLst>
                  <p:endCondLst>
                    <p:cond evt="onPrev" delay="0">
                      <p:tgtEl>
                        <p:sldTgt/>
                      </p:tgtEl>
                    </p:cond>
                    <p:cond evt="onStopAudio" delay="0">
                      <p:tgtEl>
                        <p:sldTgt/>
                      </p:tgtEl>
                    </p:cond>
                  </p:endCondLst>
                </p:cTn>
                <p:tgtEl>
                  <p:spTgt spid="3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89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dirty="0">
                <a:latin typeface="Times New Roman" pitchFamily="18" charset="0"/>
                <a:cs typeface="Times New Roman" pitchFamily="18" charset="0"/>
              </a:rPr>
              <a:t>H3[e] atomic model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rotation</a:t>
            </a:r>
          </a:p>
        </p:txBody>
      </p:sp>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4000"/>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tomic model H3[e] ribbon.jpg"/>
          <p:cNvPicPr>
            <a:picLocks noChangeAspect="1"/>
          </p:cNvPicPr>
          <p:nvPr/>
        </p:nvPicPr>
        <p:blipFill>
          <a:blip r:embed="rId6" cstate="print"/>
          <a:stretch>
            <a:fillRect/>
          </a:stretch>
        </p:blipFill>
        <p:spPr>
          <a:xfrm>
            <a:off x="1489710" y="1253490"/>
            <a:ext cx="6164580" cy="435102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3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11875" y="914400"/>
            <a:ext cx="304800" cy="304800"/>
          </a:xfrm>
          <a:prstGeom prst="rect">
            <a:avLst/>
          </a:prstGeom>
        </p:spPr>
      </p:pic>
    </p:spTree>
    <p:custDataLst>
      <p:tags r:id="rId1"/>
    </p:custDataLst>
  </p:cSld>
  <p:clrMapOvr>
    <a:masterClrMapping/>
  </p:clrMapOvr>
  <p:transition advClick="0"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04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tomic model H3[e]-0.jpg"/>
          <p:cNvPicPr>
            <a:picLocks noChangeAspect="1"/>
          </p:cNvPicPr>
          <p:nvPr/>
        </p:nvPicPr>
        <p:blipFill>
          <a:blip r:embed="rId6" cstate="print"/>
          <a:stretch>
            <a:fillRect/>
          </a:stretch>
        </p:blipFill>
        <p:spPr>
          <a:xfrm>
            <a:off x="1489710" y="1253490"/>
            <a:ext cx="6164580" cy="435102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3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23750" y="6565075"/>
            <a:ext cx="304800" cy="304800"/>
          </a:xfrm>
          <a:prstGeom prst="rect">
            <a:avLst/>
          </a:prstGeom>
        </p:spPr>
      </p:pic>
    </p:spTree>
    <p:custDataLst>
      <p:tags r:id="rId1"/>
    </p:custDataLst>
  </p:cSld>
  <p:clrMapOvr>
    <a:masterClrMapping/>
  </p:clrMapOvr>
  <p:transition advClick="0"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tomic model H3[e]-10.jpg"/>
          <p:cNvPicPr>
            <a:picLocks noChangeAspect="1"/>
          </p:cNvPicPr>
          <p:nvPr/>
        </p:nvPicPr>
        <p:blipFill>
          <a:blip r:embed="rId4" cstate="print"/>
          <a:stretch>
            <a:fillRect/>
          </a:stretch>
        </p:blipFill>
        <p:spPr>
          <a:xfrm>
            <a:off x="1489710" y="1143000"/>
            <a:ext cx="6164580" cy="4351020"/>
          </a:xfrm>
          <a:prstGeom prst="rect">
            <a:avLst/>
          </a:prstGeom>
        </p:spPr>
      </p:pic>
      <p:grpSp>
        <p:nvGrpSpPr>
          <p:cNvPr id="3" name="Group 5"/>
          <p:cNvGrpSpPr/>
          <p:nvPr/>
        </p:nvGrpSpPr>
        <p:grpSpPr>
          <a:xfrm>
            <a:off x="114300" y="3886200"/>
            <a:ext cx="1257300" cy="1295400"/>
            <a:chOff x="114300" y="5334000"/>
            <a:chExt cx="1257300" cy="1295400"/>
          </a:xfrm>
        </p:grpSpPr>
        <p:pic>
          <p:nvPicPr>
            <p:cNvPr id="4" name="Picture 5"/>
            <p:cNvPicPr>
              <a:picLocks noChangeAspect="1" noChangeArrowheads="1"/>
            </p:cNvPicPr>
            <p:nvPr/>
          </p:nvPicPr>
          <p:blipFill>
            <a:blip r:embed="rId5" cstate="print"/>
            <a:srcRect/>
            <a:stretch>
              <a:fillRect/>
            </a:stretch>
          </p:blipFill>
          <p:spPr bwMode="auto">
            <a:xfrm>
              <a:off x="114300" y="5334000"/>
              <a:ext cx="1257300" cy="1295400"/>
            </a:xfrm>
            <a:prstGeom prst="rect">
              <a:avLst/>
            </a:prstGeom>
            <a:noFill/>
            <a:ln w="9525">
              <a:noFill/>
              <a:miter lim="800000"/>
              <a:headEnd/>
              <a:tailEnd/>
            </a:ln>
            <a:effectLst/>
          </p:spPr>
        </p:pic>
        <p:pic>
          <p:nvPicPr>
            <p:cNvPr id="5" name="Picture 10"/>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rot="10800000">
              <a:off x="223043" y="6135687"/>
              <a:ext cx="660400" cy="493713"/>
            </a:xfrm>
            <a:prstGeom prst="rect">
              <a:avLst/>
            </a:prstGeom>
            <a:noFill/>
            <a:ln w="9525">
              <a:noFill/>
              <a:miter lim="800000"/>
              <a:headEnd/>
              <a:tailEnd/>
            </a:ln>
            <a:effectLst/>
          </p:spPr>
        </p:pic>
      </p:gr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330">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tomic model H3[e]-20.jpg"/>
          <p:cNvPicPr>
            <a:picLocks noChangeAspect="1"/>
          </p:cNvPicPr>
          <p:nvPr/>
        </p:nvPicPr>
        <p:blipFill>
          <a:blip r:embed="rId4" cstate="print"/>
          <a:stretch>
            <a:fillRect/>
          </a:stretch>
        </p:blipFill>
        <p:spPr>
          <a:xfrm>
            <a:off x="1489710" y="1143000"/>
            <a:ext cx="6164580" cy="4351020"/>
          </a:xfrm>
          <a:prstGeom prst="rect">
            <a:avLst/>
          </a:prstGeom>
        </p:spPr>
      </p:pic>
      <p:grpSp>
        <p:nvGrpSpPr>
          <p:cNvPr id="3" name="Group 5"/>
          <p:cNvGrpSpPr/>
          <p:nvPr/>
        </p:nvGrpSpPr>
        <p:grpSpPr>
          <a:xfrm>
            <a:off x="114300" y="3886200"/>
            <a:ext cx="1257300" cy="1295400"/>
            <a:chOff x="114300" y="5334000"/>
            <a:chExt cx="1257300" cy="1295400"/>
          </a:xfrm>
        </p:grpSpPr>
        <p:pic>
          <p:nvPicPr>
            <p:cNvPr id="7" name="Picture 5"/>
            <p:cNvPicPr>
              <a:picLocks noChangeAspect="1" noChangeArrowheads="1"/>
            </p:cNvPicPr>
            <p:nvPr/>
          </p:nvPicPr>
          <p:blipFill>
            <a:blip r:embed="rId5" cstate="print"/>
            <a:srcRect/>
            <a:stretch>
              <a:fillRect/>
            </a:stretch>
          </p:blipFill>
          <p:spPr bwMode="auto">
            <a:xfrm>
              <a:off x="114300" y="5334000"/>
              <a:ext cx="1257300" cy="1295400"/>
            </a:xfrm>
            <a:prstGeom prst="rect">
              <a:avLst/>
            </a:prstGeom>
            <a:noFill/>
            <a:ln w="9525">
              <a:noFill/>
              <a:miter lim="800000"/>
              <a:headEnd/>
              <a:tailEnd/>
            </a:ln>
            <a:effectLst/>
          </p:spPr>
        </p:pic>
        <p:pic>
          <p:nvPicPr>
            <p:cNvPr id="8" name="Picture 10"/>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rot="10800000">
              <a:off x="223043" y="6135687"/>
              <a:ext cx="660400" cy="493713"/>
            </a:xfrm>
            <a:prstGeom prst="rect">
              <a:avLst/>
            </a:prstGeom>
            <a:noFill/>
            <a:ln w="9525">
              <a:noFill/>
              <a:miter lim="800000"/>
              <a:headEnd/>
              <a:tailEnd/>
            </a:ln>
            <a:effectLst/>
          </p:spPr>
        </p:pic>
      </p:gr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330">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tomic model H3[e]-30.jpg"/>
          <p:cNvPicPr>
            <a:picLocks noChangeAspect="1"/>
          </p:cNvPicPr>
          <p:nvPr/>
        </p:nvPicPr>
        <p:blipFill>
          <a:blip r:embed="rId4" cstate="print"/>
          <a:stretch>
            <a:fillRect/>
          </a:stretch>
        </p:blipFill>
        <p:spPr>
          <a:xfrm>
            <a:off x="1489710" y="1143000"/>
            <a:ext cx="6164580" cy="4351020"/>
          </a:xfrm>
          <a:prstGeom prst="rect">
            <a:avLst/>
          </a:prstGeom>
        </p:spPr>
      </p:pic>
      <p:grpSp>
        <p:nvGrpSpPr>
          <p:cNvPr id="3" name="Group 5"/>
          <p:cNvGrpSpPr/>
          <p:nvPr/>
        </p:nvGrpSpPr>
        <p:grpSpPr>
          <a:xfrm>
            <a:off x="114300" y="3886200"/>
            <a:ext cx="1257300" cy="1295400"/>
            <a:chOff x="114300" y="5334000"/>
            <a:chExt cx="1257300" cy="1295400"/>
          </a:xfrm>
        </p:grpSpPr>
        <p:pic>
          <p:nvPicPr>
            <p:cNvPr id="7" name="Picture 5"/>
            <p:cNvPicPr>
              <a:picLocks noChangeAspect="1" noChangeArrowheads="1"/>
            </p:cNvPicPr>
            <p:nvPr/>
          </p:nvPicPr>
          <p:blipFill>
            <a:blip r:embed="rId5" cstate="print"/>
            <a:srcRect/>
            <a:stretch>
              <a:fillRect/>
            </a:stretch>
          </p:blipFill>
          <p:spPr bwMode="auto">
            <a:xfrm>
              <a:off x="114300" y="5334000"/>
              <a:ext cx="1257300" cy="1295400"/>
            </a:xfrm>
            <a:prstGeom prst="rect">
              <a:avLst/>
            </a:prstGeom>
            <a:noFill/>
            <a:ln w="9525">
              <a:noFill/>
              <a:miter lim="800000"/>
              <a:headEnd/>
              <a:tailEnd/>
            </a:ln>
            <a:effectLst/>
          </p:spPr>
        </p:pic>
        <p:pic>
          <p:nvPicPr>
            <p:cNvPr id="8" name="Picture 10"/>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rot="10800000">
              <a:off x="223043" y="6135687"/>
              <a:ext cx="660400" cy="493713"/>
            </a:xfrm>
            <a:prstGeom prst="rect">
              <a:avLst/>
            </a:prstGeom>
            <a:noFill/>
            <a:ln w="9525">
              <a:noFill/>
              <a:miter lim="800000"/>
              <a:headEnd/>
              <a:tailEnd/>
            </a:ln>
            <a:effectLst/>
          </p:spPr>
        </p:pic>
      </p:gr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330">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tomic model H3[e]-40.jpg"/>
          <p:cNvPicPr>
            <a:picLocks noChangeAspect="1"/>
          </p:cNvPicPr>
          <p:nvPr/>
        </p:nvPicPr>
        <p:blipFill>
          <a:blip r:embed="rId4" cstate="print"/>
          <a:stretch>
            <a:fillRect/>
          </a:stretch>
        </p:blipFill>
        <p:spPr>
          <a:xfrm>
            <a:off x="1489710" y="1143000"/>
            <a:ext cx="6164580" cy="4351020"/>
          </a:xfrm>
          <a:prstGeom prst="rect">
            <a:avLst/>
          </a:prstGeom>
        </p:spPr>
      </p:pic>
      <p:grpSp>
        <p:nvGrpSpPr>
          <p:cNvPr id="3" name="Group 5"/>
          <p:cNvGrpSpPr/>
          <p:nvPr/>
        </p:nvGrpSpPr>
        <p:grpSpPr>
          <a:xfrm>
            <a:off x="114300" y="3886200"/>
            <a:ext cx="1257300" cy="1295400"/>
            <a:chOff x="114300" y="5334000"/>
            <a:chExt cx="1257300" cy="1295400"/>
          </a:xfrm>
        </p:grpSpPr>
        <p:pic>
          <p:nvPicPr>
            <p:cNvPr id="7" name="Picture 5"/>
            <p:cNvPicPr>
              <a:picLocks noChangeAspect="1" noChangeArrowheads="1"/>
            </p:cNvPicPr>
            <p:nvPr/>
          </p:nvPicPr>
          <p:blipFill>
            <a:blip r:embed="rId5" cstate="print"/>
            <a:srcRect/>
            <a:stretch>
              <a:fillRect/>
            </a:stretch>
          </p:blipFill>
          <p:spPr bwMode="auto">
            <a:xfrm>
              <a:off x="114300" y="5334000"/>
              <a:ext cx="1257300" cy="1295400"/>
            </a:xfrm>
            <a:prstGeom prst="rect">
              <a:avLst/>
            </a:prstGeom>
            <a:noFill/>
            <a:ln w="9525">
              <a:noFill/>
              <a:miter lim="800000"/>
              <a:headEnd/>
              <a:tailEnd/>
            </a:ln>
            <a:effectLst/>
          </p:spPr>
        </p:pic>
        <p:pic>
          <p:nvPicPr>
            <p:cNvPr id="8" name="Picture 10"/>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rot="10800000">
              <a:off x="223043" y="6135687"/>
              <a:ext cx="660400" cy="493713"/>
            </a:xfrm>
            <a:prstGeom prst="rect">
              <a:avLst/>
            </a:prstGeom>
            <a:noFill/>
            <a:ln w="9525">
              <a:noFill/>
              <a:miter lim="800000"/>
              <a:headEnd/>
              <a:tailEnd/>
            </a:ln>
            <a:effectLst/>
          </p:spPr>
        </p:pic>
      </p:gr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330">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tomic model H3[e]-50.jpg"/>
          <p:cNvPicPr>
            <a:picLocks noChangeAspect="1"/>
          </p:cNvPicPr>
          <p:nvPr/>
        </p:nvPicPr>
        <p:blipFill>
          <a:blip r:embed="rId4" cstate="print"/>
          <a:stretch>
            <a:fillRect/>
          </a:stretch>
        </p:blipFill>
        <p:spPr>
          <a:xfrm>
            <a:off x="1489710" y="1143000"/>
            <a:ext cx="6164580" cy="4351020"/>
          </a:xfrm>
          <a:prstGeom prst="rect">
            <a:avLst/>
          </a:prstGeom>
        </p:spPr>
      </p:pic>
      <p:grpSp>
        <p:nvGrpSpPr>
          <p:cNvPr id="3" name="Group 5"/>
          <p:cNvGrpSpPr/>
          <p:nvPr/>
        </p:nvGrpSpPr>
        <p:grpSpPr>
          <a:xfrm>
            <a:off x="114300" y="3886200"/>
            <a:ext cx="1257300" cy="1295400"/>
            <a:chOff x="114300" y="5334000"/>
            <a:chExt cx="1257300" cy="1295400"/>
          </a:xfrm>
        </p:grpSpPr>
        <p:pic>
          <p:nvPicPr>
            <p:cNvPr id="7" name="Picture 5"/>
            <p:cNvPicPr>
              <a:picLocks noChangeAspect="1" noChangeArrowheads="1"/>
            </p:cNvPicPr>
            <p:nvPr/>
          </p:nvPicPr>
          <p:blipFill>
            <a:blip r:embed="rId5" cstate="print"/>
            <a:srcRect/>
            <a:stretch>
              <a:fillRect/>
            </a:stretch>
          </p:blipFill>
          <p:spPr bwMode="auto">
            <a:xfrm>
              <a:off x="114300" y="5334000"/>
              <a:ext cx="1257300" cy="1295400"/>
            </a:xfrm>
            <a:prstGeom prst="rect">
              <a:avLst/>
            </a:prstGeom>
            <a:noFill/>
            <a:ln w="9525">
              <a:noFill/>
              <a:miter lim="800000"/>
              <a:headEnd/>
              <a:tailEnd/>
            </a:ln>
            <a:effectLst/>
          </p:spPr>
        </p:pic>
        <p:pic>
          <p:nvPicPr>
            <p:cNvPr id="8" name="Picture 10"/>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rot="10800000">
              <a:off x="223043" y="6135687"/>
              <a:ext cx="660400" cy="493713"/>
            </a:xfrm>
            <a:prstGeom prst="rect">
              <a:avLst/>
            </a:prstGeom>
            <a:noFill/>
            <a:ln w="9525">
              <a:noFill/>
              <a:miter lim="800000"/>
              <a:headEnd/>
              <a:tailEnd/>
            </a:ln>
            <a:effectLst/>
          </p:spPr>
        </p:pic>
      </p:grpSp>
    </p:spTree>
    <p:custDataLst>
      <p:tags r:id="rId1"/>
    </p:custDataLst>
  </p:cSld>
  <p:clrMapOvr>
    <a:masterClrMapping/>
  </p:clrMapOvr>
  <p:transition advClick="0" advTm="330">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dirty="0"/>
              <a:t>Introduction</a:t>
            </a:r>
          </a:p>
        </p:txBody>
      </p:sp>
      <p:sp>
        <p:nvSpPr>
          <p:cNvPr id="3" name="TextBox 2"/>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4000"/>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tomic model H3[e]-60.jpg"/>
          <p:cNvPicPr>
            <a:picLocks noChangeAspect="1"/>
          </p:cNvPicPr>
          <p:nvPr/>
        </p:nvPicPr>
        <p:blipFill>
          <a:blip r:embed="rId4" cstate="print"/>
          <a:stretch>
            <a:fillRect/>
          </a:stretch>
        </p:blipFill>
        <p:spPr>
          <a:xfrm>
            <a:off x="1489710" y="1143000"/>
            <a:ext cx="6164580" cy="4351020"/>
          </a:xfrm>
          <a:prstGeom prst="rect">
            <a:avLst/>
          </a:prstGeom>
        </p:spPr>
      </p:pic>
      <p:grpSp>
        <p:nvGrpSpPr>
          <p:cNvPr id="3" name="Group 5"/>
          <p:cNvGrpSpPr/>
          <p:nvPr/>
        </p:nvGrpSpPr>
        <p:grpSpPr>
          <a:xfrm>
            <a:off x="114300" y="3886200"/>
            <a:ext cx="1257300" cy="1295400"/>
            <a:chOff x="114300" y="5334000"/>
            <a:chExt cx="1257300" cy="1295400"/>
          </a:xfrm>
        </p:grpSpPr>
        <p:pic>
          <p:nvPicPr>
            <p:cNvPr id="7" name="Picture 5"/>
            <p:cNvPicPr>
              <a:picLocks noChangeAspect="1" noChangeArrowheads="1"/>
            </p:cNvPicPr>
            <p:nvPr/>
          </p:nvPicPr>
          <p:blipFill>
            <a:blip r:embed="rId5" cstate="print"/>
            <a:srcRect/>
            <a:stretch>
              <a:fillRect/>
            </a:stretch>
          </p:blipFill>
          <p:spPr bwMode="auto">
            <a:xfrm>
              <a:off x="114300" y="5334000"/>
              <a:ext cx="1257300" cy="1295400"/>
            </a:xfrm>
            <a:prstGeom prst="rect">
              <a:avLst/>
            </a:prstGeom>
            <a:noFill/>
            <a:ln w="9525">
              <a:noFill/>
              <a:miter lim="800000"/>
              <a:headEnd/>
              <a:tailEnd/>
            </a:ln>
            <a:effectLst/>
          </p:spPr>
        </p:pic>
        <p:pic>
          <p:nvPicPr>
            <p:cNvPr id="8" name="Picture 10"/>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rot="10800000">
              <a:off x="223043" y="6135687"/>
              <a:ext cx="660400" cy="493713"/>
            </a:xfrm>
            <a:prstGeom prst="rect">
              <a:avLst/>
            </a:prstGeom>
            <a:noFill/>
            <a:ln w="9525">
              <a:noFill/>
              <a:miter lim="800000"/>
              <a:headEnd/>
              <a:tailEnd/>
            </a:ln>
            <a:effectLst/>
          </p:spPr>
        </p:pic>
      </p:grpSp>
    </p:spTree>
    <p:custDataLst>
      <p:tags r:id="rId1"/>
    </p:custDataLst>
  </p:cSld>
  <p:clrMapOvr>
    <a:masterClrMapping/>
  </p:clrMapOvr>
  <p:transition advClick="0" advTm="330">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tomic model H3[e]-70.jpg"/>
          <p:cNvPicPr>
            <a:picLocks noChangeAspect="1"/>
          </p:cNvPicPr>
          <p:nvPr/>
        </p:nvPicPr>
        <p:blipFill>
          <a:blip r:embed="rId6" cstate="print"/>
          <a:stretch>
            <a:fillRect/>
          </a:stretch>
        </p:blipFill>
        <p:spPr>
          <a:xfrm>
            <a:off x="1489710" y="1143000"/>
            <a:ext cx="6164580" cy="4351020"/>
          </a:xfrm>
          <a:prstGeom prst="rect">
            <a:avLst/>
          </a:prstGeom>
        </p:spPr>
      </p:pic>
      <p:grpSp>
        <p:nvGrpSpPr>
          <p:cNvPr id="10" name="Group 14"/>
          <p:cNvGrpSpPr/>
          <p:nvPr/>
        </p:nvGrpSpPr>
        <p:grpSpPr>
          <a:xfrm>
            <a:off x="3505200" y="2743200"/>
            <a:ext cx="3602571" cy="1100664"/>
            <a:chOff x="3505200" y="2743200"/>
            <a:chExt cx="3602571" cy="1100664"/>
          </a:xfrm>
        </p:grpSpPr>
        <p:sp>
          <p:nvSpPr>
            <p:cNvPr id="3" name="TextBox 2"/>
            <p:cNvSpPr txBox="1"/>
            <p:nvPr/>
          </p:nvSpPr>
          <p:spPr>
            <a:xfrm>
              <a:off x="6879171" y="2760120"/>
              <a:ext cx="228600" cy="307777"/>
            </a:xfrm>
            <a:prstGeom prst="rect">
              <a:avLst/>
            </a:prstGeom>
            <a:noFill/>
          </p:spPr>
          <p:txBody>
            <a:bodyPr wrap="square" rtlCol="0">
              <a:spAutoFit/>
            </a:bodyPr>
            <a:lstStyle/>
            <a:p>
              <a:pPr algn="ctr"/>
              <a:r>
                <a:rPr lang="en-US" sz="1400" dirty="0">
                  <a:solidFill>
                    <a:schemeClr val="bg1"/>
                  </a:solidFill>
                </a:rPr>
                <a:t>R</a:t>
              </a:r>
            </a:p>
          </p:txBody>
        </p:sp>
        <p:sp>
          <p:nvSpPr>
            <p:cNvPr id="4" name="TextBox 3"/>
            <p:cNvSpPr txBox="1"/>
            <p:nvPr/>
          </p:nvSpPr>
          <p:spPr>
            <a:xfrm>
              <a:off x="3505200" y="2760132"/>
              <a:ext cx="228600" cy="307777"/>
            </a:xfrm>
            <a:prstGeom prst="rect">
              <a:avLst/>
            </a:prstGeom>
            <a:noFill/>
          </p:spPr>
          <p:txBody>
            <a:bodyPr wrap="square" rtlCol="0">
              <a:spAutoFit/>
            </a:bodyPr>
            <a:lstStyle/>
            <a:p>
              <a:pPr algn="ctr"/>
              <a:r>
                <a:rPr lang="en-US" sz="1400" dirty="0">
                  <a:solidFill>
                    <a:schemeClr val="bg1"/>
                  </a:solidFill>
                </a:rPr>
                <a:t>R</a:t>
              </a:r>
            </a:p>
          </p:txBody>
        </p:sp>
        <p:sp>
          <p:nvSpPr>
            <p:cNvPr id="5" name="TextBox 4"/>
            <p:cNvSpPr txBox="1"/>
            <p:nvPr/>
          </p:nvSpPr>
          <p:spPr>
            <a:xfrm>
              <a:off x="5947833" y="2760132"/>
              <a:ext cx="228600" cy="307777"/>
            </a:xfrm>
            <a:prstGeom prst="rect">
              <a:avLst/>
            </a:prstGeom>
            <a:noFill/>
          </p:spPr>
          <p:txBody>
            <a:bodyPr wrap="square" rtlCol="0">
              <a:spAutoFit/>
            </a:bodyPr>
            <a:lstStyle/>
            <a:p>
              <a:pPr algn="ctr"/>
              <a:r>
                <a:rPr lang="en-US" sz="1400" dirty="0">
                  <a:solidFill>
                    <a:schemeClr val="bg1"/>
                  </a:solidFill>
                </a:rPr>
                <a:t>R</a:t>
              </a:r>
            </a:p>
          </p:txBody>
        </p:sp>
        <p:sp>
          <p:nvSpPr>
            <p:cNvPr id="6" name="TextBox 5"/>
            <p:cNvSpPr txBox="1"/>
            <p:nvPr/>
          </p:nvSpPr>
          <p:spPr>
            <a:xfrm>
              <a:off x="4914891" y="3536087"/>
              <a:ext cx="228600" cy="307777"/>
            </a:xfrm>
            <a:prstGeom prst="rect">
              <a:avLst/>
            </a:prstGeom>
            <a:noFill/>
          </p:spPr>
          <p:txBody>
            <a:bodyPr wrap="square" rtlCol="0">
              <a:spAutoFit/>
            </a:bodyPr>
            <a:lstStyle/>
            <a:p>
              <a:pPr algn="ctr"/>
              <a:r>
                <a:rPr lang="en-US" sz="1400" dirty="0">
                  <a:solidFill>
                    <a:schemeClr val="bg1"/>
                  </a:solidFill>
                </a:rPr>
                <a:t>R</a:t>
              </a:r>
            </a:p>
          </p:txBody>
        </p:sp>
        <p:sp>
          <p:nvSpPr>
            <p:cNvPr id="7" name="TextBox 6"/>
            <p:cNvSpPr txBox="1"/>
            <p:nvPr/>
          </p:nvSpPr>
          <p:spPr>
            <a:xfrm>
              <a:off x="3556002" y="3534831"/>
              <a:ext cx="228600" cy="307777"/>
            </a:xfrm>
            <a:prstGeom prst="rect">
              <a:avLst/>
            </a:prstGeom>
            <a:noFill/>
          </p:spPr>
          <p:txBody>
            <a:bodyPr wrap="square" rtlCol="0">
              <a:spAutoFit/>
            </a:bodyPr>
            <a:lstStyle/>
            <a:p>
              <a:pPr algn="ctr"/>
              <a:r>
                <a:rPr lang="en-US" sz="1400" dirty="0">
                  <a:solidFill>
                    <a:schemeClr val="bg1"/>
                  </a:solidFill>
                </a:rPr>
                <a:t>K</a:t>
              </a:r>
            </a:p>
          </p:txBody>
        </p:sp>
        <p:sp>
          <p:nvSpPr>
            <p:cNvPr id="8" name="TextBox 7"/>
            <p:cNvSpPr txBox="1"/>
            <p:nvPr/>
          </p:nvSpPr>
          <p:spPr>
            <a:xfrm>
              <a:off x="4114800" y="3534831"/>
              <a:ext cx="228600" cy="307777"/>
            </a:xfrm>
            <a:prstGeom prst="rect">
              <a:avLst/>
            </a:prstGeom>
            <a:noFill/>
          </p:spPr>
          <p:txBody>
            <a:bodyPr wrap="square" rtlCol="0">
              <a:spAutoFit/>
            </a:bodyPr>
            <a:lstStyle/>
            <a:p>
              <a:pPr algn="ctr"/>
              <a:r>
                <a:rPr lang="en-US" sz="1400" dirty="0">
                  <a:solidFill>
                    <a:schemeClr val="bg1"/>
                  </a:solidFill>
                </a:rPr>
                <a:t>K</a:t>
              </a:r>
            </a:p>
          </p:txBody>
        </p:sp>
        <p:sp>
          <p:nvSpPr>
            <p:cNvPr id="9" name="TextBox 8"/>
            <p:cNvSpPr txBox="1"/>
            <p:nvPr/>
          </p:nvSpPr>
          <p:spPr>
            <a:xfrm>
              <a:off x="6070602" y="3534831"/>
              <a:ext cx="228600" cy="307777"/>
            </a:xfrm>
            <a:prstGeom prst="rect">
              <a:avLst/>
            </a:prstGeom>
            <a:noFill/>
          </p:spPr>
          <p:txBody>
            <a:bodyPr wrap="square" rtlCol="0">
              <a:spAutoFit/>
            </a:bodyPr>
            <a:lstStyle/>
            <a:p>
              <a:pPr algn="ctr"/>
              <a:r>
                <a:rPr lang="en-US" sz="1400" dirty="0">
                  <a:solidFill>
                    <a:schemeClr val="bg1"/>
                  </a:solidFill>
                </a:rPr>
                <a:t>K</a:t>
              </a:r>
            </a:p>
          </p:txBody>
        </p:sp>
        <p:sp>
          <p:nvSpPr>
            <p:cNvPr id="11" name="TextBox 10"/>
            <p:cNvSpPr txBox="1"/>
            <p:nvPr/>
          </p:nvSpPr>
          <p:spPr>
            <a:xfrm>
              <a:off x="6561666" y="2760132"/>
              <a:ext cx="228600" cy="307777"/>
            </a:xfrm>
            <a:prstGeom prst="rect">
              <a:avLst/>
            </a:prstGeom>
            <a:noFill/>
          </p:spPr>
          <p:txBody>
            <a:bodyPr wrap="square" rtlCol="0">
              <a:spAutoFit/>
            </a:bodyPr>
            <a:lstStyle/>
            <a:p>
              <a:pPr algn="ctr"/>
              <a:r>
                <a:rPr lang="en-US" sz="1400" dirty="0">
                  <a:solidFill>
                    <a:schemeClr val="bg1"/>
                  </a:solidFill>
                </a:rPr>
                <a:t>K</a:t>
              </a:r>
            </a:p>
          </p:txBody>
        </p:sp>
        <p:sp>
          <p:nvSpPr>
            <p:cNvPr id="13" name="TextBox 12"/>
            <p:cNvSpPr txBox="1"/>
            <p:nvPr/>
          </p:nvSpPr>
          <p:spPr>
            <a:xfrm>
              <a:off x="5202765" y="2743200"/>
              <a:ext cx="228600" cy="307777"/>
            </a:xfrm>
            <a:prstGeom prst="rect">
              <a:avLst/>
            </a:prstGeom>
            <a:noFill/>
          </p:spPr>
          <p:txBody>
            <a:bodyPr wrap="square" rtlCol="0">
              <a:spAutoFit/>
            </a:bodyPr>
            <a:lstStyle/>
            <a:p>
              <a:pPr algn="ctr"/>
              <a:r>
                <a:rPr lang="en-US" sz="1400" dirty="0">
                  <a:solidFill>
                    <a:schemeClr val="bg1"/>
                  </a:solidFill>
                </a:rPr>
                <a:t>K</a:t>
              </a:r>
            </a:p>
          </p:txBody>
        </p:sp>
        <p:sp>
          <p:nvSpPr>
            <p:cNvPr id="14" name="TextBox 13"/>
            <p:cNvSpPr txBox="1"/>
            <p:nvPr/>
          </p:nvSpPr>
          <p:spPr>
            <a:xfrm>
              <a:off x="4660899" y="2743200"/>
              <a:ext cx="228600" cy="307777"/>
            </a:xfrm>
            <a:prstGeom prst="rect">
              <a:avLst/>
            </a:prstGeom>
            <a:noFill/>
          </p:spPr>
          <p:txBody>
            <a:bodyPr wrap="square" rtlCol="0">
              <a:spAutoFit/>
            </a:bodyPr>
            <a:lstStyle/>
            <a:p>
              <a:pPr algn="ctr"/>
              <a:r>
                <a:rPr lang="en-US" sz="1400" dirty="0">
                  <a:solidFill>
                    <a:schemeClr val="bg1"/>
                  </a:solidFill>
                </a:rPr>
                <a:t>K</a:t>
              </a:r>
            </a:p>
          </p:txBody>
        </p:sp>
      </p:grpSp>
      <p:grpSp>
        <p:nvGrpSpPr>
          <p:cNvPr id="12" name="Group 18"/>
          <p:cNvGrpSpPr/>
          <p:nvPr/>
        </p:nvGrpSpPr>
        <p:grpSpPr>
          <a:xfrm>
            <a:off x="114300" y="3886200"/>
            <a:ext cx="1257300" cy="1295400"/>
            <a:chOff x="114300" y="5334000"/>
            <a:chExt cx="1257300" cy="1295400"/>
          </a:xfrm>
        </p:grpSpPr>
        <p:pic>
          <p:nvPicPr>
            <p:cNvPr id="20" name="Picture 5"/>
            <p:cNvPicPr>
              <a:picLocks noChangeAspect="1" noChangeArrowheads="1"/>
            </p:cNvPicPr>
            <p:nvPr/>
          </p:nvPicPr>
          <p:blipFill>
            <a:blip r:embed="rId7" cstate="print"/>
            <a:srcRect/>
            <a:stretch>
              <a:fillRect/>
            </a:stretch>
          </p:blipFill>
          <p:spPr bwMode="auto">
            <a:xfrm>
              <a:off x="114300" y="5334000"/>
              <a:ext cx="1257300" cy="1295400"/>
            </a:xfrm>
            <a:prstGeom prst="rect">
              <a:avLst/>
            </a:prstGeom>
            <a:noFill/>
            <a:ln w="9525">
              <a:noFill/>
              <a:miter lim="800000"/>
              <a:headEnd/>
              <a:tailEnd/>
            </a:ln>
            <a:effectLst/>
          </p:spPr>
        </p:pic>
        <p:pic>
          <p:nvPicPr>
            <p:cNvPr id="21" name="Picture 10"/>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rot="10800000">
              <a:off x="223043" y="6135687"/>
              <a:ext cx="660400" cy="493713"/>
            </a:xfrm>
            <a:prstGeom prst="rect">
              <a:avLst/>
            </a:prstGeom>
            <a:noFill/>
            <a:ln w="9525">
              <a:noFill/>
              <a:miter lim="800000"/>
              <a:headEnd/>
              <a:tailEnd/>
            </a:ln>
            <a:effectLst/>
          </p:spPr>
        </p:pic>
      </p:grpSp>
      <p:pic>
        <p:nvPicPr>
          <p:cNvPr id="17" name="Slide 4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8915400" y="0"/>
            <a:ext cx="304800" cy="304800"/>
          </a:xfrm>
          <a:prstGeom prst="rect">
            <a:avLst/>
          </a:prstGeom>
        </p:spPr>
      </p:pic>
    </p:spTree>
    <p:custDataLst>
      <p:tags r:id="rId1"/>
    </p:custDataLst>
  </p:cSld>
  <p:clrMapOvr>
    <a:masterClrMapping/>
  </p:clrMapOvr>
  <p:transition advClick="0" advTm="4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2" presetClass="entr" presetSubtype="4" fill="hold" nodeType="afterEffect">
                                  <p:stCondLst>
                                    <p:cond delay="30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12"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 name="Group 14"/>
          <p:cNvGrpSpPr/>
          <p:nvPr/>
        </p:nvGrpSpPr>
        <p:grpSpPr>
          <a:xfrm>
            <a:off x="7709259" y="1254298"/>
            <a:ext cx="1421093" cy="2259547"/>
            <a:chOff x="7709259" y="1254298"/>
            <a:chExt cx="1421093" cy="2259547"/>
          </a:xfrm>
        </p:grpSpPr>
        <p:pic>
          <p:nvPicPr>
            <p:cNvPr id="14" name="Picture 13" descr="arrow_white.jpg"/>
            <p:cNvPicPr>
              <a:picLocks noChangeAspect="1"/>
            </p:cNvPicPr>
            <p:nvPr/>
          </p:nvPicPr>
          <p:blipFill>
            <a:blip r:embed="rId6" cstate="print">
              <a:clrChange>
                <a:clrFrom>
                  <a:srgbClr val="000000"/>
                </a:clrFrom>
                <a:clrTo>
                  <a:srgbClr val="000000">
                    <a:alpha val="0"/>
                  </a:srgbClr>
                </a:clrTo>
              </a:clrChange>
            </a:blip>
            <a:stretch>
              <a:fillRect/>
            </a:stretch>
          </p:blipFill>
          <p:spPr>
            <a:xfrm rot="12357048">
              <a:off x="7709259" y="2455066"/>
              <a:ext cx="481263" cy="1058779"/>
            </a:xfrm>
            <a:prstGeom prst="rect">
              <a:avLst/>
            </a:prstGeom>
          </p:spPr>
        </p:pic>
        <p:pic>
          <p:nvPicPr>
            <p:cNvPr id="12" name="Picture 11" descr="atomic model H3[e]-FLIPPED.jpg"/>
            <p:cNvPicPr>
              <a:picLocks noChangeAspect="1"/>
            </p:cNvPicPr>
            <p:nvPr/>
          </p:nvPicPr>
          <p:blipFill>
            <a:blip r:embed="rId7" cstate="print">
              <a:clrChange>
                <a:clrFrom>
                  <a:srgbClr val="000000"/>
                </a:clrFrom>
                <a:clrTo>
                  <a:srgbClr val="000000">
                    <a:alpha val="0"/>
                  </a:srgbClr>
                </a:clrTo>
              </a:clrChange>
            </a:blip>
            <a:stretch>
              <a:fillRect/>
            </a:stretch>
          </p:blipFill>
          <p:spPr>
            <a:xfrm>
              <a:off x="7941632" y="1254298"/>
              <a:ext cx="1188720" cy="1488902"/>
            </a:xfrm>
            <a:prstGeom prst="rect">
              <a:avLst/>
            </a:prstGeom>
          </p:spPr>
        </p:pic>
      </p:grpSp>
      <p:pic>
        <p:nvPicPr>
          <p:cNvPr id="2" name="Picture 1" descr="H3[e] w DNA-BETA ONLY-rotate-START.jpg"/>
          <p:cNvPicPr>
            <a:picLocks noChangeAspect="1"/>
          </p:cNvPicPr>
          <p:nvPr/>
        </p:nvPicPr>
        <p:blipFill>
          <a:blip r:embed="rId8" cstate="print">
            <a:clrChange>
              <a:clrFrom>
                <a:srgbClr val="000000"/>
              </a:clrFrom>
              <a:clrTo>
                <a:srgbClr val="000000">
                  <a:alpha val="0"/>
                </a:srgbClr>
              </a:clrTo>
            </a:clrChange>
          </a:blip>
          <a:stretch>
            <a:fillRect/>
          </a:stretch>
        </p:blipFill>
        <p:spPr>
          <a:xfrm>
            <a:off x="621030" y="2358390"/>
            <a:ext cx="7901940" cy="2141220"/>
          </a:xfrm>
          <a:prstGeom prst="rect">
            <a:avLst/>
          </a:prstGeom>
        </p:spPr>
      </p:pic>
      <p:sp>
        <p:nvSpPr>
          <p:cNvPr id="3" name="TextBox 2"/>
          <p:cNvSpPr txBox="1"/>
          <p:nvPr/>
        </p:nvSpPr>
        <p:spPr>
          <a:xfrm>
            <a:off x="3505200" y="5638800"/>
            <a:ext cx="1981200" cy="646331"/>
          </a:xfrm>
          <a:prstGeom prst="rect">
            <a:avLst/>
          </a:prstGeom>
          <a:noFill/>
        </p:spPr>
        <p:txBody>
          <a:bodyPr wrap="square" rtlCol="0">
            <a:spAutoFit/>
          </a:bodyPr>
          <a:lstStyle/>
          <a:p>
            <a:pPr algn="ctr"/>
            <a:r>
              <a:rPr lang="en-US" dirty="0">
                <a:solidFill>
                  <a:schemeClr val="bg1"/>
                </a:solidFill>
              </a:rPr>
              <a:t>H3, N-terminus (Ala</a:t>
            </a:r>
            <a:r>
              <a:rPr lang="en-US" baseline="-25000" dirty="0">
                <a:solidFill>
                  <a:schemeClr val="bg1"/>
                </a:solidFill>
              </a:rPr>
              <a:t>1</a:t>
            </a:r>
            <a:r>
              <a:rPr lang="en-US" baseline="-25000" dirty="0">
                <a:solidFill>
                  <a:schemeClr val="bg1"/>
                </a:solidFill>
                <a:sym typeface="Wingdings" pitchFamily="2" charset="2"/>
              </a:rPr>
              <a:t> </a:t>
            </a:r>
            <a:r>
              <a:rPr lang="en-US" dirty="0">
                <a:solidFill>
                  <a:schemeClr val="bg1"/>
                </a:solidFill>
                <a:sym typeface="Wingdings" pitchFamily="2" charset="2"/>
              </a:rPr>
              <a:t>Lys</a:t>
            </a:r>
            <a:r>
              <a:rPr lang="en-US" baseline="-25000" dirty="0">
                <a:solidFill>
                  <a:schemeClr val="bg1"/>
                </a:solidFill>
                <a:sym typeface="Wingdings" pitchFamily="2" charset="2"/>
              </a:rPr>
              <a:t>27</a:t>
            </a:r>
            <a:r>
              <a:rPr lang="en-US" dirty="0">
                <a:solidFill>
                  <a:schemeClr val="bg1"/>
                </a:solidFill>
              </a:rPr>
              <a:t>)</a:t>
            </a:r>
            <a:endParaRPr lang="en-US" baseline="-25000" dirty="0">
              <a:solidFill>
                <a:schemeClr val="bg1"/>
              </a:solidFill>
            </a:endParaRPr>
          </a:p>
        </p:txBody>
      </p:sp>
      <p:grpSp>
        <p:nvGrpSpPr>
          <p:cNvPr id="5" name="Group 8"/>
          <p:cNvGrpSpPr/>
          <p:nvPr/>
        </p:nvGrpSpPr>
        <p:grpSpPr>
          <a:xfrm>
            <a:off x="304800" y="2450068"/>
            <a:ext cx="655320" cy="674132"/>
            <a:chOff x="304800" y="2450068"/>
            <a:chExt cx="655320" cy="674132"/>
          </a:xfrm>
        </p:grpSpPr>
        <p:sp>
          <p:nvSpPr>
            <p:cNvPr id="4" name="TextBox 3"/>
            <p:cNvSpPr txBox="1"/>
            <p:nvPr/>
          </p:nvSpPr>
          <p:spPr>
            <a:xfrm>
              <a:off x="304800" y="2450068"/>
              <a:ext cx="640080" cy="369332"/>
            </a:xfrm>
            <a:prstGeom prst="rect">
              <a:avLst/>
            </a:prstGeom>
            <a:noFill/>
          </p:spPr>
          <p:txBody>
            <a:bodyPr wrap="square" rtlCol="0">
              <a:spAutoFit/>
            </a:bodyPr>
            <a:lstStyle/>
            <a:p>
              <a:pPr algn="ctr"/>
              <a:r>
                <a:rPr lang="en-US" dirty="0">
                  <a:solidFill>
                    <a:schemeClr val="bg1"/>
                  </a:solidFill>
                </a:rPr>
                <a:t>Ala</a:t>
              </a:r>
              <a:r>
                <a:rPr lang="en-US" baseline="-25000" dirty="0">
                  <a:solidFill>
                    <a:schemeClr val="bg1"/>
                  </a:solidFill>
                </a:rPr>
                <a:t>1</a:t>
              </a:r>
            </a:p>
          </p:txBody>
        </p:sp>
        <p:cxnSp>
          <p:nvCxnSpPr>
            <p:cNvPr id="6" name="Straight Arrow Connector 5"/>
            <p:cNvCxnSpPr/>
            <p:nvPr/>
          </p:nvCxnSpPr>
          <p:spPr>
            <a:xfrm rot="16200000" flipH="1">
              <a:off x="731520" y="2895600"/>
              <a:ext cx="304800" cy="15240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10"/>
          <p:cNvGrpSpPr/>
          <p:nvPr/>
        </p:nvGrpSpPr>
        <p:grpSpPr>
          <a:xfrm>
            <a:off x="7437120" y="1905000"/>
            <a:ext cx="640080" cy="762000"/>
            <a:chOff x="7437120" y="1905000"/>
            <a:chExt cx="640080" cy="762000"/>
          </a:xfrm>
        </p:grpSpPr>
        <p:sp>
          <p:nvSpPr>
            <p:cNvPr id="7" name="TextBox 6"/>
            <p:cNvSpPr txBox="1"/>
            <p:nvPr/>
          </p:nvSpPr>
          <p:spPr>
            <a:xfrm>
              <a:off x="7437120" y="1905000"/>
              <a:ext cx="640080" cy="369332"/>
            </a:xfrm>
            <a:prstGeom prst="rect">
              <a:avLst/>
            </a:prstGeom>
            <a:noFill/>
          </p:spPr>
          <p:txBody>
            <a:bodyPr wrap="square" rtlCol="0">
              <a:spAutoFit/>
            </a:bodyPr>
            <a:lstStyle/>
            <a:p>
              <a:pPr algn="ctr"/>
              <a:r>
                <a:rPr lang="en-US" dirty="0">
                  <a:solidFill>
                    <a:schemeClr val="bg1"/>
                  </a:solidFill>
                </a:rPr>
                <a:t>Lys</a:t>
              </a:r>
              <a:r>
                <a:rPr lang="en-US" baseline="-25000" dirty="0">
                  <a:solidFill>
                    <a:schemeClr val="bg1"/>
                  </a:solidFill>
                </a:rPr>
                <a:t>27</a:t>
              </a:r>
            </a:p>
          </p:txBody>
        </p:sp>
        <p:cxnSp>
          <p:nvCxnSpPr>
            <p:cNvPr id="8" name="Straight Arrow Connector 7"/>
            <p:cNvCxnSpPr/>
            <p:nvPr/>
          </p:nvCxnSpPr>
          <p:spPr>
            <a:xfrm rot="5400000">
              <a:off x="7532334" y="2475706"/>
              <a:ext cx="381000" cy="1588"/>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11" name="Slide 4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27296" y="0"/>
            <a:ext cx="304800" cy="304800"/>
          </a:xfrm>
          <a:prstGeom prst="rect">
            <a:avLst/>
          </a:prstGeom>
        </p:spPr>
      </p:pic>
    </p:spTree>
    <p:custDataLst>
      <p:tags r:id="rId1"/>
    </p:custDataLst>
  </p:cSld>
  <p:clrMapOvr>
    <a:masterClrMapping/>
  </p:clrMapOvr>
  <p:transition advClick="0" advTm="5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8" fill="hold" nodeType="afterEffect">
                                  <p:stCondLst>
                                    <p:cond delay="340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34500"/>
                            </p:stCondLst>
                            <p:childTnLst>
                              <p:par>
                                <p:cTn id="13" presetID="2" presetClass="entr" presetSubtype="2" fill="hold" nodeType="afterEffect">
                                  <p:stCondLst>
                                    <p:cond delay="4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39000"/>
                            </p:stCondLst>
                            <p:childTnLst>
                              <p:par>
                                <p:cTn id="18" presetID="2" presetClass="entr" presetSubtype="4" fill="hold" nodeType="afterEffect">
                                  <p:stCondLst>
                                    <p:cond delay="100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1" presetClass="exit" presetSubtype="0" fill="hold" nodeType="withEffect">
                                  <p:stCondLst>
                                    <p:cond delay="10000"/>
                                  </p:stCondLst>
                                  <p:childTnLst>
                                    <p:set>
                                      <p:cBhvr>
                                        <p:cTn id="2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24"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H3[e]-w-DNA-BETA-ONLY-rotat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620713" y="2357438"/>
            <a:ext cx="7902575" cy="2141537"/>
          </a:xfrm>
          <a:prstGeom prst="rect">
            <a:avLst/>
          </a:prstGeom>
        </p:spPr>
      </p:pic>
      <p:sp>
        <p:nvSpPr>
          <p:cNvPr id="4" name="TextBox 3"/>
          <p:cNvSpPr txBox="1"/>
          <p:nvPr/>
        </p:nvSpPr>
        <p:spPr>
          <a:xfrm>
            <a:off x="3505200" y="5638800"/>
            <a:ext cx="1981200" cy="646331"/>
          </a:xfrm>
          <a:prstGeom prst="rect">
            <a:avLst/>
          </a:prstGeom>
          <a:noFill/>
        </p:spPr>
        <p:txBody>
          <a:bodyPr wrap="square" rtlCol="0">
            <a:spAutoFit/>
          </a:bodyPr>
          <a:lstStyle/>
          <a:p>
            <a:pPr algn="ctr"/>
            <a:r>
              <a:rPr lang="en-US" dirty="0">
                <a:solidFill>
                  <a:schemeClr val="bg1"/>
                </a:solidFill>
              </a:rPr>
              <a:t>H3, N-terminus (Ala</a:t>
            </a:r>
            <a:r>
              <a:rPr lang="en-US" baseline="-25000" dirty="0">
                <a:solidFill>
                  <a:schemeClr val="bg1"/>
                </a:solidFill>
              </a:rPr>
              <a:t>1</a:t>
            </a:r>
            <a:r>
              <a:rPr lang="en-US" baseline="-25000" dirty="0">
                <a:solidFill>
                  <a:schemeClr val="bg1"/>
                </a:solidFill>
                <a:sym typeface="Wingdings" pitchFamily="2" charset="2"/>
              </a:rPr>
              <a:t> </a:t>
            </a:r>
            <a:r>
              <a:rPr lang="en-US" dirty="0">
                <a:solidFill>
                  <a:schemeClr val="bg1"/>
                </a:solidFill>
                <a:sym typeface="Wingdings" pitchFamily="2" charset="2"/>
              </a:rPr>
              <a:t>Lys</a:t>
            </a:r>
            <a:r>
              <a:rPr lang="en-US" baseline="-25000" dirty="0">
                <a:solidFill>
                  <a:schemeClr val="bg1"/>
                </a:solidFill>
                <a:sym typeface="Wingdings" pitchFamily="2" charset="2"/>
              </a:rPr>
              <a:t>27</a:t>
            </a:r>
            <a:r>
              <a:rPr lang="en-US" dirty="0">
                <a:solidFill>
                  <a:schemeClr val="bg1"/>
                </a:solidFill>
              </a:rPr>
              <a:t>)</a:t>
            </a:r>
            <a:endParaRPr lang="en-US" baseline="-25000" dirty="0">
              <a:solidFill>
                <a:schemeClr val="bg1"/>
              </a:solidFill>
            </a:endParaRPr>
          </a:p>
        </p:txBody>
      </p:sp>
      <p:grpSp>
        <p:nvGrpSpPr>
          <p:cNvPr id="3" name="Group 5"/>
          <p:cNvGrpSpPr/>
          <p:nvPr/>
        </p:nvGrpSpPr>
        <p:grpSpPr>
          <a:xfrm>
            <a:off x="0" y="3657600"/>
            <a:ext cx="1257300" cy="1371600"/>
            <a:chOff x="0" y="5346700"/>
            <a:chExt cx="1257300" cy="1371600"/>
          </a:xfrm>
        </p:grpSpPr>
        <p:pic>
          <p:nvPicPr>
            <p:cNvPr id="2053" name="Picture 5"/>
            <p:cNvPicPr>
              <a:picLocks noChangeAspect="1" noChangeArrowheads="1"/>
            </p:cNvPicPr>
            <p:nvPr/>
          </p:nvPicPr>
          <p:blipFill>
            <a:blip r:embed="rId9" cstate="print"/>
            <a:srcRect/>
            <a:stretch>
              <a:fillRect/>
            </a:stretch>
          </p:blipFill>
          <p:spPr bwMode="auto">
            <a:xfrm>
              <a:off x="0" y="5346700"/>
              <a:ext cx="1257300" cy="129540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41300" y="6224587"/>
              <a:ext cx="660400" cy="493713"/>
            </a:xfrm>
            <a:prstGeom prst="rect">
              <a:avLst/>
            </a:prstGeom>
            <a:noFill/>
            <a:ln w="9525">
              <a:noFill/>
              <a:miter lim="800000"/>
              <a:headEnd/>
              <a:tailEnd/>
            </a:ln>
            <a:effectLst/>
          </p:spPr>
        </p:pic>
      </p:grpSp>
      <p:sp>
        <p:nvSpPr>
          <p:cNvPr id="7" name="TextBox 6"/>
          <p:cNvSpPr txBox="1"/>
          <p:nvPr/>
        </p:nvSpPr>
        <p:spPr>
          <a:xfrm>
            <a:off x="7383440" y="6519536"/>
            <a:ext cx="1828800" cy="365760"/>
          </a:xfrm>
          <a:prstGeom prst="rect">
            <a:avLst/>
          </a:prstGeom>
          <a:noFill/>
        </p:spPr>
        <p:txBody>
          <a:bodyPr wrap="square" rtlCol="0">
            <a:spAutoFit/>
          </a:bodyPr>
          <a:lstStyle/>
          <a:p>
            <a:r>
              <a:rPr lang="en-US" dirty="0">
                <a:hlinkClick r:id="rId11" action="ppaction://hlinksldjump"/>
              </a:rPr>
              <a:t>Table of Contents</a:t>
            </a:r>
            <a:endParaRPr lang="en-US" dirty="0"/>
          </a:p>
        </p:txBody>
      </p:sp>
      <p:pic>
        <p:nvPicPr>
          <p:cNvPr id="8" name="Slide 43.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2" cstate="print"/>
          <a:stretch>
            <a:fillRect/>
          </a:stretch>
        </p:blipFill>
        <p:spPr>
          <a:xfrm>
            <a:off x="8915400" y="0"/>
            <a:ext cx="304800" cy="304800"/>
          </a:xfrm>
          <a:prstGeom prst="rect">
            <a:avLst/>
          </a:prstGeom>
        </p:spPr>
      </p:pic>
    </p:spTree>
    <p:custDataLst>
      <p:tags r:id="rId1"/>
    </p:custDataLst>
  </p:cSld>
  <p:clrMapOvr>
    <a:masterClrMapping/>
  </p:clrMapOvr>
  <p:transition advClick="0" advTm="3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5" fill="hold"/>
                                        <p:tgtEl>
                                          <p:spTgt spid="8"/>
                                        </p:tgtEl>
                                      </p:cBhvr>
                                    </p:cmd>
                                  </p:childTnLst>
                                </p:cTn>
                              </p:par>
                              <p:par>
                                <p:cTn id="7" presetID="1" presetClass="mediacall" presetSubtype="0" fill="hold" nodeType="withEffect">
                                  <p:stCondLst>
                                    <p:cond delay="0"/>
                                  </p:stCondLst>
                                  <p:childTnLst>
                                    <p:cmd type="call" cmd="playFrom(0.0)">
                                      <p:cBhvr>
                                        <p:cTn id="8" dur="17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82927">
                <p:cTn id="15"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p:spPr>
        <p:txBody>
          <a:bodyPr>
            <a:normAutofit/>
          </a:bodyPr>
          <a:lstStyle/>
          <a:p>
            <a:r>
              <a:rPr lang="en-US" dirty="0">
                <a:latin typeface="Times New Roman" pitchFamily="18" charset="0"/>
                <a:cs typeface="Times New Roman" pitchFamily="18" charset="0"/>
              </a:rPr>
              <a:t>Whole octamer rotating models</a:t>
            </a:r>
          </a:p>
        </p:txBody>
      </p:sp>
      <p:sp>
        <p:nvSpPr>
          <p:cNvPr id="3" name="TextBox 2"/>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5000"/>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Octamer_w_DNA_perspective.jpg"/>
          <p:cNvPicPr>
            <a:picLocks noChangeAspect="1"/>
          </p:cNvPicPr>
          <p:nvPr/>
        </p:nvPicPr>
        <p:blipFill>
          <a:blip r:embed="rId6" cstate="print"/>
          <a:stretch>
            <a:fillRect/>
          </a:stretch>
        </p:blipFill>
        <p:spPr>
          <a:xfrm>
            <a:off x="2743200" y="1921825"/>
            <a:ext cx="2971800" cy="297180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4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53200"/>
            <a:ext cx="304800" cy="304800"/>
          </a:xfrm>
          <a:prstGeom prst="rect">
            <a:avLst/>
          </a:prstGeom>
        </p:spPr>
      </p:pic>
    </p:spTree>
    <p:custDataLst>
      <p:tags r:id="rId1"/>
    </p:custDataLst>
  </p:cSld>
  <p:clrMapOvr>
    <a:masterClrMapping/>
  </p:clrMapOvr>
  <p:transition advClick="0"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146">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nucleosome-axial-rotate-START.jpg"/>
          <p:cNvPicPr>
            <a:picLocks noChangeAspect="1"/>
          </p:cNvPicPr>
          <p:nvPr/>
        </p:nvPicPr>
        <p:blipFill>
          <a:blip r:embed="rId6" cstate="print"/>
          <a:stretch>
            <a:fillRect/>
          </a:stretch>
        </p:blipFill>
        <p:spPr>
          <a:xfrm>
            <a:off x="0" y="1445381"/>
            <a:ext cx="9144000" cy="3967238"/>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4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53200"/>
            <a:ext cx="304800" cy="304800"/>
          </a:xfrm>
          <a:prstGeom prst="rect">
            <a:avLst/>
          </a:prstGeom>
        </p:spPr>
      </p:pic>
    </p:spTree>
    <p:custDataLst>
      <p:tags r:id="rId1"/>
    </p:custDataLst>
  </p:cSld>
  <p:clrMapOvr>
    <a:masterClrMapping/>
  </p:clrMapOvr>
  <p:transition advClick="0"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nucleosome-axial-rotat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987" y="1441704"/>
            <a:ext cx="9146987" cy="3968496"/>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4" name="Slide 47.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76200" y="6553200"/>
            <a:ext cx="304800" cy="304800"/>
          </a:xfrm>
          <a:prstGeom prst="rect">
            <a:avLst/>
          </a:prstGeom>
        </p:spPr>
      </p:pic>
    </p:spTree>
    <p:custDataLst>
      <p:tags r:id="rId1"/>
    </p:custDataLst>
  </p:cSld>
  <p:clrMapOvr>
    <a:masterClrMapping/>
  </p:clrMapOvr>
  <p:transition advClick="0" advTm="5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1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82927" numSld="999">
                <p:cTn id="15"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nucleosome-axial-rotate-START.jpg"/>
          <p:cNvPicPr>
            <a:picLocks noChangeAspect="1"/>
          </p:cNvPicPr>
          <p:nvPr/>
        </p:nvPicPr>
        <p:blipFill>
          <a:blip r:embed="rId6" cstate="print"/>
          <a:stretch>
            <a:fillRect/>
          </a:stretch>
        </p:blipFill>
        <p:spPr>
          <a:xfrm>
            <a:off x="0" y="1445381"/>
            <a:ext cx="9144000" cy="3967238"/>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4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15766" y="6553200"/>
            <a:ext cx="304800" cy="304800"/>
          </a:xfrm>
          <a:prstGeom prst="rect">
            <a:avLst/>
          </a:prstGeom>
        </p:spPr>
      </p:pic>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nucleosome-axial-rotate_to_long.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0" y="1444752"/>
            <a:ext cx="9146987" cy="3968496"/>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1878874" y="663593"/>
            <a:ext cx="5532120" cy="5532120"/>
          </a:xfrm>
          <a:prstGeom prst="rect">
            <a:avLst/>
          </a:prstGeom>
        </p:spPr>
      </p:pic>
      <p:sp>
        <p:nvSpPr>
          <p:cNvPr id="4" name="TextBox 3"/>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5" name="TextBox 4"/>
          <p:cNvSpPr txBox="1"/>
          <p:nvPr/>
        </p:nvSpPr>
        <p:spPr>
          <a:xfrm>
            <a:off x="3975463" y="803367"/>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6" name="TextBox 5"/>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7" name="TextBox 6"/>
          <p:cNvSpPr txBox="1"/>
          <p:nvPr/>
        </p:nvSpPr>
        <p:spPr>
          <a:xfrm>
            <a:off x="2743200" y="1447800"/>
            <a:ext cx="838200" cy="400110"/>
          </a:xfrm>
          <a:prstGeom prst="rect">
            <a:avLst/>
          </a:prstGeom>
          <a:noFill/>
        </p:spPr>
        <p:txBody>
          <a:bodyPr wrap="square" rtlCol="0">
            <a:spAutoFit/>
          </a:bodyPr>
          <a:lstStyle/>
          <a:p>
            <a:pPr algn="ctr"/>
            <a:r>
              <a:rPr lang="en-US" sz="2000" b="1" dirty="0">
                <a:solidFill>
                  <a:schemeClr val="accent6">
                    <a:lumMod val="50000"/>
                  </a:schemeClr>
                </a:solidFill>
              </a:rPr>
              <a:t>H4[b]</a:t>
            </a:r>
          </a:p>
        </p:txBody>
      </p:sp>
      <p:sp>
        <p:nvSpPr>
          <p:cNvPr id="8" name="TextBox 7"/>
          <p:cNvSpPr txBox="1"/>
          <p:nvPr/>
        </p:nvSpPr>
        <p:spPr>
          <a:xfrm>
            <a:off x="1334589" y="2571690"/>
            <a:ext cx="938348" cy="400110"/>
          </a:xfrm>
          <a:prstGeom prst="rect">
            <a:avLst/>
          </a:prstGeom>
          <a:noFill/>
        </p:spPr>
        <p:txBody>
          <a:bodyPr wrap="square" rtlCol="0">
            <a:spAutoFit/>
          </a:bodyPr>
          <a:lstStyle/>
          <a:p>
            <a:pPr algn="ctr"/>
            <a:r>
              <a:rPr lang="en-US" sz="2000" b="1" dirty="0">
                <a:solidFill>
                  <a:srgbClr val="00B050"/>
                </a:solidFill>
              </a:rPr>
              <a:t>H2A[c]</a:t>
            </a:r>
          </a:p>
        </p:txBody>
      </p:sp>
      <p:sp>
        <p:nvSpPr>
          <p:cNvPr id="9" name="TextBox 8"/>
          <p:cNvSpPr txBox="1"/>
          <p:nvPr/>
        </p:nvSpPr>
        <p:spPr>
          <a:xfrm>
            <a:off x="5538652" y="5105400"/>
            <a:ext cx="938348" cy="400110"/>
          </a:xfrm>
          <a:prstGeom prst="rect">
            <a:avLst/>
          </a:prstGeom>
          <a:noFill/>
        </p:spPr>
        <p:txBody>
          <a:bodyPr wrap="square" rtlCol="0">
            <a:spAutoFit/>
          </a:bodyPr>
          <a:lstStyle/>
          <a:p>
            <a:pPr algn="ctr"/>
            <a:r>
              <a:rPr lang="en-US" sz="2000" b="1" dirty="0">
                <a:solidFill>
                  <a:srgbClr val="5BE7C6"/>
                </a:solidFill>
              </a:rPr>
              <a:t>H2A[g</a:t>
            </a:r>
            <a:r>
              <a:rPr lang="en-US" sz="2000" b="1" dirty="0">
                <a:solidFill>
                  <a:srgbClr val="00B050"/>
                </a:solidFill>
              </a:rPr>
              <a:t>]</a:t>
            </a:r>
          </a:p>
        </p:txBody>
      </p:sp>
      <p:sp>
        <p:nvSpPr>
          <p:cNvPr id="10" name="TextBox 9"/>
          <p:cNvSpPr txBox="1"/>
          <p:nvPr/>
        </p:nvSpPr>
        <p:spPr>
          <a:xfrm>
            <a:off x="1676400" y="3906279"/>
            <a:ext cx="938348" cy="400110"/>
          </a:xfrm>
          <a:prstGeom prst="rect">
            <a:avLst/>
          </a:prstGeom>
          <a:noFill/>
        </p:spPr>
        <p:txBody>
          <a:bodyPr wrap="square" rtlCol="0">
            <a:spAutoFit/>
          </a:bodyPr>
          <a:lstStyle/>
          <a:p>
            <a:pPr algn="ctr"/>
            <a:r>
              <a:rPr lang="en-US" sz="2000" b="1" dirty="0">
                <a:solidFill>
                  <a:srgbClr val="0000FF"/>
                </a:solidFill>
              </a:rPr>
              <a:t>H2B[d]</a:t>
            </a:r>
          </a:p>
        </p:txBody>
      </p:sp>
      <p:sp>
        <p:nvSpPr>
          <p:cNvPr id="11" name="TextBox 10"/>
          <p:cNvSpPr txBox="1"/>
          <p:nvPr/>
        </p:nvSpPr>
        <p:spPr>
          <a:xfrm>
            <a:off x="6207033" y="4611676"/>
            <a:ext cx="938348" cy="400110"/>
          </a:xfrm>
          <a:prstGeom prst="rect">
            <a:avLst/>
          </a:prstGeom>
          <a:noFill/>
        </p:spPr>
        <p:txBody>
          <a:bodyPr wrap="square" rtlCol="0">
            <a:spAutoFit/>
          </a:bodyPr>
          <a:lstStyle/>
          <a:p>
            <a:pPr algn="ctr"/>
            <a:r>
              <a:rPr lang="en-US" sz="2000" b="1" dirty="0">
                <a:solidFill>
                  <a:srgbClr val="FF99FF"/>
                </a:solidFill>
              </a:rPr>
              <a:t>H2B[h]</a:t>
            </a:r>
          </a:p>
        </p:txBody>
      </p:sp>
      <p:cxnSp>
        <p:nvCxnSpPr>
          <p:cNvPr id="14" name="Straight Arrow Connector 13"/>
          <p:cNvCxnSpPr/>
          <p:nvPr/>
        </p:nvCxnSpPr>
        <p:spPr>
          <a:xfrm rot="-180000">
            <a:off x="2914785" y="960887"/>
            <a:ext cx="1005840" cy="58024"/>
          </a:xfrm>
          <a:prstGeom prst="straightConnector1">
            <a:avLst/>
          </a:prstGeom>
          <a:ln w="38100">
            <a:solidFill>
              <a:srgbClr val="CCCC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H="1">
            <a:off x="289560" y="2755260"/>
            <a:ext cx="1005840"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93680" y="4099564"/>
            <a:ext cx="1005840" cy="1588"/>
          </a:xfrm>
          <a:prstGeom prst="straightConnector1">
            <a:avLst/>
          </a:prstGeom>
          <a:ln w="38100">
            <a:solidFill>
              <a:srgbClr val="1616DC"/>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80000">
            <a:off x="1763826" y="1605742"/>
            <a:ext cx="1005840" cy="58024"/>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15200" y="6416040"/>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20" name="Slide 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66848"/>
            <a:ext cx="304800" cy="304800"/>
          </a:xfrm>
          <a:prstGeom prst="rect">
            <a:avLst/>
          </a:prstGeom>
        </p:spPr>
      </p:pic>
    </p:spTree>
    <p:custDataLst>
      <p:tags r:id="rId1"/>
    </p:custDataLst>
  </p:cSld>
  <p:clrMapOvr>
    <a:masterClrMapping/>
  </p:clrMapOvr>
  <p:transition advClick="0" advTm="148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2" presetClass="entr" presetSubtype="8" fill="hold" nodeType="afterEffect">
                                  <p:stCondLst>
                                    <p:cond delay="7800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0-#ppt_w/2"/>
                                          </p:val>
                                        </p:tav>
                                        <p:tav tm="100000">
                                          <p:val>
                                            <p:strVal val="#ppt_x"/>
                                          </p:val>
                                        </p:tav>
                                      </p:tavLst>
                                    </p:anim>
                                    <p:anim calcmode="lin" valueType="num">
                                      <p:cBhvr additive="base">
                                        <p:cTn id="11" dur="500" fill="hold"/>
                                        <p:tgtEl>
                                          <p:spTgt spid="14"/>
                                        </p:tgtEl>
                                        <p:attrNameLst>
                                          <p:attrName>ppt_y</p:attrName>
                                        </p:attrNameLst>
                                      </p:cBhvr>
                                      <p:tavLst>
                                        <p:tav tm="0">
                                          <p:val>
                                            <p:strVal val="#ppt_y"/>
                                          </p:val>
                                        </p:tav>
                                        <p:tav tm="100000">
                                          <p:val>
                                            <p:strVal val="#ppt_y"/>
                                          </p:val>
                                        </p:tav>
                                      </p:tavLst>
                                    </p:anim>
                                  </p:childTnLst>
                                </p:cTn>
                              </p:par>
                            </p:childTnLst>
                          </p:cTn>
                        </p:par>
                        <p:par>
                          <p:cTn id="12" fill="hold">
                            <p:stCondLst>
                              <p:cond delay="78500"/>
                            </p:stCondLst>
                            <p:childTnLst>
                              <p:par>
                                <p:cTn id="13" presetID="2" presetClass="entr" presetSubtype="8" fill="hold" nodeType="afterEffect">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80000"/>
                            </p:stCondLst>
                            <p:childTnLst>
                              <p:par>
                                <p:cTn id="18" presetID="2" presetClass="entr" presetSubtype="8" fill="hold" nodeType="afterEffect">
                                  <p:stCondLst>
                                    <p:cond delay="10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0-#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childTnLst>
                          </p:cTn>
                        </p:par>
                        <p:par>
                          <p:cTn id="22" fill="hold">
                            <p:stCondLst>
                              <p:cond delay="81500"/>
                            </p:stCondLst>
                            <p:childTnLst>
                              <p:par>
                                <p:cTn id="23" presetID="2" presetClass="entr" presetSubtype="8" fill="hold" nodeType="afterEffect">
                                  <p:stCondLst>
                                    <p:cond delay="100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par>
                          <p:cTn id="27" fill="hold">
                            <p:stCondLst>
                              <p:cond delay="83000"/>
                            </p:stCondLst>
                            <p:childTnLst>
                              <p:par>
                                <p:cTn id="28" presetID="1" presetClass="exit" presetSubtype="0" fill="hold" nodeType="afterEffect">
                                  <p:stCondLst>
                                    <p:cond delay="4000"/>
                                  </p:stCondLst>
                                  <p:childTnLst>
                                    <p:set>
                                      <p:cBhvr>
                                        <p:cTn id="29" dur="1" fill="hold">
                                          <p:stCondLst>
                                            <p:cond delay="0"/>
                                          </p:stCondLst>
                                        </p:cTn>
                                        <p:tgtEl>
                                          <p:spTgt spid="14"/>
                                        </p:tgtEl>
                                        <p:attrNameLst>
                                          <p:attrName>style.visibility</p:attrName>
                                        </p:attrNameLst>
                                      </p:cBhvr>
                                      <p:to>
                                        <p:strVal val="hidden"/>
                                      </p:to>
                                    </p:set>
                                  </p:childTnLst>
                                </p:cTn>
                              </p:par>
                              <p:par>
                                <p:cTn id="30" presetID="1" presetClass="exit" presetSubtype="0" fill="hold" nodeType="withEffect">
                                  <p:stCondLst>
                                    <p:cond delay="4000"/>
                                  </p:stCondLst>
                                  <p:childTnLst>
                                    <p:set>
                                      <p:cBhvr>
                                        <p:cTn id="31" dur="1" fill="hold">
                                          <p:stCondLst>
                                            <p:cond delay="0"/>
                                          </p:stCondLst>
                                        </p:cTn>
                                        <p:tgtEl>
                                          <p:spTgt spid="19"/>
                                        </p:tgtEl>
                                        <p:attrNameLst>
                                          <p:attrName>style.visibility</p:attrName>
                                        </p:attrNameLst>
                                      </p:cBhvr>
                                      <p:to>
                                        <p:strVal val="hidden"/>
                                      </p:to>
                                    </p:set>
                                  </p:childTnLst>
                                </p:cTn>
                              </p:par>
                              <p:par>
                                <p:cTn id="32" presetID="1" presetClass="exit" presetSubtype="0" fill="hold" nodeType="withEffect">
                                  <p:stCondLst>
                                    <p:cond delay="4000"/>
                                  </p:stCondLst>
                                  <p:childTnLst>
                                    <p:set>
                                      <p:cBhvr>
                                        <p:cTn id="33" dur="1" fill="hold">
                                          <p:stCondLst>
                                            <p:cond delay="0"/>
                                          </p:stCondLst>
                                        </p:cTn>
                                        <p:tgtEl>
                                          <p:spTgt spid="15"/>
                                        </p:tgtEl>
                                        <p:attrNameLst>
                                          <p:attrName>style.visibility</p:attrName>
                                        </p:attrNameLst>
                                      </p:cBhvr>
                                      <p:to>
                                        <p:strVal val="hidden"/>
                                      </p:to>
                                    </p:set>
                                  </p:childTnLst>
                                </p:cTn>
                              </p:par>
                              <p:par>
                                <p:cTn id="34" presetID="1" presetClass="exit" presetSubtype="0" fill="hold" nodeType="withEffect">
                                  <p:stCondLst>
                                    <p:cond delay="4000"/>
                                  </p:stCondLst>
                                  <p:childTnLst>
                                    <p:set>
                                      <p:cBhvr>
                                        <p:cTn id="35"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4146" numSld="999">
                <p:cTn id="36"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ucleosome-axial-rotate-END.jpg"/>
          <p:cNvPicPr>
            <a:picLocks noChangeAspect="1"/>
          </p:cNvPicPr>
          <p:nvPr/>
        </p:nvPicPr>
        <p:blipFill>
          <a:blip r:embed="rId4" cstate="print"/>
          <a:stretch>
            <a:fillRect/>
          </a:stretch>
        </p:blipFill>
        <p:spPr>
          <a:xfrm>
            <a:off x="0" y="1445381"/>
            <a:ext cx="9144000" cy="3967238"/>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0"/>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nucleosome-long.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0" y="1444752"/>
            <a:ext cx="9146987" cy="3968496"/>
          </a:xfrm>
          <a:prstGeom prst="rect">
            <a:avLst/>
          </a:prstGeom>
        </p:spPr>
      </p:pic>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5" name="Slide 51.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11875" y="6576950"/>
            <a:ext cx="304800" cy="304800"/>
          </a:xfrm>
          <a:prstGeom prst="rect">
            <a:avLst/>
          </a:prstGeom>
        </p:spPr>
      </p:pic>
    </p:spTree>
    <p:custDataLst>
      <p:tags r:id="rId1"/>
    </p:custDataLst>
  </p:cSld>
  <p:clrMapOvr>
    <a:masterClrMapping/>
  </p:clrMapOvr>
  <p:transition advClick="0" advTm="1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mediacall" presetSubtype="0" fill="hold" nodeType="withEffect">
                                  <p:stCondLst>
                                    <p:cond delay="0"/>
                                  </p:stCondLst>
                                  <p:childTnLst>
                                    <p:cmd type="call" cmd="playFrom(0.0)">
                                      <p:cBhvr>
                                        <p:cTn id="8" dur="1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audio>
              <p:cMediaNode vol="81707" numSld="999">
                <p:cTn id="15"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DFCD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fontScale="90000"/>
          </a:bodyPr>
          <a:lstStyle/>
          <a:p>
            <a:pPr lvl="0"/>
            <a:r>
              <a:rPr lang="en-US" sz="4000" dirty="0">
                <a:latin typeface="Times New Roman" pitchFamily="18" charset="0"/>
                <a:cs typeface="Times New Roman" pitchFamily="18" charset="0"/>
              </a:rPr>
              <a:t>Two Octamers</a:t>
            </a:r>
            <a:br>
              <a:rPr lang="en-US" sz="4000" dirty="0">
                <a:latin typeface="Times New Roman" pitchFamily="18" charset="0"/>
                <a:cs typeface="Times New Roman" pitchFamily="18" charset="0"/>
              </a:rPr>
            </a:br>
            <a:br>
              <a:rPr lang="en-US" sz="4000" dirty="0">
                <a:latin typeface="Times New Roman" pitchFamily="18" charset="0"/>
                <a:cs typeface="Times New Roman" pitchFamily="18" charset="0"/>
              </a:rPr>
            </a:b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Acelrys</a:t>
            </a:r>
            <a:r>
              <a:rPr lang="en-US" sz="4000" dirty="0">
                <a:latin typeface="Times New Roman" pitchFamily="18" charset="0"/>
                <a:cs typeface="Times New Roman" pitchFamily="18" charset="0"/>
              </a:rPr>
              <a:t> Discovery Studio view)</a:t>
            </a:r>
            <a:br>
              <a:rPr lang="en-US" sz="4000" dirty="0">
                <a:latin typeface="Times New Roman" pitchFamily="18" charset="0"/>
                <a:cs typeface="Times New Roman" pitchFamily="18" charset="0"/>
              </a:rPr>
            </a:br>
            <a:endParaRPr lang="en-US" sz="4000" dirty="0">
              <a:latin typeface="Times New Roman" pitchFamily="18" charset="0"/>
              <a:cs typeface="Times New Roman" pitchFamily="18" charset="0"/>
            </a:endParaRPr>
          </a:p>
        </p:txBody>
      </p:sp>
      <p:sp>
        <p:nvSpPr>
          <p:cNvPr id="3" name="Title 1"/>
          <p:cNvSpPr txBox="1">
            <a:spLocks/>
          </p:cNvSpPr>
          <p:nvPr/>
        </p:nvSpPr>
        <p:spPr>
          <a:xfrm>
            <a:off x="457200" y="304800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4" name="TextBox 3"/>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6000"/>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nucleosome-long-1.jpg"/>
          <p:cNvPicPr>
            <a:picLocks noChangeAspect="1"/>
          </p:cNvPicPr>
          <p:nvPr/>
        </p:nvPicPr>
        <p:blipFill>
          <a:blip r:embed="rId6" cstate="print"/>
          <a:stretch>
            <a:fillRect/>
          </a:stretch>
        </p:blipFill>
        <p:spPr>
          <a:xfrm>
            <a:off x="0" y="1445381"/>
            <a:ext cx="9144000" cy="3967238"/>
          </a:xfrm>
          <a:prstGeom prst="rect">
            <a:avLst/>
          </a:prstGeom>
        </p:spPr>
      </p:pic>
      <p:grpSp>
        <p:nvGrpSpPr>
          <p:cNvPr id="10" name="Group 5"/>
          <p:cNvGrpSpPr/>
          <p:nvPr/>
        </p:nvGrpSpPr>
        <p:grpSpPr>
          <a:xfrm>
            <a:off x="342900" y="5181600"/>
            <a:ext cx="1257300" cy="1371600"/>
            <a:chOff x="0" y="5346700"/>
            <a:chExt cx="1257300" cy="1371600"/>
          </a:xfrm>
        </p:grpSpPr>
        <p:pic>
          <p:nvPicPr>
            <p:cNvPr id="11" name="Picture 10"/>
            <p:cNvPicPr>
              <a:picLocks noChangeAspect="1" noChangeArrowheads="1"/>
            </p:cNvPicPr>
            <p:nvPr/>
          </p:nvPicPr>
          <p:blipFill>
            <a:blip r:embed="rId7" cstate="print"/>
            <a:srcRect/>
            <a:stretch>
              <a:fillRect/>
            </a:stretch>
          </p:blipFill>
          <p:spPr bwMode="auto">
            <a:xfrm>
              <a:off x="0" y="5346700"/>
              <a:ext cx="1257300" cy="1295400"/>
            </a:xfrm>
            <a:prstGeom prst="rect">
              <a:avLst/>
            </a:prstGeom>
            <a:noFill/>
            <a:ln w="9525">
              <a:noFill/>
              <a:miter lim="800000"/>
              <a:headEnd/>
              <a:tailEnd/>
            </a:ln>
            <a:effectLst/>
          </p:spPr>
        </p:pic>
        <p:pic>
          <p:nvPicPr>
            <p:cNvPr id="12" name="Picture 10"/>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241300" y="6224587"/>
              <a:ext cx="660400" cy="493713"/>
            </a:xfrm>
            <a:prstGeom prst="rect">
              <a:avLst/>
            </a:prstGeom>
            <a:noFill/>
            <a:ln w="9525">
              <a:noFill/>
              <a:miter lim="800000"/>
              <a:headEnd/>
              <a:tailEnd/>
            </a:ln>
            <a:effectLst/>
          </p:spPr>
        </p:pic>
      </p:gr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7" name="Slide 5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76200" y="0"/>
            <a:ext cx="304800" cy="304800"/>
          </a:xfrm>
          <a:prstGeom prst="rect">
            <a:avLst/>
          </a:prstGeom>
        </p:spPr>
      </p:pic>
    </p:spTree>
    <p:custDataLst>
      <p:tags r:id="rId1"/>
    </p:custData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nucleosome-long.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0" y="1444752"/>
            <a:ext cx="9146987" cy="3968496"/>
          </a:xfrm>
          <a:prstGeom prst="rect">
            <a:avLst/>
          </a:prstGeom>
        </p:spPr>
      </p:pic>
      <p:grpSp>
        <p:nvGrpSpPr>
          <p:cNvPr id="8" name="Group 7"/>
          <p:cNvGrpSpPr/>
          <p:nvPr/>
        </p:nvGrpSpPr>
        <p:grpSpPr>
          <a:xfrm>
            <a:off x="342900" y="5181600"/>
            <a:ext cx="1257300" cy="1371600"/>
            <a:chOff x="0" y="5346700"/>
            <a:chExt cx="1257300" cy="1371600"/>
          </a:xfrm>
        </p:grpSpPr>
        <p:pic>
          <p:nvPicPr>
            <p:cNvPr id="9" name="Picture 8"/>
            <p:cNvPicPr>
              <a:picLocks noChangeAspect="1" noChangeArrowheads="1"/>
            </p:cNvPicPr>
            <p:nvPr/>
          </p:nvPicPr>
          <p:blipFill>
            <a:blip r:embed="rId9" cstate="print"/>
            <a:srcRect/>
            <a:stretch>
              <a:fillRect/>
            </a:stretch>
          </p:blipFill>
          <p:spPr bwMode="auto">
            <a:xfrm>
              <a:off x="0" y="5346700"/>
              <a:ext cx="1257300" cy="1295400"/>
            </a:xfrm>
            <a:prstGeom prst="rect">
              <a:avLst/>
            </a:prstGeom>
            <a:noFill/>
            <a:ln w="9525">
              <a:noFill/>
              <a:miter lim="800000"/>
              <a:headEnd/>
              <a:tailEnd/>
            </a:ln>
            <a:effectLst/>
          </p:spPr>
        </p:pic>
        <p:pic>
          <p:nvPicPr>
            <p:cNvPr id="10" name="Picture 10"/>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41300" y="6224587"/>
              <a:ext cx="660400" cy="493713"/>
            </a:xfrm>
            <a:prstGeom prst="rect">
              <a:avLst/>
            </a:prstGeom>
            <a:noFill/>
            <a:ln w="9525">
              <a:noFill/>
              <a:miter lim="800000"/>
              <a:headEnd/>
              <a:tailEnd/>
            </a:ln>
            <a:effectLst/>
          </p:spPr>
        </p:pic>
      </p:gr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11" action="ppaction://hlinksldjump"/>
              </a:rPr>
              <a:t>Table of Contents</a:t>
            </a:r>
            <a:endParaRPr lang="en-US" dirty="0"/>
          </a:p>
        </p:txBody>
      </p:sp>
      <p:pic>
        <p:nvPicPr>
          <p:cNvPr id="7" name="Slide 54.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2" cstate="print"/>
          <a:stretch>
            <a:fillRect/>
          </a:stretch>
        </p:blipFill>
        <p:spPr>
          <a:xfrm>
            <a:off x="76200" y="0"/>
            <a:ext cx="304800" cy="304800"/>
          </a:xfrm>
          <a:prstGeom prst="rect">
            <a:avLst/>
          </a:prstGeom>
        </p:spPr>
      </p:pic>
    </p:spTree>
    <p:custDataLst>
      <p:tags r:id="rId1"/>
    </p:custDataLst>
  </p:cSld>
  <p:clrMapOvr>
    <a:masterClrMapping/>
  </p:clrMapOvr>
  <p:transition advClick="0" advTm="5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000" fill="hold"/>
                                        <p:tgtEl>
                                          <p:spTgt spid="3"/>
                                        </p:tgtEl>
                                      </p:cBhvr>
                                    </p:cmd>
                                  </p:childTnLst>
                                </p:cTn>
                              </p:par>
                              <p:par>
                                <p:cTn id="10" presetID="2" presetClass="mediacall" presetSubtype="0" fill="hold" nodeType="withEffect">
                                  <p:stCondLst>
                                    <p:cond delay="33300"/>
                                  </p:stCondLst>
                                  <p:childTnLst>
                                    <p:cmd type="call" cmd="togglePause">
                                      <p:cBhvr>
                                        <p:cTn id="1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audio>
              <p:cMediaNode vol="81707" numSld="999">
                <p:cTn id="18"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nucleosome-long-153.jpg"/>
          <p:cNvPicPr>
            <a:picLocks noChangeAspect="1"/>
          </p:cNvPicPr>
          <p:nvPr/>
        </p:nvPicPr>
        <p:blipFill>
          <a:blip r:embed="rId6" cstate="print"/>
          <a:stretch>
            <a:fillRect/>
          </a:stretch>
        </p:blipFill>
        <p:spPr>
          <a:xfrm>
            <a:off x="0" y="1445381"/>
            <a:ext cx="9144000" cy="3967238"/>
          </a:xfrm>
          <a:prstGeom prst="rect">
            <a:avLst/>
          </a:prstGeom>
        </p:spPr>
      </p:pic>
      <p:grpSp>
        <p:nvGrpSpPr>
          <p:cNvPr id="6" name="Group 5"/>
          <p:cNvGrpSpPr/>
          <p:nvPr/>
        </p:nvGrpSpPr>
        <p:grpSpPr>
          <a:xfrm>
            <a:off x="342900" y="5181600"/>
            <a:ext cx="1257300" cy="1371600"/>
            <a:chOff x="0" y="5346700"/>
            <a:chExt cx="1257300" cy="1371600"/>
          </a:xfrm>
        </p:grpSpPr>
        <p:pic>
          <p:nvPicPr>
            <p:cNvPr id="7" name="Picture 6"/>
            <p:cNvPicPr>
              <a:picLocks noChangeAspect="1" noChangeArrowheads="1"/>
            </p:cNvPicPr>
            <p:nvPr/>
          </p:nvPicPr>
          <p:blipFill>
            <a:blip r:embed="rId7" cstate="print"/>
            <a:srcRect/>
            <a:stretch>
              <a:fillRect/>
            </a:stretch>
          </p:blipFill>
          <p:spPr bwMode="auto">
            <a:xfrm>
              <a:off x="0" y="5346700"/>
              <a:ext cx="1257300" cy="1295400"/>
            </a:xfrm>
            <a:prstGeom prst="rect">
              <a:avLst/>
            </a:prstGeom>
            <a:noFill/>
            <a:ln w="9525">
              <a:noFill/>
              <a:miter lim="800000"/>
              <a:headEnd/>
              <a:tailEnd/>
            </a:ln>
            <a:effectLst/>
          </p:spPr>
        </p:pic>
        <p:pic>
          <p:nvPicPr>
            <p:cNvPr id="8" name="Picture 10"/>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241300" y="6224587"/>
              <a:ext cx="660400" cy="493713"/>
            </a:xfrm>
            <a:prstGeom prst="rect">
              <a:avLst/>
            </a:prstGeom>
            <a:noFill/>
            <a:ln w="9525">
              <a:noFill/>
              <a:miter lim="800000"/>
              <a:headEnd/>
              <a:tailEnd/>
            </a:ln>
            <a:effectLst/>
          </p:spPr>
        </p:pic>
      </p:grpSp>
      <p:sp>
        <p:nvSpPr>
          <p:cNvPr id="9" name="TextBox 8"/>
          <p:cNvSpPr txBox="1"/>
          <p:nvPr/>
        </p:nvSpPr>
        <p:spPr>
          <a:xfrm>
            <a:off x="4038600" y="2373868"/>
            <a:ext cx="838200" cy="369332"/>
          </a:xfrm>
          <a:prstGeom prst="rect">
            <a:avLst/>
          </a:prstGeom>
          <a:solidFill>
            <a:schemeClr val="accent2">
              <a:lumMod val="40000"/>
              <a:lumOff val="60000"/>
            </a:schemeClr>
          </a:solidFill>
        </p:spPr>
        <p:txBody>
          <a:bodyPr wrap="square" rtlCol="0">
            <a:spAutoFit/>
          </a:bodyPr>
          <a:lstStyle/>
          <a:p>
            <a:pPr algn="ctr"/>
            <a:r>
              <a:rPr lang="en-US" dirty="0">
                <a:solidFill>
                  <a:srgbClr val="352DDF"/>
                </a:solidFill>
              </a:rPr>
              <a:t>H2B[d]</a:t>
            </a:r>
          </a:p>
        </p:txBody>
      </p:sp>
      <p:sp>
        <p:nvSpPr>
          <p:cNvPr id="10" name="TextBox 9"/>
          <p:cNvSpPr txBox="1"/>
          <p:nvPr/>
        </p:nvSpPr>
        <p:spPr>
          <a:xfrm>
            <a:off x="4419600" y="3238500"/>
            <a:ext cx="838200" cy="365760"/>
          </a:xfrm>
          <a:prstGeom prst="rect">
            <a:avLst/>
          </a:prstGeom>
          <a:solidFill>
            <a:schemeClr val="accent2">
              <a:lumMod val="40000"/>
              <a:lumOff val="60000"/>
            </a:schemeClr>
          </a:solidFill>
        </p:spPr>
        <p:txBody>
          <a:bodyPr wrap="square" rtlCol="0">
            <a:spAutoFit/>
          </a:bodyPr>
          <a:lstStyle/>
          <a:p>
            <a:pPr algn="ctr"/>
            <a:r>
              <a:rPr lang="en-US" dirty="0">
                <a:solidFill>
                  <a:srgbClr val="00B050"/>
                </a:solidFill>
              </a:rPr>
              <a:t>H2B[d]</a:t>
            </a:r>
            <a:endParaRPr lang="en-US" dirty="0">
              <a:solidFill>
                <a:srgbClr val="352DDF"/>
              </a:solidFill>
            </a:endParaRPr>
          </a:p>
        </p:txBody>
      </p:sp>
      <p:grpSp>
        <p:nvGrpSpPr>
          <p:cNvPr id="15" name="Group 14"/>
          <p:cNvGrpSpPr/>
          <p:nvPr/>
        </p:nvGrpSpPr>
        <p:grpSpPr>
          <a:xfrm>
            <a:off x="5344160" y="2514600"/>
            <a:ext cx="2656840" cy="369332"/>
            <a:chOff x="5344160" y="2514600"/>
            <a:chExt cx="2656840" cy="369332"/>
          </a:xfrm>
        </p:grpSpPr>
        <p:sp>
          <p:nvSpPr>
            <p:cNvPr id="11" name="TextBox 10"/>
            <p:cNvSpPr txBox="1"/>
            <p:nvPr/>
          </p:nvSpPr>
          <p:spPr>
            <a:xfrm>
              <a:off x="6375400" y="2514600"/>
              <a:ext cx="457200" cy="369332"/>
            </a:xfrm>
            <a:prstGeom prst="rect">
              <a:avLst/>
            </a:prstGeom>
            <a:noFill/>
          </p:spPr>
          <p:txBody>
            <a:bodyPr wrap="square" rtlCol="0">
              <a:spAutoFit/>
            </a:bodyPr>
            <a:lstStyle/>
            <a:p>
              <a:pPr algn="ctr"/>
              <a:r>
                <a:rPr lang="en-US" b="1" dirty="0">
                  <a:solidFill>
                    <a:schemeClr val="bg1"/>
                  </a:solidFill>
                </a:rPr>
                <a:t>??</a:t>
              </a:r>
            </a:p>
          </p:txBody>
        </p:sp>
        <p:cxnSp>
          <p:nvCxnSpPr>
            <p:cNvPr id="13" name="Straight Arrow Connector 12"/>
            <p:cNvCxnSpPr/>
            <p:nvPr/>
          </p:nvCxnSpPr>
          <p:spPr>
            <a:xfrm>
              <a:off x="6781800" y="2705100"/>
              <a:ext cx="1219200" cy="1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5344160" y="2705100"/>
              <a:ext cx="1097280" cy="1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970280" y="3162300"/>
            <a:ext cx="2839720" cy="369332"/>
            <a:chOff x="970280" y="3162300"/>
            <a:chExt cx="2839720" cy="369332"/>
          </a:xfrm>
        </p:grpSpPr>
        <p:sp>
          <p:nvSpPr>
            <p:cNvPr id="17" name="TextBox 16"/>
            <p:cNvSpPr txBox="1"/>
            <p:nvPr/>
          </p:nvSpPr>
          <p:spPr>
            <a:xfrm>
              <a:off x="2184400" y="3162300"/>
              <a:ext cx="457200" cy="369332"/>
            </a:xfrm>
            <a:prstGeom prst="rect">
              <a:avLst/>
            </a:prstGeom>
            <a:noFill/>
          </p:spPr>
          <p:txBody>
            <a:bodyPr wrap="square" rtlCol="0">
              <a:spAutoFit/>
            </a:bodyPr>
            <a:lstStyle/>
            <a:p>
              <a:pPr algn="ctr"/>
              <a:r>
                <a:rPr lang="en-US" b="1" dirty="0">
                  <a:solidFill>
                    <a:schemeClr val="bg1"/>
                  </a:solidFill>
                </a:rPr>
                <a:t>??</a:t>
              </a:r>
            </a:p>
          </p:txBody>
        </p:sp>
        <p:cxnSp>
          <p:nvCxnSpPr>
            <p:cNvPr id="18" name="Straight Arrow Connector 17"/>
            <p:cNvCxnSpPr/>
            <p:nvPr/>
          </p:nvCxnSpPr>
          <p:spPr>
            <a:xfrm>
              <a:off x="2590800" y="3352800"/>
              <a:ext cx="1219200" cy="1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a:off x="970280" y="3352800"/>
              <a:ext cx="1280160" cy="1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21" name="Slide 5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8915400" y="0"/>
            <a:ext cx="304800" cy="304800"/>
          </a:xfrm>
          <a:prstGeom prst="rect">
            <a:avLst/>
          </a:prstGeom>
        </p:spPr>
      </p:pic>
    </p:spTree>
    <p:custDataLst>
      <p:tags r:id="rId1"/>
    </p:custDataLst>
  </p:cSld>
  <p:clrMapOvr>
    <a:masterClrMapping/>
  </p:clrMapOvr>
  <p:transition advClick="0"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0"/>
                            </p:stCondLst>
                            <p:childTnLst>
                              <p:par>
                                <p:cTn id="8" presetID="9" presetClass="entr" presetSubtype="0" fill="hold" grpId="2"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2"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xit" presetSubtype="0" fill="hold" nodeType="withEffect">
                                  <p:stCondLst>
                                    <p:cond delay="0"/>
                                  </p:stCondLst>
                                  <p:childTnLst>
                                    <p:animEffect transition="out" filter="dissolv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par>
                          <p:cTn id="17" fill="hold">
                            <p:stCondLst>
                              <p:cond delay="500"/>
                            </p:stCondLst>
                            <p:childTnLst>
                              <p:par>
                                <p:cTn id="18" presetID="63" presetClass="path" presetSubtype="0" accel="50000" decel="50000" fill="hold" grpId="0" nodeType="afterEffect">
                                  <p:stCondLst>
                                    <p:cond delay="2000"/>
                                  </p:stCondLst>
                                  <p:childTnLst>
                                    <p:animMotion origin="layout" path="M 3.33333E-6 -2.59259E-6 L 0.30416 0.00116 " pathEditMode="relative" rAng="0" ptsTypes="AA">
                                      <p:cBhvr>
                                        <p:cTn id="19" dur="2000" fill="hold"/>
                                        <p:tgtEl>
                                          <p:spTgt spid="10"/>
                                        </p:tgtEl>
                                        <p:attrNameLst>
                                          <p:attrName>ppt_x</p:attrName>
                                          <p:attrName>ppt_y</p:attrName>
                                        </p:attrNameLst>
                                      </p:cBhvr>
                                      <p:rCtr x="152" y="0"/>
                                    </p:animMotion>
                                  </p:childTnLst>
                                </p:cTn>
                              </p:par>
                              <p:par>
                                <p:cTn id="20" presetID="35" presetClass="path" presetSubtype="0" accel="50000" decel="50000" fill="hold" grpId="0" nodeType="withEffect">
                                  <p:stCondLst>
                                    <p:cond delay="2000"/>
                                  </p:stCondLst>
                                  <p:childTnLst>
                                    <p:animMotion origin="layout" path="M 0 3.33333E-6 L -0.34583 -0.00625 " pathEditMode="relative" rAng="0" ptsTypes="AA">
                                      <p:cBhvr>
                                        <p:cTn id="21" dur="2000" fill="hold"/>
                                        <p:tgtEl>
                                          <p:spTgt spid="9"/>
                                        </p:tgtEl>
                                        <p:attrNameLst>
                                          <p:attrName>ppt_x</p:attrName>
                                          <p:attrName>ppt_y</p:attrName>
                                        </p:attrNameLst>
                                      </p:cBhvr>
                                      <p:rCtr x="-173" y="-3"/>
                                    </p:animMotion>
                                  </p:childTnLst>
                                </p:cTn>
                              </p:par>
                            </p:childTnLst>
                          </p:cTn>
                        </p:par>
                        <p:par>
                          <p:cTn id="22" fill="hold">
                            <p:stCondLst>
                              <p:cond delay="4500"/>
                            </p:stCondLst>
                            <p:childTnLst>
                              <p:par>
                                <p:cTn id="23" presetID="9" presetClass="exit" presetSubtype="0" fill="hold" grpId="1" nodeType="afterEffect">
                                  <p:stCondLst>
                                    <p:cond delay="2000"/>
                                  </p:stCondLst>
                                  <p:childTnLst>
                                    <p:animEffect transition="out" filter="dissolv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9" presetClass="exit" presetSubtype="0" fill="hold" grpId="1" nodeType="withEffect">
                                  <p:stCondLst>
                                    <p:cond delay="2000"/>
                                  </p:stCondLst>
                                  <p:childTnLst>
                                    <p:animEffect transition="out" filter="dissolv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7000"/>
                            </p:stCondLst>
                            <p:childTnLst>
                              <p:par>
                                <p:cTn id="30" presetID="2" presetClass="entr" presetSubtype="1" fill="hold" nodeType="afterEffect">
                                  <p:stCondLst>
                                    <p:cond delay="550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550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38" fill="hold" display="0">
                  <p:stCondLst>
                    <p:cond delay="indefinite"/>
                  </p:stCondLst>
                  <p:endCondLst>
                    <p:cond evt="onPrev" delay="0">
                      <p:tgtEl>
                        <p:sldTgt/>
                      </p:tgtEl>
                    </p:cond>
                    <p:cond evt="onStopAudio" delay="0">
                      <p:tgtEl>
                        <p:sldTgt/>
                      </p:tgtEl>
                    </p:cond>
                  </p:endCondLst>
                </p:cTn>
                <p:tgtEl>
                  <p:spTgt spid="21"/>
                </p:tgtEl>
              </p:cMediaNode>
            </p:audio>
          </p:childTnLst>
        </p:cTn>
      </p:par>
    </p:tnLst>
    <p:bldLst>
      <p:bldP spid="9" grpId="0" animBg="1"/>
      <p:bldP spid="9" grpId="1" animBg="1"/>
      <p:bldP spid="9" grpId="2" animBg="1"/>
      <p:bldP spid="10" grpId="0" animBg="1"/>
      <p:bldP spid="10" grpId="1" animBg="1"/>
      <p:bldP spid="10" grpId="2"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octamer-all-8-strands_0.jpg"/>
          <p:cNvPicPr>
            <a:picLocks noChangeAspect="1"/>
          </p:cNvPicPr>
          <p:nvPr/>
        </p:nvPicPr>
        <p:blipFill>
          <a:blip r:embed="rId6" cstate="print"/>
          <a:stretch>
            <a:fillRect/>
          </a:stretch>
        </p:blipFill>
        <p:spPr>
          <a:xfrm>
            <a:off x="0" y="1655064"/>
            <a:ext cx="9144000" cy="3683000"/>
          </a:xfrm>
          <a:prstGeom prst="rect">
            <a:avLst/>
          </a:prstGeom>
        </p:spPr>
      </p:pic>
      <p:sp>
        <p:nvSpPr>
          <p:cNvPr id="3" name="TextBox 2"/>
          <p:cNvSpPr txBox="1"/>
          <p:nvPr/>
        </p:nvSpPr>
        <p:spPr>
          <a:xfrm>
            <a:off x="3124200" y="5802868"/>
            <a:ext cx="2926080" cy="369332"/>
          </a:xfrm>
          <a:prstGeom prst="rect">
            <a:avLst/>
          </a:prstGeom>
          <a:noFill/>
        </p:spPr>
        <p:txBody>
          <a:bodyPr wrap="square" rtlCol="0">
            <a:spAutoFit/>
          </a:bodyPr>
          <a:lstStyle/>
          <a:p>
            <a:pPr algn="ctr"/>
            <a:r>
              <a:rPr lang="en-US" dirty="0">
                <a:solidFill>
                  <a:schemeClr val="bg1"/>
                </a:solidFill>
              </a:rPr>
              <a:t>Proposed new structure</a:t>
            </a:r>
          </a:p>
        </p:txBody>
      </p:sp>
      <p:sp>
        <p:nvSpPr>
          <p:cNvPr id="4" name="TextBox 3"/>
          <p:cNvSpPr txBox="1"/>
          <p:nvPr/>
        </p:nvSpPr>
        <p:spPr>
          <a:xfrm>
            <a:off x="7383440" y="-25704"/>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5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27296" y="0"/>
            <a:ext cx="304800" cy="304800"/>
          </a:xfrm>
          <a:prstGeom prst="rect">
            <a:avLst/>
          </a:prstGeom>
        </p:spPr>
      </p:pic>
    </p:spTree>
    <p:custDataLst>
      <p:tags r:id="rId1"/>
    </p:custDataLst>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rotate-octamer-all-8-strands.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0" y="1651384"/>
            <a:ext cx="9144000" cy="3682616"/>
          </a:xfrm>
          <a:prstGeom prst="rect">
            <a:avLst/>
          </a:prstGeom>
        </p:spPr>
      </p:pic>
      <p:grpSp>
        <p:nvGrpSpPr>
          <p:cNvPr id="3" name="Group 2"/>
          <p:cNvGrpSpPr/>
          <p:nvPr/>
        </p:nvGrpSpPr>
        <p:grpSpPr>
          <a:xfrm>
            <a:off x="101600" y="5410200"/>
            <a:ext cx="1270000" cy="1295400"/>
            <a:chOff x="101600" y="2743200"/>
            <a:chExt cx="1270000" cy="1295400"/>
          </a:xfrm>
        </p:grpSpPr>
        <p:pic>
          <p:nvPicPr>
            <p:cNvPr id="4" name="Picture 5"/>
            <p:cNvPicPr>
              <a:picLocks noChangeAspect="1" noChangeArrowheads="1"/>
            </p:cNvPicPr>
            <p:nvPr/>
          </p:nvPicPr>
          <p:blipFill>
            <a:blip r:embed="rId9" cstate="print"/>
            <a:srcRect/>
            <a:stretch>
              <a:fillRect/>
            </a:stretch>
          </p:blipFill>
          <p:spPr bwMode="auto">
            <a:xfrm>
              <a:off x="114300" y="2743200"/>
              <a:ext cx="1257300" cy="1295400"/>
            </a:xfrm>
            <a:prstGeom prst="rect">
              <a:avLst/>
            </a:prstGeom>
            <a:noFill/>
            <a:ln w="9525">
              <a:noFill/>
              <a:miter lim="800000"/>
              <a:headEnd/>
              <a:tailEnd/>
            </a:ln>
            <a:effectLst/>
          </p:spPr>
        </p:pic>
        <p:pic>
          <p:nvPicPr>
            <p:cNvPr id="5" name="Picture 10"/>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rot="16200000">
              <a:off x="18257" y="3213100"/>
              <a:ext cx="660400" cy="493713"/>
            </a:xfrm>
            <a:prstGeom prst="rect">
              <a:avLst/>
            </a:prstGeom>
            <a:noFill/>
            <a:ln w="9525">
              <a:noFill/>
              <a:miter lim="800000"/>
              <a:headEnd/>
              <a:tailEnd/>
            </a:ln>
            <a:effectLst/>
          </p:spPr>
        </p:pic>
      </p:grpSp>
      <p:sp>
        <p:nvSpPr>
          <p:cNvPr id="6" name="TextBox 5"/>
          <p:cNvSpPr txBox="1"/>
          <p:nvPr/>
        </p:nvSpPr>
        <p:spPr>
          <a:xfrm>
            <a:off x="7383440" y="0"/>
            <a:ext cx="1828800" cy="365760"/>
          </a:xfrm>
          <a:prstGeom prst="rect">
            <a:avLst/>
          </a:prstGeom>
          <a:noFill/>
        </p:spPr>
        <p:txBody>
          <a:bodyPr wrap="square" rtlCol="0">
            <a:spAutoFit/>
          </a:bodyPr>
          <a:lstStyle/>
          <a:p>
            <a:r>
              <a:rPr lang="en-US" dirty="0">
                <a:hlinkClick r:id="rId11" action="ppaction://hlinksldjump"/>
              </a:rPr>
              <a:t>Table of Contents</a:t>
            </a:r>
            <a:endParaRPr lang="en-US" dirty="0"/>
          </a:p>
        </p:txBody>
      </p:sp>
      <p:pic>
        <p:nvPicPr>
          <p:cNvPr id="7" name="Slide 57.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2" cstate="print"/>
          <a:stretch>
            <a:fillRect/>
          </a:stretch>
        </p:blipFill>
        <p:spPr>
          <a:xfrm>
            <a:off x="27296" y="0"/>
            <a:ext cx="304800" cy="304800"/>
          </a:xfrm>
          <a:prstGeom prst="rect">
            <a:avLst/>
          </a:prstGeom>
        </p:spPr>
      </p:pic>
    </p:spTree>
    <p:custDataLst>
      <p:tags r:id="rId1"/>
    </p:custData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mediacall" presetSubtype="0" fill="hold" nodeType="withEffect">
                                  <p:stCondLst>
                                    <p:cond delay="0"/>
                                  </p:stCondLst>
                                  <p:childTnLst>
                                    <p:cmd type="call" cmd="playFrom(0.0)">
                                      <p:cBhvr>
                                        <p:cTn id="8" dur="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80488" numSld="999">
                <p:cTn id="15"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octamer-all-8-strands_30.jpg"/>
          <p:cNvPicPr>
            <a:picLocks noChangeAspect="1"/>
          </p:cNvPicPr>
          <p:nvPr/>
        </p:nvPicPr>
        <p:blipFill>
          <a:blip r:embed="rId6" cstate="print"/>
          <a:stretch>
            <a:fillRect/>
          </a:stretch>
        </p:blipFill>
        <p:spPr>
          <a:xfrm>
            <a:off x="0" y="1655064"/>
            <a:ext cx="9144000" cy="368300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5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13648" y="6580496"/>
            <a:ext cx="304800" cy="304800"/>
          </a:xfrm>
          <a:prstGeom prst="rect">
            <a:avLst/>
          </a:prstGeom>
        </p:spPr>
      </p:pic>
    </p:spTree>
    <p:custDataLst>
      <p:tags r:id="rId1"/>
    </p:custData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rotate-octamer-all-8-strands_x.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0" y="1655064"/>
            <a:ext cx="9144000" cy="3682616"/>
          </a:xfrm>
          <a:prstGeom prst="rect">
            <a:avLst/>
          </a:prstGeom>
        </p:spPr>
      </p:pic>
      <p:grpSp>
        <p:nvGrpSpPr>
          <p:cNvPr id="2" name="Group 3"/>
          <p:cNvGrpSpPr/>
          <p:nvPr/>
        </p:nvGrpSpPr>
        <p:grpSpPr>
          <a:xfrm>
            <a:off x="38100" y="5346700"/>
            <a:ext cx="1257300" cy="1358900"/>
            <a:chOff x="114300" y="5486400"/>
            <a:chExt cx="1257300" cy="1358900"/>
          </a:xfrm>
        </p:grpSpPr>
        <p:pic>
          <p:nvPicPr>
            <p:cNvPr id="5" name="Picture 5"/>
            <p:cNvPicPr>
              <a:picLocks noChangeAspect="1" noChangeArrowheads="1"/>
            </p:cNvPicPr>
            <p:nvPr/>
          </p:nvPicPr>
          <p:blipFill>
            <a:blip r:embed="rId7" cstate="print"/>
            <a:srcRect/>
            <a:stretch>
              <a:fillRect/>
            </a:stretch>
          </p:blipFill>
          <p:spPr bwMode="auto">
            <a:xfrm>
              <a:off x="114300" y="5486400"/>
              <a:ext cx="1257300" cy="1295400"/>
            </a:xfrm>
            <a:prstGeom prst="rect">
              <a:avLst/>
            </a:prstGeom>
            <a:noFill/>
            <a:ln w="9525">
              <a:noFill/>
              <a:miter lim="800000"/>
              <a:headEnd/>
              <a:tailEnd/>
            </a:ln>
            <a:effectLst/>
          </p:spPr>
        </p:pic>
        <p:pic>
          <p:nvPicPr>
            <p:cNvPr id="6" name="Picture 10"/>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406400" y="6351587"/>
              <a:ext cx="660400" cy="493713"/>
            </a:xfrm>
            <a:prstGeom prst="rect">
              <a:avLst/>
            </a:prstGeom>
            <a:noFill/>
            <a:ln w="9525">
              <a:noFill/>
              <a:miter lim="800000"/>
              <a:headEnd/>
              <a:tailEnd/>
            </a:ln>
            <a:effectLst/>
          </p:spPr>
        </p:pic>
      </p:grpSp>
      <p:sp>
        <p:nvSpPr>
          <p:cNvPr id="7" name="TextBox 6"/>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spTree>
    <p:custDataLst>
      <p:tags r:id="rId1"/>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H4[b]-H2A[c]-H2B[d].png"/>
          <p:cNvPicPr>
            <a:picLocks noChangeAspect="1"/>
          </p:cNvPicPr>
          <p:nvPr/>
        </p:nvPicPr>
        <p:blipFill>
          <a:blip r:embed="rId6" cstate="print"/>
          <a:stretch>
            <a:fillRect/>
          </a:stretch>
        </p:blipFill>
        <p:spPr>
          <a:xfrm>
            <a:off x="1883664" y="658504"/>
            <a:ext cx="5532120" cy="5532120"/>
          </a:xfrm>
          <a:prstGeom prst="rect">
            <a:avLst/>
          </a:prstGeom>
        </p:spPr>
      </p:pic>
      <p:sp>
        <p:nvSpPr>
          <p:cNvPr id="3" name="TextBox 2"/>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4" name="TextBox 3"/>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5" name="TextBox 4"/>
          <p:cNvSpPr txBox="1"/>
          <p:nvPr/>
        </p:nvSpPr>
        <p:spPr>
          <a:xfrm>
            <a:off x="1334589" y="2571690"/>
            <a:ext cx="938348" cy="400110"/>
          </a:xfrm>
          <a:prstGeom prst="rect">
            <a:avLst/>
          </a:prstGeom>
          <a:noFill/>
        </p:spPr>
        <p:txBody>
          <a:bodyPr wrap="square" rtlCol="0">
            <a:spAutoFit/>
          </a:bodyPr>
          <a:lstStyle/>
          <a:p>
            <a:pPr algn="ctr"/>
            <a:r>
              <a:rPr lang="en-US" sz="2000" b="1" dirty="0">
                <a:solidFill>
                  <a:srgbClr val="00B050"/>
                </a:solidFill>
              </a:rPr>
              <a:t>H2A[c]</a:t>
            </a:r>
          </a:p>
        </p:txBody>
      </p:sp>
      <p:sp>
        <p:nvSpPr>
          <p:cNvPr id="6" name="TextBox 5"/>
          <p:cNvSpPr txBox="1"/>
          <p:nvPr/>
        </p:nvSpPr>
        <p:spPr>
          <a:xfrm>
            <a:off x="1676400" y="3906279"/>
            <a:ext cx="938348" cy="400110"/>
          </a:xfrm>
          <a:prstGeom prst="rect">
            <a:avLst/>
          </a:prstGeom>
          <a:noFill/>
        </p:spPr>
        <p:txBody>
          <a:bodyPr wrap="square" rtlCol="0">
            <a:spAutoFit/>
          </a:bodyPr>
          <a:lstStyle/>
          <a:p>
            <a:pPr algn="ctr"/>
            <a:r>
              <a:rPr lang="en-US" sz="2000" b="1" dirty="0">
                <a:solidFill>
                  <a:srgbClr val="0000FF"/>
                </a:solidFill>
              </a:rPr>
              <a:t>H2B[d]</a:t>
            </a:r>
          </a:p>
        </p:txBody>
      </p:sp>
      <p:sp>
        <p:nvSpPr>
          <p:cNvPr id="7" name="TextBox 6"/>
          <p:cNvSpPr txBox="1"/>
          <p:nvPr/>
        </p:nvSpPr>
        <p:spPr>
          <a:xfrm>
            <a:off x="7315200" y="6416040"/>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cxnSp>
        <p:nvCxnSpPr>
          <p:cNvPr id="11" name="Straight Arrow Connector 10"/>
          <p:cNvCxnSpPr/>
          <p:nvPr/>
        </p:nvCxnSpPr>
        <p:spPr>
          <a:xfrm>
            <a:off x="955344" y="4093192"/>
            <a:ext cx="685800" cy="1588"/>
          </a:xfrm>
          <a:prstGeom prst="straightConnector1">
            <a:avLst/>
          </a:prstGeom>
          <a:ln>
            <a:solidFill>
              <a:srgbClr val="352DDF"/>
            </a:solidFill>
            <a:tailEnd type="arrow"/>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a:off x="625520" y="2768908"/>
            <a:ext cx="685800" cy="1588"/>
          </a:xfrm>
          <a:prstGeom prst="straightConnector1">
            <a:avLst/>
          </a:prstGeom>
          <a:ln>
            <a:solidFill>
              <a:srgbClr val="00B050"/>
            </a:solidFill>
            <a:tailEnd type="arrow"/>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rot="10800000">
            <a:off x="5791200" y="1168708"/>
            <a:ext cx="685800" cy="1588"/>
          </a:xfrm>
          <a:prstGeom prst="straightConnector1">
            <a:avLst/>
          </a:prstGeom>
          <a:ln>
            <a:solidFill>
              <a:schemeClr val="bg1"/>
            </a:solidFill>
            <a:tailEnd type="arrow"/>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rot="10800000">
            <a:off x="6963768" y="1703696"/>
            <a:ext cx="685800" cy="1588"/>
          </a:xfrm>
          <a:prstGeom prst="straightConnector1">
            <a:avLst/>
          </a:prstGeom>
          <a:ln>
            <a:solidFill>
              <a:srgbClr val="C00000"/>
            </a:solidFill>
            <a:tailEnd type="arrow"/>
          </a:ln>
        </p:spPr>
        <p:style>
          <a:lnRef idx="1">
            <a:schemeClr val="accent2"/>
          </a:lnRef>
          <a:fillRef idx="0">
            <a:schemeClr val="accent2"/>
          </a:fillRef>
          <a:effectRef idx="0">
            <a:schemeClr val="accent2"/>
          </a:effectRef>
          <a:fontRef idx="minor">
            <a:schemeClr val="tx1"/>
          </a:fontRef>
        </p:style>
      </p:cxnSp>
      <p:pic>
        <p:nvPicPr>
          <p:cNvPr id="15" name="Slide 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80496"/>
            <a:ext cx="304800" cy="304800"/>
          </a:xfrm>
          <a:prstGeom prst="rect">
            <a:avLst/>
          </a:prstGeom>
        </p:spPr>
      </p:pic>
    </p:spTree>
    <p:custDataLst>
      <p:tags r:id="rId1"/>
    </p:custDataLst>
  </p:cSld>
  <p:clrMapOvr>
    <a:masterClrMapping/>
  </p:clrMapOvr>
  <p:transition advClick="0" advTm="1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 presetClass="entr" presetSubtype="2" fill="hold" nodeType="afterEffect">
                                  <p:stCondLst>
                                    <p:cond delay="450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1+#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5000"/>
                            </p:stCondLst>
                            <p:childTnLst>
                              <p:par>
                                <p:cTn id="13" presetID="2" presetClass="entr" presetSubtype="2" fill="hold" nodeType="afterEffect">
                                  <p:stCondLst>
                                    <p:cond delay="1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7000"/>
                            </p:stCondLst>
                            <p:childTnLst>
                              <p:par>
                                <p:cTn id="18" presetID="2" presetClass="entr" presetSubtype="8" fill="hold" nodeType="afterEffect">
                                  <p:stCondLst>
                                    <p:cond delay="150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9000"/>
                            </p:stCondLst>
                            <p:childTnLst>
                              <p:par>
                                <p:cTn id="23" presetID="2" presetClass="entr" presetSubtype="8" fill="hold" nodeType="afterEffect">
                                  <p:stCondLst>
                                    <p:cond delay="15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7805" numSld="999">
                <p:cTn id="2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octamer-all-8-strands_30_20.jpg"/>
          <p:cNvPicPr>
            <a:picLocks noChangeAspect="1"/>
          </p:cNvPicPr>
          <p:nvPr/>
        </p:nvPicPr>
        <p:blipFill>
          <a:blip r:embed="rId6" cstate="print"/>
          <a:stretch>
            <a:fillRect/>
          </a:stretch>
        </p:blipFill>
        <p:spPr>
          <a:xfrm>
            <a:off x="0" y="1655064"/>
            <a:ext cx="9144000" cy="3683000"/>
          </a:xfrm>
          <a:prstGeom prst="rect">
            <a:avLst/>
          </a:prstGeom>
        </p:spPr>
      </p:pic>
      <p:sp>
        <p:nvSpPr>
          <p:cNvPr id="3" name="TextBox 2"/>
          <p:cNvSpPr txBox="1"/>
          <p:nvPr/>
        </p:nvSpPr>
        <p:spPr>
          <a:xfrm>
            <a:off x="381000" y="1827031"/>
            <a:ext cx="838200" cy="338554"/>
          </a:xfrm>
          <a:prstGeom prst="rect">
            <a:avLst/>
          </a:prstGeom>
          <a:noFill/>
        </p:spPr>
        <p:txBody>
          <a:bodyPr wrap="square" rtlCol="0">
            <a:spAutoFit/>
          </a:bodyPr>
          <a:lstStyle/>
          <a:p>
            <a:pPr algn="ctr"/>
            <a:r>
              <a:rPr lang="en-US" sz="1600" b="1" dirty="0">
                <a:solidFill>
                  <a:schemeClr val="bg1"/>
                </a:solidFill>
              </a:rPr>
              <a:t>H3[a]</a:t>
            </a:r>
          </a:p>
        </p:txBody>
      </p:sp>
      <p:sp>
        <p:nvSpPr>
          <p:cNvPr id="4" name="TextBox 3"/>
          <p:cNvSpPr txBox="1"/>
          <p:nvPr/>
        </p:nvSpPr>
        <p:spPr>
          <a:xfrm>
            <a:off x="7129132" y="2099846"/>
            <a:ext cx="838200" cy="338554"/>
          </a:xfrm>
          <a:prstGeom prst="rect">
            <a:avLst/>
          </a:prstGeom>
          <a:noFill/>
        </p:spPr>
        <p:txBody>
          <a:bodyPr wrap="square" rtlCol="0">
            <a:spAutoFit/>
          </a:bodyPr>
          <a:lstStyle/>
          <a:p>
            <a:pPr algn="ctr"/>
            <a:r>
              <a:rPr lang="en-US" sz="1600" b="1" dirty="0">
                <a:solidFill>
                  <a:srgbClr val="FF0000"/>
                </a:solidFill>
              </a:rPr>
              <a:t>H4[b]</a:t>
            </a:r>
          </a:p>
        </p:txBody>
      </p:sp>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6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23750" y="6600700"/>
            <a:ext cx="304800" cy="304800"/>
          </a:xfrm>
          <a:prstGeom prst="rect">
            <a:avLst/>
          </a:prstGeom>
        </p:spPr>
      </p:pic>
    </p:spTree>
    <p:custDataLst>
      <p:tags r:id="rId1"/>
    </p:custDataLst>
  </p:cSld>
  <p:clrMapOvr>
    <a:masterClrMapping/>
  </p:clrMapOvr>
  <p:transition advClick="0"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grpId="0" nodeType="afterEffect">
                                  <p:stCondLst>
                                    <p:cond delay="13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135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6"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3"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octamer-all-8-strands_30_20.jpg"/>
          <p:cNvPicPr>
            <a:picLocks noChangeAspect="1"/>
          </p:cNvPicPr>
          <p:nvPr/>
        </p:nvPicPr>
        <p:blipFill>
          <a:blip r:embed="rId6" cstate="print"/>
          <a:stretch>
            <a:fillRect/>
          </a:stretch>
        </p:blipFill>
        <p:spPr>
          <a:xfrm>
            <a:off x="0" y="1655064"/>
            <a:ext cx="9144000" cy="3683000"/>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6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23750" y="6600700"/>
            <a:ext cx="304800" cy="304800"/>
          </a:xfrm>
          <a:prstGeom prst="rect">
            <a:avLst/>
          </a:prstGeom>
        </p:spPr>
      </p:pic>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6" presetClass="emph" presetSubtype="0" fill="hold" nodeType="afterEffect">
                                  <p:stCondLst>
                                    <p:cond delay="4000"/>
                                  </p:stCondLst>
                                  <p:childTnLst>
                                    <p:animScale>
                                      <p:cBhvr>
                                        <p:cTn id="9" dur="2000" fill="hold"/>
                                        <p:tgtEl>
                                          <p:spTgt spid="2"/>
                                        </p:tgtEl>
                                      </p:cBhvr>
                                      <p:by x="60000" y="6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0"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octamer-all-8-strands_30_20.jpg"/>
          <p:cNvPicPr>
            <a:picLocks noChangeAspect="1"/>
          </p:cNvPicPr>
          <p:nvPr/>
        </p:nvPicPr>
        <p:blipFill>
          <a:blip r:embed="rId6" cstate="print">
            <a:clrChange>
              <a:clrFrom>
                <a:srgbClr val="000000"/>
              </a:clrFrom>
              <a:clrTo>
                <a:srgbClr val="000000">
                  <a:alpha val="0"/>
                </a:srgbClr>
              </a:clrTo>
            </a:clrChange>
          </a:blip>
          <a:stretch>
            <a:fillRect/>
          </a:stretch>
        </p:blipFill>
        <p:spPr>
          <a:xfrm>
            <a:off x="1828800" y="2383466"/>
            <a:ext cx="5486400" cy="2209800"/>
          </a:xfrm>
          <a:prstGeom prst="rect">
            <a:avLst/>
          </a:prstGeom>
        </p:spPr>
      </p:pic>
      <p:pic>
        <p:nvPicPr>
          <p:cNvPr id="3" name="Picture 2" descr="rotate-octamer-all-8-strands_30_20.jpg"/>
          <p:cNvPicPr>
            <a:picLocks noChangeAspect="1"/>
          </p:cNvPicPr>
          <p:nvPr/>
        </p:nvPicPr>
        <p:blipFill>
          <a:blip r:embed="rId6" cstate="print">
            <a:clrChange>
              <a:clrFrom>
                <a:srgbClr val="000000"/>
              </a:clrFrom>
              <a:clrTo>
                <a:srgbClr val="000000">
                  <a:alpha val="0"/>
                </a:srgbClr>
              </a:clrTo>
            </a:clrChange>
          </a:blip>
          <a:stretch>
            <a:fillRect/>
          </a:stretch>
        </p:blipFill>
        <p:spPr>
          <a:xfrm>
            <a:off x="1828800" y="2383466"/>
            <a:ext cx="5486400" cy="2209800"/>
          </a:xfrm>
          <a:prstGeom prst="rect">
            <a:avLst/>
          </a:prstGeom>
        </p:spPr>
      </p:pic>
      <p:pic>
        <p:nvPicPr>
          <p:cNvPr id="4" name="Picture 3" descr="rotate-octamer-all-8-strands_30_20.jpg"/>
          <p:cNvPicPr>
            <a:picLocks noChangeAspect="1"/>
          </p:cNvPicPr>
          <p:nvPr/>
        </p:nvPicPr>
        <p:blipFill>
          <a:blip r:embed="rId6" cstate="print">
            <a:clrChange>
              <a:clrFrom>
                <a:srgbClr val="000000"/>
              </a:clrFrom>
              <a:clrTo>
                <a:srgbClr val="000000">
                  <a:alpha val="0"/>
                </a:srgbClr>
              </a:clrTo>
            </a:clrChange>
          </a:blip>
          <a:stretch>
            <a:fillRect/>
          </a:stretch>
        </p:blipFill>
        <p:spPr>
          <a:xfrm>
            <a:off x="3930501" y="2383466"/>
            <a:ext cx="5486400" cy="2209800"/>
          </a:xfrm>
          <a:prstGeom prst="rect">
            <a:avLst/>
          </a:prstGeom>
        </p:spPr>
      </p:pic>
      <p:pic>
        <p:nvPicPr>
          <p:cNvPr id="5" name="Picture 4" descr="rotate-octamer-all-8-strands_30_20.jpg"/>
          <p:cNvPicPr>
            <a:picLocks noChangeAspect="1"/>
          </p:cNvPicPr>
          <p:nvPr/>
        </p:nvPicPr>
        <p:blipFill>
          <a:blip r:embed="rId6" cstate="print">
            <a:clrChange>
              <a:clrFrom>
                <a:srgbClr val="000000"/>
              </a:clrFrom>
              <a:clrTo>
                <a:srgbClr val="000000">
                  <a:alpha val="0"/>
                </a:srgbClr>
              </a:clrTo>
            </a:clrChange>
          </a:blip>
          <a:stretch>
            <a:fillRect/>
          </a:stretch>
        </p:blipFill>
        <p:spPr>
          <a:xfrm>
            <a:off x="-304800" y="2383466"/>
            <a:ext cx="5486400" cy="2209800"/>
          </a:xfrm>
          <a:prstGeom prst="rect">
            <a:avLst/>
          </a:prstGeom>
        </p:spPr>
      </p:pic>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7" name="Slide 6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23750" y="6600700"/>
            <a:ext cx="304800" cy="304800"/>
          </a:xfrm>
          <a:prstGeom prst="rect">
            <a:avLst/>
          </a:prstGeom>
        </p:spPr>
      </p:pic>
    </p:spTree>
    <p:custDataLst>
      <p:tags r:id="rId1"/>
    </p:custDataLst>
  </p:cSld>
  <p:clrMapOvr>
    <a:masterClrMapping/>
  </p:clrMapOvr>
  <p:transition advClick="0"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8"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3000" fill="hold"/>
                                        <p:tgtEl>
                                          <p:spTgt spid="5"/>
                                        </p:tgtEl>
                                        <p:attrNameLst>
                                          <p:attrName>ppt_x</p:attrName>
                                        </p:attrNameLst>
                                      </p:cBhvr>
                                      <p:tavLst>
                                        <p:tav tm="0">
                                          <p:val>
                                            <p:strVal val="0-#ppt_w/2"/>
                                          </p:val>
                                        </p:tav>
                                        <p:tav tm="100000">
                                          <p:val>
                                            <p:strVal val="#ppt_x"/>
                                          </p:val>
                                        </p:tav>
                                      </p:tavLst>
                                    </p:anim>
                                    <p:anim calcmode="lin" valueType="num">
                                      <p:cBhvr additive="base">
                                        <p:cTn id="11" dur="3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4000"/>
                            </p:stCondLst>
                            <p:childTnLst>
                              <p:par>
                                <p:cTn id="13" presetID="2" presetClass="entr" presetSubtype="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fill="hold"/>
                                        <p:tgtEl>
                                          <p:spTgt spid="4"/>
                                        </p:tgtEl>
                                        <p:attrNameLst>
                                          <p:attrName>ppt_x</p:attrName>
                                        </p:attrNameLst>
                                      </p:cBhvr>
                                      <p:tavLst>
                                        <p:tav tm="0">
                                          <p:val>
                                            <p:strVal val="1+#ppt_w/2"/>
                                          </p:val>
                                        </p:tav>
                                        <p:tav tm="100000">
                                          <p:val>
                                            <p:strVal val="#ppt_x"/>
                                          </p:val>
                                        </p:tav>
                                      </p:tavLst>
                                    </p:anim>
                                    <p:anim calcmode="lin" valueType="num">
                                      <p:cBhvr additive="base">
                                        <p:cTn id="16"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1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fontScale="90000"/>
          </a:bodyPr>
          <a:lstStyle/>
          <a:p>
            <a:r>
              <a:rPr lang="en-US" dirty="0">
                <a:latin typeface="Times New Roman" pitchFamily="18" charset="0"/>
                <a:cs typeface="Times New Roman" pitchFamily="18" charset="0"/>
              </a:rPr>
              <a:t>Two Octamers</a:t>
            </a:r>
            <a:br>
              <a:rPr lang="en-US" dirty="0">
                <a:latin typeface="Times New Roman" pitchFamily="18" charset="0"/>
                <a:cs typeface="Times New Roman" pitchFamily="18" charset="0"/>
              </a:rPr>
            </a:br>
            <a:br>
              <a:rPr lang="en-US" dirty="0">
                <a:latin typeface="Times New Roman" pitchFamily="18" charset="0"/>
                <a:cs typeface="Times New Roman" pitchFamily="18" charset="0"/>
              </a:rPr>
            </a:br>
            <a:r>
              <a:rPr lang="en-US" dirty="0">
                <a:latin typeface="Times New Roman" pitchFamily="18" charset="0"/>
                <a:cs typeface="Times New Roman" pitchFamily="18" charset="0"/>
              </a:rPr>
              <a:t>(Schrödinger view)</a:t>
            </a:r>
          </a:p>
        </p:txBody>
      </p:sp>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4000"/>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Octamer slide1-reduced.jpg"/>
          <p:cNvPicPr>
            <a:picLocks noChangeAspect="1"/>
          </p:cNvPicPr>
          <p:nvPr/>
        </p:nvPicPr>
        <p:blipFill>
          <a:blip r:embed="rId6" cstate="print">
            <a:clrChange>
              <a:clrFrom>
                <a:srgbClr val="000000"/>
              </a:clrFrom>
              <a:clrTo>
                <a:srgbClr val="000000">
                  <a:alpha val="0"/>
                </a:srgbClr>
              </a:clrTo>
            </a:clrChange>
          </a:blip>
          <a:stretch>
            <a:fillRect/>
          </a:stretch>
        </p:blipFill>
        <p:spPr>
          <a:xfrm>
            <a:off x="3464560" y="2524253"/>
            <a:ext cx="4663440" cy="1793747"/>
          </a:xfrm>
          <a:prstGeom prst="rect">
            <a:avLst/>
          </a:prstGeom>
        </p:spPr>
      </p:pic>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6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59375" y="6588825"/>
            <a:ext cx="304800" cy="304800"/>
          </a:xfrm>
          <a:prstGeom prst="rect">
            <a:avLst/>
          </a:prstGeom>
        </p:spPr>
      </p:pic>
    </p:spTree>
    <p:custDataLst>
      <p:tags r:id="rId1"/>
    </p:custDataLst>
  </p:cSld>
  <p:clrMapOvr>
    <a:masterClrMapping/>
  </p:clrMapOvr>
  <p:transition advClick="0" advTm="1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5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Octamer slide1-reduced.jpg"/>
          <p:cNvPicPr>
            <a:picLocks noChangeAspect="1"/>
          </p:cNvPicPr>
          <p:nvPr/>
        </p:nvPicPr>
        <p:blipFill>
          <a:blip r:embed="rId6" cstate="print">
            <a:clrChange>
              <a:clrFrom>
                <a:srgbClr val="000000"/>
              </a:clrFrom>
              <a:clrTo>
                <a:srgbClr val="000000">
                  <a:alpha val="0"/>
                </a:srgbClr>
              </a:clrTo>
            </a:clrChange>
          </a:blip>
          <a:stretch>
            <a:fillRect/>
          </a:stretch>
        </p:blipFill>
        <p:spPr>
          <a:xfrm>
            <a:off x="3464560" y="2524253"/>
            <a:ext cx="4663440" cy="1793747"/>
          </a:xfrm>
          <a:prstGeom prst="rect">
            <a:avLst/>
          </a:prstGeom>
        </p:spPr>
      </p:pic>
      <p:pic>
        <p:nvPicPr>
          <p:cNvPr id="4" name="Picture 3" descr="Octamer slide1-reduced.jpg"/>
          <p:cNvPicPr>
            <a:picLocks noChangeAspect="1"/>
          </p:cNvPicPr>
          <p:nvPr/>
        </p:nvPicPr>
        <p:blipFill>
          <a:blip r:embed="rId6" cstate="print">
            <a:clrChange>
              <a:clrFrom>
                <a:srgbClr val="000000"/>
              </a:clrFrom>
              <a:clrTo>
                <a:srgbClr val="000000">
                  <a:alpha val="0"/>
                </a:srgbClr>
              </a:clrTo>
            </a:clrChange>
          </a:blip>
          <a:stretch>
            <a:fillRect/>
          </a:stretch>
        </p:blipFill>
        <p:spPr>
          <a:xfrm>
            <a:off x="-4699000" y="2527300"/>
            <a:ext cx="4663440" cy="1793747"/>
          </a:xfrm>
          <a:prstGeom prst="rect">
            <a:avLst/>
          </a:prstGeom>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6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8240" y="6594144"/>
            <a:ext cx="304800" cy="304800"/>
          </a:xfrm>
          <a:prstGeom prst="rect">
            <a:avLst/>
          </a:prstGeom>
        </p:spPr>
      </p:pic>
    </p:spTree>
    <p:custDataLst>
      <p:tags r:id="rId1"/>
    </p:custDataLst>
  </p:cSld>
  <p:clrMapOvr>
    <a:masterClrMapping/>
  </p:clrMapOvr>
  <p:transition advClick="0" advTm="3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63" presetClass="path" presetSubtype="0" accel="50000" decel="50000" fill="hold" nodeType="afterEffect">
                                  <p:stCondLst>
                                    <p:cond delay="5000"/>
                                  </p:stCondLst>
                                  <p:childTnLst>
                                    <p:animMotion origin="layout" path="M -1.94444E-6 4.44444E-6 L 0.6217 0.00069 " pathEditMode="relative" rAng="0" ptsTypes="AA">
                                      <p:cBhvr>
                                        <p:cTn id="9" dur="5000" fill="hold"/>
                                        <p:tgtEl>
                                          <p:spTgt spid="4"/>
                                        </p:tgtEl>
                                        <p:attrNameLst>
                                          <p:attrName>ppt_x</p:attrName>
                                          <p:attrName>ppt_y</p:attrName>
                                        </p:attrNameLst>
                                      </p:cBhvr>
                                      <p:rCtr x="311"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10"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Octamer slide1-reduced.jpg"/>
          <p:cNvPicPr>
            <a:picLocks noChangeAspect="1"/>
          </p:cNvPicPr>
          <p:nvPr/>
        </p:nvPicPr>
        <p:blipFill>
          <a:blip r:embed="rId6" cstate="print">
            <a:clrChange>
              <a:clrFrom>
                <a:srgbClr val="000000"/>
              </a:clrFrom>
              <a:clrTo>
                <a:srgbClr val="000000">
                  <a:alpha val="0"/>
                </a:srgbClr>
              </a:clrTo>
            </a:clrChange>
          </a:blip>
          <a:stretch>
            <a:fillRect/>
          </a:stretch>
        </p:blipFill>
        <p:spPr>
          <a:xfrm>
            <a:off x="3464560" y="2524253"/>
            <a:ext cx="4663440" cy="1793747"/>
          </a:xfrm>
          <a:prstGeom prst="rect">
            <a:avLst/>
          </a:prstGeom>
        </p:spPr>
      </p:pic>
      <p:pic>
        <p:nvPicPr>
          <p:cNvPr id="4" name="Picture 3" descr="Octamer slide1-reduced.jpg"/>
          <p:cNvPicPr>
            <a:picLocks noChangeAspect="1"/>
          </p:cNvPicPr>
          <p:nvPr/>
        </p:nvPicPr>
        <p:blipFill>
          <a:blip r:embed="rId6" cstate="print">
            <a:clrChange>
              <a:clrFrom>
                <a:srgbClr val="000000"/>
              </a:clrFrom>
              <a:clrTo>
                <a:srgbClr val="000000">
                  <a:alpha val="0"/>
                </a:srgbClr>
              </a:clrTo>
            </a:clrChange>
          </a:blip>
          <a:stretch>
            <a:fillRect/>
          </a:stretch>
        </p:blipFill>
        <p:spPr>
          <a:xfrm>
            <a:off x="988060" y="2527300"/>
            <a:ext cx="4663440" cy="1793747"/>
          </a:xfrm>
          <a:prstGeom prst="rect">
            <a:avLst/>
          </a:prstGeom>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6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48904" y="6588456"/>
            <a:ext cx="304800" cy="304800"/>
          </a:xfrm>
          <a:prstGeom prst="rect">
            <a:avLst/>
          </a:prstGeom>
        </p:spPr>
      </p:pic>
    </p:spTree>
    <p:custDataLst>
      <p:tags r:id="rId1"/>
    </p:custDataLst>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0732">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Two-octamers.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0" y="1385888"/>
            <a:ext cx="9144000" cy="4084637"/>
          </a:xfrm>
          <a:prstGeom prst="rect">
            <a:avLst/>
          </a:prstGeom>
        </p:spPr>
      </p:pic>
      <p:grpSp>
        <p:nvGrpSpPr>
          <p:cNvPr id="2" name="Group 7"/>
          <p:cNvGrpSpPr/>
          <p:nvPr/>
        </p:nvGrpSpPr>
        <p:grpSpPr>
          <a:xfrm>
            <a:off x="38100" y="5346700"/>
            <a:ext cx="1257300" cy="1295400"/>
            <a:chOff x="38100" y="5346700"/>
            <a:chExt cx="1257300" cy="1295400"/>
          </a:xfrm>
        </p:grpSpPr>
        <p:pic>
          <p:nvPicPr>
            <p:cNvPr id="6" name="Picture 5"/>
            <p:cNvPicPr>
              <a:picLocks noChangeAspect="1" noChangeArrowheads="1"/>
            </p:cNvPicPr>
            <p:nvPr/>
          </p:nvPicPr>
          <p:blipFill>
            <a:blip r:embed="rId9" cstate="print"/>
            <a:srcRect/>
            <a:stretch>
              <a:fillRect/>
            </a:stretch>
          </p:blipFill>
          <p:spPr bwMode="auto">
            <a:xfrm>
              <a:off x="38100" y="5346700"/>
              <a:ext cx="1257300" cy="1295400"/>
            </a:xfrm>
            <a:prstGeom prst="rect">
              <a:avLst/>
            </a:prstGeom>
            <a:noFill/>
            <a:ln w="9525">
              <a:noFill/>
              <a:miter lim="800000"/>
              <a:headEnd/>
              <a:tailEnd/>
            </a:ln>
            <a:effectLst/>
          </p:spPr>
        </p:pic>
        <p:pic>
          <p:nvPicPr>
            <p:cNvPr id="7" name="Picture 10"/>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rot="10800000">
              <a:off x="165100" y="6135687"/>
              <a:ext cx="660400" cy="493713"/>
            </a:xfrm>
            <a:prstGeom prst="rect">
              <a:avLst/>
            </a:prstGeom>
            <a:noFill/>
            <a:ln w="9525">
              <a:noFill/>
              <a:miter lim="800000"/>
              <a:headEnd/>
              <a:tailEnd/>
            </a:ln>
            <a:effectLst/>
          </p:spPr>
        </p:pic>
      </p:grpSp>
      <p:sp>
        <p:nvSpPr>
          <p:cNvPr id="8" name="TextBox 7"/>
          <p:cNvSpPr txBox="1"/>
          <p:nvPr/>
        </p:nvSpPr>
        <p:spPr>
          <a:xfrm>
            <a:off x="7383440" y="6519536"/>
            <a:ext cx="1828800" cy="365760"/>
          </a:xfrm>
          <a:prstGeom prst="rect">
            <a:avLst/>
          </a:prstGeom>
          <a:noFill/>
        </p:spPr>
        <p:txBody>
          <a:bodyPr wrap="square" rtlCol="0">
            <a:spAutoFit/>
          </a:bodyPr>
          <a:lstStyle/>
          <a:p>
            <a:r>
              <a:rPr lang="en-US" dirty="0">
                <a:hlinkClick r:id="rId11" action="ppaction://hlinksldjump"/>
              </a:rPr>
              <a:t>Table of Contents</a:t>
            </a:r>
            <a:endParaRPr lang="en-US" dirty="0"/>
          </a:p>
        </p:txBody>
      </p:sp>
      <p:pic>
        <p:nvPicPr>
          <p:cNvPr id="9" name="Slide 67.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2" cstate="print"/>
          <a:stretch>
            <a:fillRect/>
          </a:stretch>
        </p:blipFill>
        <p:spPr>
          <a:xfrm>
            <a:off x="8915400" y="0"/>
            <a:ext cx="304800" cy="304800"/>
          </a:xfrm>
          <a:prstGeom prst="rect">
            <a:avLst/>
          </a:prstGeom>
        </p:spPr>
      </p:pic>
    </p:spTree>
    <p:custDataLst>
      <p:tags r:id="rId1"/>
    </p:custDataLst>
  </p:cSld>
  <p:clrMapOvr>
    <a:masterClrMapping/>
  </p:clrMapOvr>
  <p:transition advClick="0" advTm="16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audio>
              <p:cMediaNode vol="80488" numSld="999">
                <p:cTn id="16"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noAutofit/>
          </a:bodyPr>
          <a:lstStyle/>
          <a:p>
            <a:r>
              <a:rPr lang="en-US" sz="4800" dirty="0">
                <a:latin typeface="Times New Roman" pitchFamily="18" charset="0"/>
                <a:cs typeface="Times New Roman" pitchFamily="18" charset="0"/>
              </a:rPr>
              <a:t>How the new histone structure was derived (introduction)</a:t>
            </a:r>
          </a:p>
        </p:txBody>
      </p:sp>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6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472148"/>
            <a:ext cx="8001000" cy="1938992"/>
          </a:xfrm>
          <a:prstGeom prst="rect">
            <a:avLst/>
          </a:prstGeom>
          <a:noFill/>
        </p:spPr>
        <p:txBody>
          <a:bodyPr wrap="square" rtlCol="0">
            <a:spAutoFit/>
          </a:bodyPr>
          <a:lstStyle/>
          <a:p>
            <a:r>
              <a:rPr lang="en-US" sz="2000" dirty="0">
                <a:latin typeface="Times New Roman" pitchFamily="18" charset="0"/>
                <a:cs typeface="Times New Roman" pitchFamily="18" charset="0"/>
              </a:rPr>
              <a:t>The primary assumption underlying the new histone structure is that the structure of the protamine-DNA complex in sperm cells is essentially as presented in the accompanying slide show, which we shall be reviewing here, but only briefly.  If you’re interested in histone structure, you owe it to yourself to watch “The Probable Structure of the Protamine-DNA Complex”, which is on this web site. </a:t>
            </a:r>
          </a:p>
        </p:txBody>
      </p:sp>
      <p:sp>
        <p:nvSpPr>
          <p:cNvPr id="3" name="TextBox 2"/>
          <p:cNvSpPr txBox="1"/>
          <p:nvPr/>
        </p:nvSpPr>
        <p:spPr>
          <a:xfrm>
            <a:off x="0" y="358914"/>
            <a:ext cx="9296400" cy="707886"/>
          </a:xfrm>
          <a:prstGeom prst="rect">
            <a:avLst/>
          </a:prstGeom>
          <a:noFill/>
        </p:spPr>
        <p:txBody>
          <a:bodyPr wrap="square" rtlCol="0">
            <a:spAutoFit/>
          </a:bodyPr>
          <a:lstStyle/>
          <a:p>
            <a:pPr algn="ctr"/>
            <a:r>
              <a:rPr lang="en-US" sz="4000" dirty="0">
                <a:latin typeface="Times New Roman" pitchFamily="18" charset="0"/>
                <a:cs typeface="Times New Roman" pitchFamily="18" charset="0"/>
              </a:rPr>
              <a:t>Introduction</a:t>
            </a:r>
          </a:p>
        </p:txBody>
      </p:sp>
      <p:sp>
        <p:nvSpPr>
          <p:cNvPr id="4" name="TextBox 3"/>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sp>
        <p:nvSpPr>
          <p:cNvPr id="5" name="TextBox 4"/>
          <p:cNvSpPr txBox="1"/>
          <p:nvPr/>
        </p:nvSpPr>
        <p:spPr>
          <a:xfrm>
            <a:off x="533400" y="3595048"/>
            <a:ext cx="8001000" cy="2554545"/>
          </a:xfrm>
          <a:prstGeom prst="rect">
            <a:avLst/>
          </a:prstGeom>
          <a:noFill/>
        </p:spPr>
        <p:txBody>
          <a:bodyPr wrap="square" rtlCol="0">
            <a:spAutoFit/>
          </a:bodyPr>
          <a:lstStyle/>
          <a:p>
            <a:r>
              <a:rPr lang="en-US" sz="2000" dirty="0">
                <a:latin typeface="Times New Roman" pitchFamily="18" charset="0"/>
                <a:cs typeface="Times New Roman" pitchFamily="18" charset="0"/>
              </a:rPr>
              <a:t>That the protamine type of structure will be found in histones is an essential assumption, but one of which I am absolutely certain.  In the  53 years between the publication of the Watson-Crick structure and the publication of my protamine-DNA complex  in 2006, the molecular biological establishment was unable to come up with a single proposal for protamine structure – not one!  They drew a complete blank!  And why?  Because they couldn’t think outside the box; the box being the Watson-Crick double-helix, which simply doesn’t work with protamine.</a:t>
            </a:r>
          </a:p>
        </p:txBody>
      </p:sp>
      <p:sp>
        <p:nvSpPr>
          <p:cNvPr id="6" name="TextBox 5"/>
          <p:cNvSpPr txBox="1"/>
          <p:nvPr/>
        </p:nvSpPr>
        <p:spPr>
          <a:xfrm>
            <a:off x="533400" y="1475096"/>
            <a:ext cx="8001000" cy="1938992"/>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The primary assumption underlying the new histone structure is that the structure of the protamine-DNA complex in sperm cells is essentially as presented in the accompanying slide show, which we shall be reviewing here, but only briefly.  If you’re interested in histone structure, you owe it to yourself to watch “The Probable Structure of the Protamine-DNA Complex”, which is on this web site. </a:t>
            </a:r>
          </a:p>
        </p:txBody>
      </p:sp>
      <p:sp>
        <p:nvSpPr>
          <p:cNvPr id="7" name="TextBox 6"/>
          <p:cNvSpPr txBox="1"/>
          <p:nvPr/>
        </p:nvSpPr>
        <p:spPr>
          <a:xfrm>
            <a:off x="533400" y="3595048"/>
            <a:ext cx="8001000" cy="2554545"/>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That the protamine type of structure will be found in histones is an essential assumption, but one of which I am absolutely certain.  In the  53 years between the publication of the Watson-Crick structure and the publication of my protamine-DNA complex  in 2006, the molecular biological establishment was unable to come up with a single proposal for protamine structure – not one!  They drew a complete blank!  And why?  Because they couldn’t think outside the box; the box being the Watson-Crick double-helix, which simply doesn’t work with protamine.</a:t>
            </a:r>
          </a:p>
        </p:txBody>
      </p:sp>
      <p:pic>
        <p:nvPicPr>
          <p:cNvPr id="8" name="Slide 6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66848"/>
            <a:ext cx="304800" cy="304800"/>
          </a:xfrm>
          <a:prstGeom prst="rect">
            <a:avLst/>
          </a:prstGeom>
        </p:spPr>
      </p:pic>
    </p:spTree>
    <p:custDataLst>
      <p:tags r:id="rId1"/>
    </p:custDataLst>
  </p:cSld>
  <p:clrMapOvr>
    <a:masterClrMapping/>
  </p:clrMapOvr>
  <p:transition advClick="0" advTm="6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9"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par>
                          <p:cTn id="11" fill="hold">
                            <p:stCondLst>
                              <p:cond delay="1500"/>
                            </p:stCondLst>
                            <p:childTnLst>
                              <p:par>
                                <p:cTn id="12" presetID="1" presetClass="exit" presetSubtype="0" fill="hold" grpId="1" nodeType="afterEffect">
                                  <p:stCondLst>
                                    <p:cond delay="26000"/>
                                  </p:stCondLst>
                                  <p:childTnLst>
                                    <p:set>
                                      <p:cBhvr>
                                        <p:cTn id="13" dur="1" fill="hold">
                                          <p:stCondLst>
                                            <p:cond delay="0"/>
                                          </p:stCondLst>
                                        </p:cTn>
                                        <p:tgtEl>
                                          <p:spTgt spid="6"/>
                                        </p:tgtEl>
                                        <p:attrNameLst>
                                          <p:attrName>style.visibility</p:attrName>
                                        </p:attrNameLst>
                                      </p:cBhvr>
                                      <p:to>
                                        <p:strVal val="hidden"/>
                                      </p:to>
                                    </p:set>
                                  </p:childTnLst>
                                </p:cTn>
                              </p:par>
                              <p:par>
                                <p:cTn id="14" presetID="9" presetClass="entr" presetSubtype="0" fill="hold" grpId="0" nodeType="withEffect">
                                  <p:stCondLst>
                                    <p:cond delay="2600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17"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6" grpId="0" animBg="1"/>
      <p:bldP spid="6"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e]-H4[f]-H2A[g]-H2B[h].png"/>
          <p:cNvPicPr>
            <a:picLocks noChangeAspect="1"/>
          </p:cNvPicPr>
          <p:nvPr/>
        </p:nvPicPr>
        <p:blipFill>
          <a:blip r:embed="rId6" cstate="print"/>
          <a:stretch>
            <a:fillRect/>
          </a:stretch>
        </p:blipFill>
        <p:spPr>
          <a:xfrm>
            <a:off x="1883664" y="667512"/>
            <a:ext cx="5532120" cy="5532120"/>
          </a:xfrm>
          <a:prstGeom prst="rect">
            <a:avLst/>
          </a:prstGeom>
        </p:spPr>
      </p:pic>
      <p:sp>
        <p:nvSpPr>
          <p:cNvPr id="3" name="TextBox 2"/>
          <p:cNvSpPr txBox="1"/>
          <p:nvPr/>
        </p:nvSpPr>
        <p:spPr>
          <a:xfrm>
            <a:off x="3975463" y="803367"/>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4" name="TextBox 3"/>
          <p:cNvSpPr txBox="1"/>
          <p:nvPr/>
        </p:nvSpPr>
        <p:spPr>
          <a:xfrm>
            <a:off x="2743200" y="1447800"/>
            <a:ext cx="838200" cy="400110"/>
          </a:xfrm>
          <a:prstGeom prst="rect">
            <a:avLst/>
          </a:prstGeom>
          <a:noFill/>
        </p:spPr>
        <p:txBody>
          <a:bodyPr wrap="square" rtlCol="0">
            <a:spAutoFit/>
          </a:bodyPr>
          <a:lstStyle/>
          <a:p>
            <a:pPr algn="ctr"/>
            <a:r>
              <a:rPr lang="en-US" sz="2000" b="1" dirty="0">
                <a:solidFill>
                  <a:schemeClr val="accent6">
                    <a:lumMod val="50000"/>
                  </a:schemeClr>
                </a:solidFill>
              </a:rPr>
              <a:t>H4[f]</a:t>
            </a:r>
          </a:p>
        </p:txBody>
      </p:sp>
      <p:sp>
        <p:nvSpPr>
          <p:cNvPr id="5" name="TextBox 4"/>
          <p:cNvSpPr txBox="1"/>
          <p:nvPr/>
        </p:nvSpPr>
        <p:spPr>
          <a:xfrm>
            <a:off x="5538652" y="5105400"/>
            <a:ext cx="938348" cy="400110"/>
          </a:xfrm>
          <a:prstGeom prst="rect">
            <a:avLst/>
          </a:prstGeom>
          <a:noFill/>
        </p:spPr>
        <p:txBody>
          <a:bodyPr wrap="square" rtlCol="0">
            <a:spAutoFit/>
          </a:bodyPr>
          <a:lstStyle/>
          <a:p>
            <a:pPr algn="ctr"/>
            <a:r>
              <a:rPr lang="en-US" sz="2000" b="1" dirty="0">
                <a:solidFill>
                  <a:srgbClr val="5BE7C6"/>
                </a:solidFill>
              </a:rPr>
              <a:t>H2A[g</a:t>
            </a:r>
            <a:r>
              <a:rPr lang="en-US" sz="2000" b="1" dirty="0">
                <a:solidFill>
                  <a:srgbClr val="00B050"/>
                </a:solidFill>
              </a:rPr>
              <a:t>]</a:t>
            </a:r>
          </a:p>
        </p:txBody>
      </p:sp>
      <p:sp>
        <p:nvSpPr>
          <p:cNvPr id="6" name="TextBox 5"/>
          <p:cNvSpPr txBox="1"/>
          <p:nvPr/>
        </p:nvSpPr>
        <p:spPr>
          <a:xfrm>
            <a:off x="6207033" y="4611676"/>
            <a:ext cx="938348" cy="400110"/>
          </a:xfrm>
          <a:prstGeom prst="rect">
            <a:avLst/>
          </a:prstGeom>
          <a:noFill/>
        </p:spPr>
        <p:txBody>
          <a:bodyPr wrap="square" rtlCol="0">
            <a:spAutoFit/>
          </a:bodyPr>
          <a:lstStyle/>
          <a:p>
            <a:pPr algn="ctr"/>
            <a:r>
              <a:rPr lang="en-US" sz="2000" b="1" dirty="0">
                <a:solidFill>
                  <a:srgbClr val="FF99FF"/>
                </a:solidFill>
              </a:rPr>
              <a:t>H2B[h]</a:t>
            </a:r>
          </a:p>
        </p:txBody>
      </p:sp>
      <p:sp>
        <p:nvSpPr>
          <p:cNvPr id="7" name="TextBox 6"/>
          <p:cNvSpPr txBox="1"/>
          <p:nvPr/>
        </p:nvSpPr>
        <p:spPr>
          <a:xfrm>
            <a:off x="7315200" y="6416040"/>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cxnSp>
        <p:nvCxnSpPr>
          <p:cNvPr id="9" name="Straight Arrow Connector 8"/>
          <p:cNvCxnSpPr/>
          <p:nvPr/>
        </p:nvCxnSpPr>
        <p:spPr>
          <a:xfrm>
            <a:off x="3290248" y="989012"/>
            <a:ext cx="685800" cy="158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057400" y="1619536"/>
            <a:ext cx="685800" cy="1588"/>
          </a:xfrm>
          <a:prstGeom prst="straightConnector1">
            <a:avLst/>
          </a:prstGeom>
          <a:ln w="12700">
            <a:solidFill>
              <a:schemeClr val="accent6">
                <a:lumMod val="5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rot="10800000">
            <a:off x="7176448" y="4814248"/>
            <a:ext cx="685800" cy="1588"/>
          </a:xfrm>
          <a:prstGeom prst="straightConnector1">
            <a:avLst/>
          </a:prstGeom>
          <a:ln>
            <a:solidFill>
              <a:srgbClr val="FC88E6"/>
            </a:solidFill>
            <a:tailEnd type="arrow"/>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rot="10800000">
            <a:off x="6512256" y="5298744"/>
            <a:ext cx="685800" cy="1588"/>
          </a:xfrm>
          <a:prstGeom prst="straightConnector1">
            <a:avLst/>
          </a:prstGeom>
          <a:ln>
            <a:solidFill>
              <a:srgbClr val="5BE7C6"/>
            </a:solidFill>
            <a:tailEnd type="arrow"/>
          </a:ln>
        </p:spPr>
        <p:style>
          <a:lnRef idx="1">
            <a:schemeClr val="accent2"/>
          </a:lnRef>
          <a:fillRef idx="0">
            <a:schemeClr val="accent2"/>
          </a:fillRef>
          <a:effectRef idx="0">
            <a:schemeClr val="accent2"/>
          </a:effectRef>
          <a:fontRef idx="minor">
            <a:schemeClr val="tx1"/>
          </a:fontRef>
        </p:style>
      </p:cxnSp>
      <p:pic>
        <p:nvPicPr>
          <p:cNvPr id="13" name="Slide 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80496"/>
            <a:ext cx="304800" cy="304800"/>
          </a:xfrm>
          <a:prstGeom prst="rect">
            <a:avLst/>
          </a:prstGeom>
        </p:spPr>
      </p:pic>
    </p:spTree>
    <p:custDataLst>
      <p:tags r:id="rId1"/>
    </p:custDataLst>
  </p:cSld>
  <p:clrMapOvr>
    <a:masterClrMapping/>
  </p:clrMapOvr>
  <p:transition advClick="0" advTm="1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 presetClass="entr" presetSubtype="8" fill="hold" nodeType="afterEffect">
                                  <p:stCondLst>
                                    <p:cond delay="50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par>
                          <p:cTn id="12" fill="hold">
                            <p:stCondLst>
                              <p:cond delay="5500"/>
                            </p:stCondLst>
                            <p:childTnLst>
                              <p:par>
                                <p:cTn id="13" presetID="2" presetClass="entr" presetSubtype="8" fill="hold" nodeType="afterEffect">
                                  <p:stCondLst>
                                    <p:cond delay="2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8000"/>
                            </p:stCondLst>
                            <p:childTnLst>
                              <p:par>
                                <p:cTn id="18" presetID="2" presetClass="entr" presetSubtype="2" fill="hold" nodeType="afterEffect">
                                  <p:stCondLst>
                                    <p:cond delay="150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0"/>
                            </p:stCondLst>
                            <p:childTnLst>
                              <p:par>
                                <p:cTn id="23" presetID="2" presetClass="entr" presetSubtype="2" fill="hold" nodeType="afterEffect">
                                  <p:stCondLst>
                                    <p:cond delay="15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7805" numSld="999">
                <p:cTn id="2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60712"/>
            <a:ext cx="8001000" cy="1323439"/>
          </a:xfrm>
          <a:prstGeom prst="rect">
            <a:avLst/>
          </a:prstGeom>
          <a:noFill/>
        </p:spPr>
        <p:txBody>
          <a:bodyPr wrap="square" rtlCol="0">
            <a:spAutoFit/>
          </a:bodyPr>
          <a:lstStyle/>
          <a:p>
            <a:r>
              <a:rPr lang="en-US" sz="2000" dirty="0">
                <a:latin typeface="Times New Roman" pitchFamily="18" charset="0"/>
                <a:cs typeface="Times New Roman" pitchFamily="18" charset="0"/>
              </a:rPr>
              <a:t>The militant </a:t>
            </a:r>
            <a:r>
              <a:rPr lang="en-US" sz="2000" dirty="0" err="1">
                <a:latin typeface="Times New Roman" pitchFamily="18" charset="0"/>
                <a:cs typeface="Times New Roman" pitchFamily="18" charset="0"/>
              </a:rPr>
              <a:t>helicist</a:t>
            </a:r>
            <a:r>
              <a:rPr lang="en-US" sz="2000" dirty="0">
                <a:latin typeface="Times New Roman" pitchFamily="18" charset="0"/>
                <a:cs typeface="Times New Roman" pitchFamily="18" charset="0"/>
              </a:rPr>
              <a:t>, of whom I have known many;  men who have appointed themselves to defend the Watson-Crick structure against  all challenges; might try to persuade you that either protamine has no structure at all, or that  the chemical is simply not important enough to bother  with. </a:t>
            </a:r>
          </a:p>
        </p:txBody>
      </p:sp>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sp>
        <p:nvSpPr>
          <p:cNvPr id="5" name="TextBox 4"/>
          <p:cNvSpPr txBox="1"/>
          <p:nvPr/>
        </p:nvSpPr>
        <p:spPr>
          <a:xfrm>
            <a:off x="533400" y="1981200"/>
            <a:ext cx="8001000" cy="2862322"/>
          </a:xfrm>
          <a:prstGeom prst="rect">
            <a:avLst/>
          </a:prstGeom>
          <a:noFill/>
        </p:spPr>
        <p:txBody>
          <a:bodyPr wrap="square" rtlCol="0">
            <a:spAutoFit/>
          </a:bodyPr>
          <a:lstStyle/>
          <a:p>
            <a:r>
              <a:rPr lang="en-US" sz="2000" dirty="0">
                <a:latin typeface="Times New Roman" pitchFamily="18" charset="0"/>
                <a:cs typeface="Times New Roman" pitchFamily="18" charset="0"/>
              </a:rPr>
              <a:t>I would opine quite to the contrary.  Protamine, I would suggest, is not only very important, but perhaps the </a:t>
            </a:r>
            <a:r>
              <a:rPr lang="en-US" sz="2000" i="1" dirty="0">
                <a:latin typeface="Times New Roman" pitchFamily="18" charset="0"/>
                <a:cs typeface="Times New Roman" pitchFamily="18" charset="0"/>
              </a:rPr>
              <a:t>most </a:t>
            </a:r>
            <a:r>
              <a:rPr lang="en-US" sz="2000" dirty="0">
                <a:latin typeface="Times New Roman" pitchFamily="18" charset="0"/>
                <a:cs typeface="Times New Roman" pitchFamily="18" charset="0"/>
              </a:rPr>
              <a:t>fundamental of all nuclear proteins, being little more than a string of positively-charged arginine residues,  which must somehow bind to DNA, which is a long string of negatively-charged phosphate groups.  Since </a:t>
            </a:r>
            <a:r>
              <a:rPr lang="en-US" sz="2000" i="1" dirty="0">
                <a:latin typeface="Times New Roman" pitchFamily="18" charset="0"/>
                <a:cs typeface="Times New Roman" pitchFamily="18" charset="0"/>
              </a:rPr>
              <a:t>all</a:t>
            </a:r>
            <a:r>
              <a:rPr lang="en-US" sz="2000" dirty="0">
                <a:latin typeface="Times New Roman" pitchFamily="18" charset="0"/>
                <a:cs typeface="Times New Roman" pitchFamily="18" charset="0"/>
              </a:rPr>
              <a:t> DNA-binding nuclear proteins are distinguished by a preponderance of  the  basic amino acids lysine and arginine, I would predict that protamine  will prove to be the prototype for the understanding of both DNA </a:t>
            </a:r>
            <a:r>
              <a:rPr lang="en-US" sz="2000" i="1" dirty="0">
                <a:latin typeface="Times New Roman" pitchFamily="18" charset="0"/>
                <a:cs typeface="Times New Roman" pitchFamily="18" charset="0"/>
              </a:rPr>
              <a:t>and</a:t>
            </a:r>
            <a:r>
              <a:rPr lang="en-US" sz="2000" dirty="0">
                <a:latin typeface="Times New Roman" pitchFamily="18" charset="0"/>
                <a:cs typeface="Times New Roman" pitchFamily="18" charset="0"/>
              </a:rPr>
              <a:t> protein structure in the living cell nucleus.</a:t>
            </a:r>
          </a:p>
        </p:txBody>
      </p:sp>
      <p:sp>
        <p:nvSpPr>
          <p:cNvPr id="6" name="TextBox 5"/>
          <p:cNvSpPr txBox="1"/>
          <p:nvPr/>
        </p:nvSpPr>
        <p:spPr>
          <a:xfrm>
            <a:off x="533400" y="5029200"/>
            <a:ext cx="8001000" cy="1015663"/>
          </a:xfrm>
          <a:prstGeom prst="rect">
            <a:avLst/>
          </a:prstGeom>
          <a:noFill/>
        </p:spPr>
        <p:txBody>
          <a:bodyPr wrap="square" rtlCol="0">
            <a:spAutoFit/>
          </a:bodyPr>
          <a:lstStyle/>
          <a:p>
            <a:r>
              <a:rPr lang="en-US" sz="2000" dirty="0">
                <a:latin typeface="Times New Roman" pitchFamily="18" charset="0"/>
                <a:cs typeface="Times New Roman" pitchFamily="18" charset="0"/>
              </a:rPr>
              <a:t>Let me add also that in the  7 years since the protamine-DNA structure was published, no one has come up with a better idea, and no one has found any fault with the published model.</a:t>
            </a:r>
          </a:p>
        </p:txBody>
      </p:sp>
      <p:sp>
        <p:nvSpPr>
          <p:cNvPr id="7" name="TextBox 6"/>
          <p:cNvSpPr txBox="1"/>
          <p:nvPr/>
        </p:nvSpPr>
        <p:spPr>
          <a:xfrm>
            <a:off x="533400" y="457200"/>
            <a:ext cx="8001000" cy="1323439"/>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The militant </a:t>
            </a:r>
            <a:r>
              <a:rPr lang="en-US" sz="2000" dirty="0" err="1">
                <a:solidFill>
                  <a:srgbClr val="FD09C9"/>
                </a:solidFill>
                <a:latin typeface="Times New Roman" pitchFamily="18" charset="0"/>
                <a:cs typeface="Times New Roman" pitchFamily="18" charset="0"/>
              </a:rPr>
              <a:t>helicist</a:t>
            </a:r>
            <a:r>
              <a:rPr lang="en-US" sz="2000" dirty="0">
                <a:solidFill>
                  <a:srgbClr val="FD09C9"/>
                </a:solidFill>
                <a:latin typeface="Times New Roman" pitchFamily="18" charset="0"/>
                <a:cs typeface="Times New Roman" pitchFamily="18" charset="0"/>
              </a:rPr>
              <a:t>, of whom I have known many;  men who have appointed themselves to defend the Watson-Crick structure against  all challenges; might try to persuade you that either protamine has no structure at all, or that  the chemical is simply not important enough to bother  with. </a:t>
            </a:r>
          </a:p>
        </p:txBody>
      </p:sp>
      <p:sp>
        <p:nvSpPr>
          <p:cNvPr id="8" name="TextBox 7"/>
          <p:cNvSpPr txBox="1"/>
          <p:nvPr/>
        </p:nvSpPr>
        <p:spPr>
          <a:xfrm>
            <a:off x="533400" y="1981200"/>
            <a:ext cx="8001000" cy="2862322"/>
          </a:xfrm>
          <a:prstGeom prst="rect">
            <a:avLst/>
          </a:prstGeom>
          <a:noFill/>
        </p:spPr>
        <p:txBody>
          <a:bodyPr wrap="square" rtlCol="0">
            <a:spAutoFit/>
          </a:bodyPr>
          <a:lstStyle/>
          <a:p>
            <a:r>
              <a:rPr lang="en-US" sz="2000" dirty="0">
                <a:solidFill>
                  <a:srgbClr val="FD09C9"/>
                </a:solidFill>
                <a:latin typeface="Times New Roman" pitchFamily="18" charset="0"/>
                <a:cs typeface="Times New Roman" pitchFamily="18" charset="0"/>
              </a:rPr>
              <a:t>I would opine quite to the contrary.  Protamine, I would suggest, is not only very important, but perhaps the </a:t>
            </a:r>
            <a:r>
              <a:rPr lang="en-US" sz="2000" i="1" dirty="0">
                <a:solidFill>
                  <a:srgbClr val="FD09C9"/>
                </a:solidFill>
                <a:latin typeface="Times New Roman" pitchFamily="18" charset="0"/>
                <a:cs typeface="Times New Roman" pitchFamily="18" charset="0"/>
              </a:rPr>
              <a:t>most </a:t>
            </a:r>
            <a:r>
              <a:rPr lang="en-US" sz="2000" dirty="0">
                <a:solidFill>
                  <a:srgbClr val="FD09C9"/>
                </a:solidFill>
                <a:latin typeface="Times New Roman" pitchFamily="18" charset="0"/>
                <a:cs typeface="Times New Roman" pitchFamily="18" charset="0"/>
              </a:rPr>
              <a:t>fundamental of all nuclear proteins, being little more than a string of positively-charged arginine residues,  which must somehow bind to DNA, which is a long string of negatively-charged phosphate groups.  Since </a:t>
            </a:r>
            <a:r>
              <a:rPr lang="en-US" sz="2000" i="1" dirty="0">
                <a:solidFill>
                  <a:srgbClr val="FD09C9"/>
                </a:solidFill>
                <a:latin typeface="Times New Roman" pitchFamily="18" charset="0"/>
                <a:cs typeface="Times New Roman" pitchFamily="18" charset="0"/>
              </a:rPr>
              <a:t>all</a:t>
            </a:r>
            <a:r>
              <a:rPr lang="en-US" sz="2000" dirty="0">
                <a:solidFill>
                  <a:srgbClr val="FD09C9"/>
                </a:solidFill>
                <a:latin typeface="Times New Roman" pitchFamily="18" charset="0"/>
                <a:cs typeface="Times New Roman" pitchFamily="18" charset="0"/>
              </a:rPr>
              <a:t> DNA-binding nuclear proteins are distinguished by a preponderance of  the  basic amino acids lysine and arginine, I would predict that protamine  will prove to be the prototype for the understanding of both DNA </a:t>
            </a:r>
            <a:r>
              <a:rPr lang="en-US" sz="2000" i="1" dirty="0">
                <a:solidFill>
                  <a:srgbClr val="FD09C9"/>
                </a:solidFill>
                <a:latin typeface="Times New Roman" pitchFamily="18" charset="0"/>
                <a:cs typeface="Times New Roman" pitchFamily="18" charset="0"/>
              </a:rPr>
              <a:t>and</a:t>
            </a:r>
            <a:r>
              <a:rPr lang="en-US" sz="2000" dirty="0">
                <a:solidFill>
                  <a:srgbClr val="FD09C9"/>
                </a:solidFill>
                <a:latin typeface="Times New Roman" pitchFamily="18" charset="0"/>
                <a:cs typeface="Times New Roman" pitchFamily="18" charset="0"/>
              </a:rPr>
              <a:t> protein structure in the living cell nucleus.</a:t>
            </a:r>
          </a:p>
        </p:txBody>
      </p:sp>
      <p:sp>
        <p:nvSpPr>
          <p:cNvPr id="9" name="TextBox 8"/>
          <p:cNvSpPr txBox="1"/>
          <p:nvPr/>
        </p:nvSpPr>
        <p:spPr>
          <a:xfrm>
            <a:off x="533400" y="5029200"/>
            <a:ext cx="8001000" cy="1015663"/>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Let me add also that in the  7 years since the protamine-DNA structure was published, no one has come up with a better idea, and no one has found any fault with the published model.</a:t>
            </a:r>
          </a:p>
        </p:txBody>
      </p:sp>
      <p:pic>
        <p:nvPicPr>
          <p:cNvPr id="10" name="Slide 7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66848"/>
            <a:ext cx="304800" cy="304800"/>
          </a:xfrm>
          <a:prstGeom prst="rect">
            <a:avLst/>
          </a:prstGeom>
        </p:spPr>
      </p:pic>
    </p:spTree>
    <p:custDataLst>
      <p:tags r:id="rId1"/>
    </p:custDataLst>
  </p:cSld>
  <p:clrMapOvr>
    <a:masterClrMapping/>
  </p:clrMapOvr>
  <p:transition advClick="0" advTm="7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9"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par>
                          <p:cTn id="11" fill="hold">
                            <p:stCondLst>
                              <p:cond delay="1500"/>
                            </p:stCondLst>
                            <p:childTnLst>
                              <p:par>
                                <p:cTn id="12" presetID="1" presetClass="exit" presetSubtype="0" fill="hold" grpId="1" nodeType="afterEffect">
                                  <p:stCondLst>
                                    <p:cond delay="18500"/>
                                  </p:stCondLst>
                                  <p:childTnLst>
                                    <p:set>
                                      <p:cBhvr>
                                        <p:cTn id="13" dur="1" fill="hold">
                                          <p:stCondLst>
                                            <p:cond delay="0"/>
                                          </p:stCondLst>
                                        </p:cTn>
                                        <p:tgtEl>
                                          <p:spTgt spid="7"/>
                                        </p:tgtEl>
                                        <p:attrNameLst>
                                          <p:attrName>style.visibility</p:attrName>
                                        </p:attrNameLst>
                                      </p:cBhvr>
                                      <p:to>
                                        <p:strVal val="hidden"/>
                                      </p:to>
                                    </p:set>
                                  </p:childTnLst>
                                </p:cTn>
                              </p:par>
                              <p:par>
                                <p:cTn id="14" presetID="9" presetClass="entr" presetSubtype="0" fill="hold" grpId="0" nodeType="withEffect">
                                  <p:stCondLst>
                                    <p:cond delay="1850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par>
                          <p:cTn id="17" fill="hold">
                            <p:stCondLst>
                              <p:cond delay="20500"/>
                            </p:stCondLst>
                            <p:childTnLst>
                              <p:par>
                                <p:cTn id="18" presetID="1" presetClass="exit" presetSubtype="0" fill="hold" grpId="1" nodeType="afterEffect">
                                  <p:stCondLst>
                                    <p:cond delay="39500"/>
                                  </p:stCondLst>
                                  <p:childTnLst>
                                    <p:set>
                                      <p:cBhvr>
                                        <p:cTn id="19" dur="1" fill="hold">
                                          <p:stCondLst>
                                            <p:cond delay="0"/>
                                          </p:stCondLst>
                                        </p:cTn>
                                        <p:tgtEl>
                                          <p:spTgt spid="8"/>
                                        </p:tgtEl>
                                        <p:attrNameLst>
                                          <p:attrName>style.visibility</p:attrName>
                                        </p:attrNameLst>
                                      </p:cBhvr>
                                      <p:to>
                                        <p:strVal val="hidden"/>
                                      </p:to>
                                    </p:set>
                                  </p:childTnLst>
                                </p:cTn>
                              </p:par>
                              <p:par>
                                <p:cTn id="20" presetID="9" presetClass="entr" presetSubtype="0" fill="hold" grpId="0" nodeType="withEffect">
                                  <p:stCondLst>
                                    <p:cond delay="3950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23"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7" grpId="0" animBg="1"/>
      <p:bldP spid="7" grpId="1" animBg="1"/>
      <p:bldP spid="8" grpId="0"/>
      <p:bldP spid="8" grpId="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39889"/>
            <a:ext cx="8001000" cy="707886"/>
          </a:xfrm>
          <a:prstGeom prst="rect">
            <a:avLst/>
          </a:prstGeom>
          <a:noFill/>
        </p:spPr>
        <p:txBody>
          <a:bodyPr wrap="square" rtlCol="0">
            <a:spAutoFit/>
          </a:bodyPr>
          <a:lstStyle/>
          <a:p>
            <a:r>
              <a:rPr lang="en-US" sz="2000" dirty="0">
                <a:latin typeface="Times New Roman" pitchFamily="18" charset="0"/>
                <a:cs typeface="Times New Roman" pitchFamily="18" charset="0"/>
              </a:rPr>
              <a:t>I therefore propose that the principles of protamine structure be applied to the N-termini of the histone octamer.</a:t>
            </a:r>
          </a:p>
        </p:txBody>
      </p:sp>
      <p:sp>
        <p:nvSpPr>
          <p:cNvPr id="7" name="TextBox 6"/>
          <p:cNvSpPr txBox="1"/>
          <p:nvPr/>
        </p:nvSpPr>
        <p:spPr>
          <a:xfrm>
            <a:off x="533400" y="1461448"/>
            <a:ext cx="8001000" cy="1938992"/>
          </a:xfrm>
          <a:prstGeom prst="rect">
            <a:avLst/>
          </a:prstGeom>
          <a:noFill/>
        </p:spPr>
        <p:txBody>
          <a:bodyPr wrap="square" rtlCol="0">
            <a:spAutoFit/>
          </a:bodyPr>
          <a:lstStyle/>
          <a:p>
            <a:r>
              <a:rPr lang="en-US" sz="2000" dirty="0">
                <a:latin typeface="Times New Roman" pitchFamily="18" charset="0"/>
                <a:cs typeface="Times New Roman" pitchFamily="18" charset="0"/>
              </a:rPr>
              <a:t>A corollary of this is that we shall be presuming a </a:t>
            </a:r>
            <a:r>
              <a:rPr lang="en-US" sz="2000" i="1" dirty="0">
                <a:latin typeface="Times New Roman" pitchFamily="18" charset="0"/>
                <a:cs typeface="Times New Roman" pitchFamily="18" charset="0"/>
              </a:rPr>
              <a:t>non-</a:t>
            </a:r>
            <a:r>
              <a:rPr lang="en-US" sz="2000" dirty="0">
                <a:latin typeface="Times New Roman" pitchFamily="18" charset="0"/>
                <a:cs typeface="Times New Roman" pitchFamily="18" charset="0"/>
              </a:rPr>
              <a:t>helical DNA structure for the histone-DNA complex, or nucleosome, as we did for protamine.  There’s no point in arguing this here, as there are already over 4 hours of PowerPoint slides on this web site which show in extensive detail why it is a virtual certainty that DNA, in living cells, cannot possibly have a helical twist.</a:t>
            </a:r>
          </a:p>
        </p:txBody>
      </p:sp>
      <p:sp>
        <p:nvSpPr>
          <p:cNvPr id="8" name="TextBox 7"/>
          <p:cNvSpPr txBox="1"/>
          <p:nvPr/>
        </p:nvSpPr>
        <p:spPr>
          <a:xfrm>
            <a:off x="533400" y="3587382"/>
            <a:ext cx="8001000" cy="2862322"/>
          </a:xfrm>
          <a:prstGeom prst="rect">
            <a:avLst/>
          </a:prstGeom>
          <a:noFill/>
        </p:spPr>
        <p:txBody>
          <a:bodyPr wrap="square" rtlCol="0">
            <a:spAutoFit/>
          </a:bodyPr>
          <a:lstStyle/>
          <a:p>
            <a:r>
              <a:rPr lang="en-US" sz="2000" dirty="0">
                <a:latin typeface="Times New Roman" pitchFamily="18" charset="0"/>
                <a:cs typeface="Times New Roman" pitchFamily="18" charset="0"/>
              </a:rPr>
              <a:t>Another assumption we shall be making is that the published crystal structure of the histone octamer core is correct.  I wish I could feel as confident of that as I do about the previous two assumptions.  The current histone octamer structure was deduced by Roger Kornberg and  his associates, who employed the great tools of data analysis and logic, but it was later confirmed by x-ray crystallography, which is a less-great tool.  It should hardly be necessary to point this out in the year 2013, but objects that are hydrated do NOT necessarily have the same structures as objects that are DE-hydrated:</a:t>
            </a:r>
          </a:p>
        </p:txBody>
      </p:sp>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sp>
        <p:nvSpPr>
          <p:cNvPr id="4" name="TextBox 3"/>
          <p:cNvSpPr txBox="1"/>
          <p:nvPr/>
        </p:nvSpPr>
        <p:spPr>
          <a:xfrm>
            <a:off x="533400" y="1461448"/>
            <a:ext cx="8001000" cy="1938992"/>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A corollary of this is that we shall be presuming a </a:t>
            </a:r>
            <a:r>
              <a:rPr lang="en-US" sz="2000" i="1" dirty="0">
                <a:solidFill>
                  <a:srgbClr val="FD09C9"/>
                </a:solidFill>
                <a:latin typeface="Times New Roman" pitchFamily="18" charset="0"/>
                <a:cs typeface="Times New Roman" pitchFamily="18" charset="0"/>
              </a:rPr>
              <a:t>non-</a:t>
            </a:r>
            <a:r>
              <a:rPr lang="en-US" sz="2000" dirty="0">
                <a:solidFill>
                  <a:srgbClr val="FD09C9"/>
                </a:solidFill>
                <a:latin typeface="Times New Roman" pitchFamily="18" charset="0"/>
                <a:cs typeface="Times New Roman" pitchFamily="18" charset="0"/>
              </a:rPr>
              <a:t>helical DNA structure for the histone-DNA complex, or nucleosome, as we did for protamine.  There’s no point in arguing this here, as there are already over 4 hours of PowerPoint slides on this web site which show in extensive detail why it is a virtual certainty that DNA, in living cells, cannot possibly have a helical twist.</a:t>
            </a:r>
          </a:p>
        </p:txBody>
      </p:sp>
      <p:sp>
        <p:nvSpPr>
          <p:cNvPr id="5" name="TextBox 4"/>
          <p:cNvSpPr txBox="1"/>
          <p:nvPr/>
        </p:nvSpPr>
        <p:spPr>
          <a:xfrm>
            <a:off x="533400" y="3581400"/>
            <a:ext cx="8001000" cy="2862322"/>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Another assumption we shall be making is that the published crystal structure of the histone octamer core is correct.  I wish I could feel as confident of that as I do about the previous two assumptions.  The current histone octamer structure was deduced by Roger Kornberg and  his associates, who employed the great tools of data analysis and logic, but it was later confirmed by x-ray crystallography, which is a less-great tool.  It should hardly be necessary to point this out in the year 2013, but objects that are hydrated do NOT necessarily have the same structures as objects that are DE-hydrated:</a:t>
            </a:r>
          </a:p>
        </p:txBody>
      </p:sp>
      <p:sp>
        <p:nvSpPr>
          <p:cNvPr id="6" name="TextBox 5"/>
          <p:cNvSpPr txBox="1"/>
          <p:nvPr/>
        </p:nvSpPr>
        <p:spPr>
          <a:xfrm>
            <a:off x="533400" y="547048"/>
            <a:ext cx="8001000" cy="707886"/>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I therefore propose that the principles of protamine structure be applied to the N-termini of the histone octamer.</a:t>
            </a:r>
          </a:p>
        </p:txBody>
      </p:sp>
      <p:pic>
        <p:nvPicPr>
          <p:cNvPr id="9" name="Slide 7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629400"/>
            <a:ext cx="304800" cy="304800"/>
          </a:xfrm>
          <a:prstGeom prst="rect">
            <a:avLst/>
          </a:prstGeom>
        </p:spPr>
      </p:pic>
    </p:spTree>
    <p:custDataLst>
      <p:tags r:id="rId1"/>
    </p:custDataLst>
  </p:cSld>
  <p:clrMapOvr>
    <a:masterClrMapping/>
  </p:clrMapOvr>
  <p:transition advClick="0" advTm="7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9"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par>
                          <p:cTn id="11" fill="hold">
                            <p:stCondLst>
                              <p:cond delay="1500"/>
                            </p:stCondLst>
                            <p:childTnLst>
                              <p:par>
                                <p:cTn id="12" presetID="1" presetClass="exit" presetSubtype="0" fill="hold" grpId="1" nodeType="afterEffect">
                                  <p:stCondLst>
                                    <p:cond delay="8000"/>
                                  </p:stCondLst>
                                  <p:childTnLst>
                                    <p:set>
                                      <p:cBhvr>
                                        <p:cTn id="13" dur="1" fill="hold">
                                          <p:stCondLst>
                                            <p:cond delay="0"/>
                                          </p:stCondLst>
                                        </p:cTn>
                                        <p:tgtEl>
                                          <p:spTgt spid="6"/>
                                        </p:tgtEl>
                                        <p:attrNameLst>
                                          <p:attrName>style.visibility</p:attrName>
                                        </p:attrNameLst>
                                      </p:cBhvr>
                                      <p:to>
                                        <p:strVal val="hidden"/>
                                      </p:to>
                                    </p:set>
                                  </p:childTnLst>
                                </p:cTn>
                              </p:par>
                              <p:par>
                                <p:cTn id="14" presetID="9" presetClass="entr" presetSubtype="0" fill="hold" grpId="0" nodeType="withEffect">
                                  <p:stCondLst>
                                    <p:cond delay="800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par>
                          <p:cTn id="17" fill="hold">
                            <p:stCondLst>
                              <p:cond delay="10000"/>
                            </p:stCondLst>
                            <p:childTnLst>
                              <p:par>
                                <p:cTn id="18" presetID="1" presetClass="exit" presetSubtype="0" fill="hold" grpId="1" nodeType="afterEffect">
                                  <p:stCondLst>
                                    <p:cond delay="29000"/>
                                  </p:stCondLst>
                                  <p:childTnLst>
                                    <p:set>
                                      <p:cBhvr>
                                        <p:cTn id="19" dur="1" fill="hold">
                                          <p:stCondLst>
                                            <p:cond delay="0"/>
                                          </p:stCondLst>
                                        </p:cTn>
                                        <p:tgtEl>
                                          <p:spTgt spid="4"/>
                                        </p:tgtEl>
                                        <p:attrNameLst>
                                          <p:attrName>style.visibility</p:attrName>
                                        </p:attrNameLst>
                                      </p:cBhvr>
                                      <p:to>
                                        <p:strVal val="hidden"/>
                                      </p:to>
                                    </p:set>
                                  </p:childTnLst>
                                </p:cTn>
                              </p:par>
                              <p:par>
                                <p:cTn id="20" presetID="9" presetClass="entr" presetSubtype="0" fill="hold" grpId="0" nodeType="withEffect">
                                  <p:stCondLst>
                                    <p:cond delay="2900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23"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4" grpId="0" animBg="1"/>
      <p:bldP spid="4" grpId="1" animBg="1"/>
      <p:bldP spid="5" grpId="0" animBg="1"/>
      <p:bldP spid="6" grpId="0" animBg="1"/>
      <p:bldP spid="6"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Picture 1" descr="Peach.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600200" y="2667000"/>
            <a:ext cx="1828800" cy="1805175"/>
          </a:xfrm>
          <a:prstGeom prst="rect">
            <a:avLst/>
          </a:prstGeom>
        </p:spPr>
      </p:pic>
      <p:pic>
        <p:nvPicPr>
          <p:cNvPr id="4" name="Picture 3" descr="dried peach3.jpg"/>
          <p:cNvPicPr>
            <a:picLocks noChangeAspect="1"/>
          </p:cNvPicPr>
          <p:nvPr/>
        </p:nvPicPr>
        <p:blipFill>
          <a:blip r:embed="rId5" cstate="print">
            <a:clrChange>
              <a:clrFrom>
                <a:srgbClr val="FFFFFF"/>
              </a:clrFrom>
              <a:clrTo>
                <a:srgbClr val="FFFFFF">
                  <a:alpha val="0"/>
                </a:srgbClr>
              </a:clrTo>
            </a:clrChange>
          </a:blip>
          <a:stretch>
            <a:fillRect/>
          </a:stretch>
        </p:blipFill>
        <p:spPr>
          <a:xfrm>
            <a:off x="4419600" y="2298405"/>
            <a:ext cx="3200400" cy="2806995"/>
          </a:xfrm>
          <a:prstGeom prst="rect">
            <a:avLst/>
          </a:prstGeom>
        </p:spPr>
      </p:pic>
      <p:sp>
        <p:nvSpPr>
          <p:cNvPr id="5" name="TextBox 4"/>
          <p:cNvSpPr txBox="1"/>
          <p:nvPr/>
        </p:nvSpPr>
        <p:spPr>
          <a:xfrm>
            <a:off x="1676400" y="4876800"/>
            <a:ext cx="1981200" cy="461665"/>
          </a:xfrm>
          <a:prstGeom prst="rect">
            <a:avLst/>
          </a:prstGeom>
          <a:noFill/>
        </p:spPr>
        <p:txBody>
          <a:bodyPr wrap="square" rtlCol="0">
            <a:spAutoFit/>
          </a:bodyPr>
          <a:lstStyle/>
          <a:p>
            <a:pPr algn="ctr"/>
            <a:r>
              <a:rPr lang="en-US" sz="2400" dirty="0"/>
              <a:t>Hydrated</a:t>
            </a:r>
          </a:p>
        </p:txBody>
      </p:sp>
      <p:sp>
        <p:nvSpPr>
          <p:cNvPr id="6" name="TextBox 5"/>
          <p:cNvSpPr txBox="1"/>
          <p:nvPr/>
        </p:nvSpPr>
        <p:spPr>
          <a:xfrm>
            <a:off x="5334000" y="4876800"/>
            <a:ext cx="1981200" cy="461665"/>
          </a:xfrm>
          <a:prstGeom prst="rect">
            <a:avLst/>
          </a:prstGeom>
          <a:noFill/>
        </p:spPr>
        <p:txBody>
          <a:bodyPr wrap="square" rtlCol="0">
            <a:spAutoFit/>
          </a:bodyPr>
          <a:lstStyle/>
          <a:p>
            <a:pPr algn="ctr"/>
            <a:r>
              <a:rPr lang="en-US" sz="2400" i="1" dirty="0"/>
              <a:t>De</a:t>
            </a:r>
            <a:r>
              <a:rPr lang="en-US" sz="2400" dirty="0"/>
              <a:t>hydrated</a:t>
            </a:r>
          </a:p>
        </p:txBody>
      </p:sp>
      <p:sp>
        <p:nvSpPr>
          <p:cNvPr id="7" name="TextBox 6"/>
          <p:cNvSpPr txBox="1"/>
          <p:nvPr/>
        </p:nvSpPr>
        <p:spPr>
          <a:xfrm>
            <a:off x="7383440" y="-60960"/>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spTree>
    <p:custDataLst>
      <p:tags r:id="rId1"/>
    </p:custDataLst>
  </p:cSld>
  <p:clrMapOvr>
    <a:masterClrMapping/>
  </p:clrMapOvr>
  <p:transition advClick="0" advTm="7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676400"/>
            <a:ext cx="8001000" cy="3477875"/>
          </a:xfrm>
          <a:prstGeom prst="rect">
            <a:avLst/>
          </a:prstGeom>
          <a:noFill/>
        </p:spPr>
        <p:txBody>
          <a:bodyPr wrap="square" rtlCol="0">
            <a:spAutoFit/>
          </a:bodyPr>
          <a:lstStyle/>
          <a:p>
            <a:r>
              <a:rPr lang="en-US" sz="2000" dirty="0">
                <a:latin typeface="Times New Roman" pitchFamily="18" charset="0"/>
                <a:cs typeface="Times New Roman" pitchFamily="18" charset="0"/>
              </a:rPr>
              <a:t>I only show this because I perceive that there is an ever-increasing unwillingness on the part of x-ray crystallographers to admit that a crystal structure may not be relevant to real life.  This was alarmingly demonstrated in 2006, when, only a few months after the publication of the protamine-DNA complex, the Rutgers Protein Data Bank stopped accepting theoretical models, insisting on x-ray crystallographic structures only.  To this they  have magnanimously added NMR-determined structures, but, that notwithstanding, it seems to me that they have, in effect, declared war on the human thought process.</a:t>
            </a:r>
            <a:r>
              <a:rPr lang="en-US" sz="2000" dirty="0"/>
              <a:t>  You see, people, and other cellular life forms, are not crystals, and the only tool capable of penetrating into the living cell, where neither crystallography nor NMR can go, is logic.</a:t>
            </a:r>
            <a:endParaRPr lang="en-US" sz="2000" dirty="0">
              <a:latin typeface="Times New Roman" pitchFamily="18" charset="0"/>
              <a:cs typeface="Times New Roman" pitchFamily="18" charset="0"/>
            </a:endParaRPr>
          </a:p>
        </p:txBody>
      </p:sp>
      <p:sp>
        <p:nvSpPr>
          <p:cNvPr id="3" name="TextBox 2"/>
          <p:cNvSpPr txBox="1"/>
          <p:nvPr/>
        </p:nvSpPr>
        <p:spPr>
          <a:xfrm>
            <a:off x="7383440" y="6519536"/>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sp>
        <p:nvSpPr>
          <p:cNvPr id="4" name="TextBox 3"/>
          <p:cNvSpPr txBox="1"/>
          <p:nvPr/>
        </p:nvSpPr>
        <p:spPr>
          <a:xfrm>
            <a:off x="541360" y="1676400"/>
            <a:ext cx="8001000" cy="3477875"/>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I only show this because I perceive that there is an ever-increasing unwillingness on the part of x-ray crystallographers to admit that a crystal structure may not be relevant to real life.  This was alarmingly demonstrated in 2006, when, only a few months after the publication of the protamine-DNA complex, the Rutgers Protein Data Bank stopped accepting theoretical models, insisting on x-ray crystallographic structures only.  To this they  have magnanimously added NMR-determined structures, but, that notwithstanding, it seems to me that they have, in effect, declared war on the human thought process.  You see, people, and other cellular life forms, are not crystals, and the only tool capable of penetrating into the living cell, where neither crystallography nor NMR can go, is logic.</a:t>
            </a:r>
          </a:p>
        </p:txBody>
      </p:sp>
      <p:pic>
        <p:nvPicPr>
          <p:cNvPr id="5" name="Slide 7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0" y="6553200"/>
            <a:ext cx="304800" cy="304800"/>
          </a:xfrm>
          <a:prstGeom prst="rect">
            <a:avLst/>
          </a:prstGeom>
        </p:spPr>
      </p:pic>
    </p:spTree>
    <p:custDataLst>
      <p:tags r:id="rId1"/>
    </p:custDataLst>
  </p:cSld>
  <p:clrMapOvr>
    <a:masterClrMapping/>
  </p:clrMapOvr>
  <p:transition advClick="0" advTm="5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9"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33400"/>
            <a:ext cx="8001000" cy="2246769"/>
          </a:xfrm>
          <a:prstGeom prst="rect">
            <a:avLst/>
          </a:prstGeom>
          <a:noFill/>
        </p:spPr>
        <p:txBody>
          <a:bodyPr wrap="square" rtlCol="0">
            <a:spAutoFit/>
          </a:bodyPr>
          <a:lstStyle/>
          <a:p>
            <a:r>
              <a:rPr lang="en-US" sz="2000" dirty="0">
                <a:latin typeface="Times New Roman" pitchFamily="18" charset="0"/>
                <a:cs typeface="Times New Roman" pitchFamily="18" charset="0"/>
              </a:rPr>
              <a:t>Be that as it may, we are absolutely compelled, for lack of any alternative whatsoever, to accept the published crystal structure of the histone octamer as being essentially correct.  Having been literally living with that structure, night and day, for more than a year now, I have come to greatly respect and admire it, but I harbor a lingering fear that it may be a laboratory artifact.  But what options do I have?  There are no other published histone structures to choose from!  This is it!</a:t>
            </a:r>
          </a:p>
        </p:txBody>
      </p:sp>
      <p:sp>
        <p:nvSpPr>
          <p:cNvPr id="3" name="TextBox 2"/>
          <p:cNvSpPr txBox="1"/>
          <p:nvPr/>
        </p:nvSpPr>
        <p:spPr>
          <a:xfrm>
            <a:off x="533400" y="2971800"/>
            <a:ext cx="8001000" cy="2862322"/>
          </a:xfrm>
          <a:prstGeom prst="rect">
            <a:avLst/>
          </a:prstGeom>
          <a:noFill/>
        </p:spPr>
        <p:txBody>
          <a:bodyPr wrap="square" rtlCol="0">
            <a:spAutoFit/>
          </a:bodyPr>
          <a:lstStyle/>
          <a:p>
            <a:r>
              <a:rPr lang="en-US" sz="2000" dirty="0">
                <a:latin typeface="Times New Roman" pitchFamily="18" charset="0"/>
                <a:cs typeface="Times New Roman" pitchFamily="18" charset="0"/>
              </a:rPr>
              <a:t>A less frightening, but still disconcerting possibility is that the published structure is correct in its basic details, but slightly different than it would be in the 100% humidity environment of the cell nucleus.  I would actually presume that to be true as a matter of course, but we have no way of predicting what effect total hydration  would have on the structure, therefore I have, by default, accepted the published structure in all its details, and moved nothing except the N-termini, which do not crystallize anyway, and which are depicted, in the current published structure, as projecting outward in totally random fashion in 8 different directions.</a:t>
            </a:r>
          </a:p>
        </p:txBody>
      </p:sp>
      <p:sp>
        <p:nvSpPr>
          <p:cNvPr id="4" name="TextBox 3"/>
          <p:cNvSpPr txBox="1"/>
          <p:nvPr/>
        </p:nvSpPr>
        <p:spPr>
          <a:xfrm>
            <a:off x="533400" y="6011362"/>
            <a:ext cx="8001000" cy="707886"/>
          </a:xfrm>
          <a:prstGeom prst="rect">
            <a:avLst/>
          </a:prstGeom>
          <a:noFill/>
        </p:spPr>
        <p:txBody>
          <a:bodyPr wrap="square" rtlCol="0">
            <a:spAutoFit/>
          </a:bodyPr>
          <a:lstStyle/>
          <a:p>
            <a:r>
              <a:rPr lang="en-US" sz="2000" dirty="0">
                <a:latin typeface="Times New Roman" pitchFamily="18" charset="0"/>
                <a:cs typeface="Times New Roman" pitchFamily="18" charset="0"/>
              </a:rPr>
              <a:t>It is for the purpose of imposing order on these N-termini that I have undertaken these studies.</a:t>
            </a:r>
          </a:p>
        </p:txBody>
      </p:sp>
      <p:sp>
        <p:nvSpPr>
          <p:cNvPr id="5" name="TextBox 4"/>
          <p:cNvSpPr txBox="1"/>
          <p:nvPr/>
        </p:nvSpPr>
        <p:spPr>
          <a:xfrm>
            <a:off x="533400" y="533400"/>
            <a:ext cx="8001000" cy="2246769"/>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Be that as it may, we are absolutely compelled, for lack of any alternative whatsoever, to accept the published crystal structure of the histone octamer as being essentially correct.  Having been literally living with that structure, night and day, for more than a year now, I have come to greatly respect and admire it, but I harbor a lingering fear that it may be a laboratory artifact.  But what options do I have?  There are no other published histone structures to choose from!  This is it!</a:t>
            </a:r>
          </a:p>
        </p:txBody>
      </p:sp>
      <p:sp>
        <p:nvSpPr>
          <p:cNvPr id="6" name="TextBox 5"/>
          <p:cNvSpPr txBox="1"/>
          <p:nvPr/>
        </p:nvSpPr>
        <p:spPr>
          <a:xfrm>
            <a:off x="533400" y="2971800"/>
            <a:ext cx="8001000" cy="2862322"/>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A less frightening, but still disconcerting possibility is that the published structure is correct in its basic details, but slightly different than it would be in the 100% humidity environment of the cell nucleus.  I would actually presume that to be true as a matter of course, but we have no way of predicting what effect total hydration  would have on the structure, therefore I have, by default, accepted the published structure in all its details, and moved nothing except the N-termini, which do not crystallize anyway, and which are depicted, in the current published structure, as projecting outward in totally random fashion in 8 different directions.</a:t>
            </a:r>
          </a:p>
        </p:txBody>
      </p:sp>
      <p:sp>
        <p:nvSpPr>
          <p:cNvPr id="7" name="TextBox 6"/>
          <p:cNvSpPr txBox="1"/>
          <p:nvPr/>
        </p:nvSpPr>
        <p:spPr>
          <a:xfrm>
            <a:off x="533400" y="6019800"/>
            <a:ext cx="8001000" cy="707886"/>
          </a:xfrm>
          <a:prstGeom prst="rect">
            <a:avLst/>
          </a:prstGeom>
          <a:solidFill>
            <a:schemeClr val="bg1"/>
          </a:solidFill>
        </p:spPr>
        <p:txBody>
          <a:bodyPr wrap="square" rtlCol="0">
            <a:spAutoFit/>
          </a:bodyPr>
          <a:lstStyle/>
          <a:p>
            <a:r>
              <a:rPr lang="en-US" sz="2000" dirty="0">
                <a:solidFill>
                  <a:srgbClr val="FD09C9"/>
                </a:solidFill>
                <a:latin typeface="Times New Roman" pitchFamily="18" charset="0"/>
                <a:cs typeface="Times New Roman" pitchFamily="18" charset="0"/>
              </a:rPr>
              <a:t>It is for the purpose of imposing order on these N-termini that I have undertaken these studies.</a:t>
            </a:r>
          </a:p>
        </p:txBody>
      </p:sp>
      <p:pic>
        <p:nvPicPr>
          <p:cNvPr id="8" name="Slide 7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8901752" y="6572536"/>
            <a:ext cx="304800" cy="304800"/>
          </a:xfrm>
          <a:prstGeom prst="rect">
            <a:avLst/>
          </a:prstGeom>
        </p:spPr>
      </p:pic>
    </p:spTree>
    <p:custDataLst>
      <p:tags r:id="rId1"/>
    </p:custDataLst>
  </p:cSld>
  <p:clrMapOvr>
    <a:masterClrMapping/>
  </p:clrMapOvr>
  <p:transition advClick="0" advTm="8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9"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par>
                          <p:cTn id="11" fill="hold">
                            <p:stCondLst>
                              <p:cond delay="1500"/>
                            </p:stCondLst>
                            <p:childTnLst>
                              <p:par>
                                <p:cTn id="12" presetID="1" presetClass="exit" presetSubtype="0" fill="hold" grpId="1" nodeType="afterEffect">
                                  <p:stCondLst>
                                    <p:cond delay="33000"/>
                                  </p:stCondLst>
                                  <p:childTnLst>
                                    <p:set>
                                      <p:cBhvr>
                                        <p:cTn id="13" dur="1" fill="hold">
                                          <p:stCondLst>
                                            <p:cond delay="0"/>
                                          </p:stCondLst>
                                        </p:cTn>
                                        <p:tgtEl>
                                          <p:spTgt spid="5"/>
                                        </p:tgtEl>
                                        <p:attrNameLst>
                                          <p:attrName>style.visibility</p:attrName>
                                        </p:attrNameLst>
                                      </p:cBhvr>
                                      <p:to>
                                        <p:strVal val="hidden"/>
                                      </p:to>
                                    </p:set>
                                  </p:childTnLst>
                                </p:cTn>
                              </p:par>
                              <p:par>
                                <p:cTn id="14" presetID="9" presetClass="entr" presetSubtype="0" fill="hold" grpId="0" nodeType="withEffect">
                                  <p:stCondLst>
                                    <p:cond delay="3300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35000"/>
                            </p:stCondLst>
                            <p:childTnLst>
                              <p:par>
                                <p:cTn id="18" presetID="1" presetClass="exit" presetSubtype="0" fill="hold" grpId="1" nodeType="afterEffect">
                                  <p:stCondLst>
                                    <p:cond delay="42000"/>
                                  </p:stCondLst>
                                  <p:childTnLst>
                                    <p:set>
                                      <p:cBhvr>
                                        <p:cTn id="19" dur="1" fill="hold">
                                          <p:stCondLst>
                                            <p:cond delay="0"/>
                                          </p:stCondLst>
                                        </p:cTn>
                                        <p:tgtEl>
                                          <p:spTgt spid="6"/>
                                        </p:tgtEl>
                                        <p:attrNameLst>
                                          <p:attrName>style.visibility</p:attrName>
                                        </p:attrNameLst>
                                      </p:cBhvr>
                                      <p:to>
                                        <p:strVal val="hidden"/>
                                      </p:to>
                                    </p:set>
                                  </p:childTnLst>
                                </p:cTn>
                              </p:par>
                              <p:par>
                                <p:cTn id="20" presetID="9" presetClass="entr" presetSubtype="0" fill="hold" grpId="0" nodeType="withEffect">
                                  <p:stCondLst>
                                    <p:cond delay="4200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2927" numSld="999">
                <p:cTn id="23"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5" grpId="0" animBg="1"/>
      <p:bldP spid="5" grpId="1" animBg="1"/>
      <p:bldP spid="6" grpId="0" animBg="1"/>
      <p:bldP spid="6" grpId="1"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fontScale="90000"/>
          </a:bodyPr>
          <a:lstStyle/>
          <a:p>
            <a:r>
              <a:rPr lang="en-US" dirty="0">
                <a:latin typeface="Times New Roman" pitchFamily="18" charset="0"/>
                <a:cs typeface="Times New Roman" pitchFamily="18" charset="0"/>
              </a:rPr>
              <a:t>Limitations/problems with the present modeling endeavor</a:t>
            </a:r>
          </a:p>
        </p:txBody>
      </p:sp>
      <p:sp>
        <p:nvSpPr>
          <p:cNvPr id="3" name="TextBox 2"/>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5000"/>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5-1hst-C-term"/>
          <p:cNvPicPr/>
          <p:nvPr/>
        </p:nvPicPr>
        <p:blipFill>
          <a:blip r:embed="rId6" cstate="print"/>
          <a:srcRect/>
          <a:stretch>
            <a:fillRect/>
          </a:stretch>
        </p:blipFill>
        <p:spPr bwMode="auto">
          <a:xfrm>
            <a:off x="2305050" y="1932801"/>
            <a:ext cx="4533900" cy="2222500"/>
          </a:xfrm>
          <a:prstGeom prst="rect">
            <a:avLst/>
          </a:prstGeom>
          <a:noFill/>
          <a:ln w="9525">
            <a:noFill/>
            <a:miter lim="800000"/>
            <a:headEnd/>
            <a:tailEnd/>
          </a:ln>
        </p:spPr>
      </p:pic>
      <p:sp>
        <p:nvSpPr>
          <p:cNvPr id="4" name="TextBox 3"/>
          <p:cNvSpPr txBox="1"/>
          <p:nvPr/>
        </p:nvSpPr>
        <p:spPr>
          <a:xfrm>
            <a:off x="2286000" y="4295001"/>
            <a:ext cx="4495800" cy="276999"/>
          </a:xfrm>
          <a:prstGeom prst="rect">
            <a:avLst/>
          </a:prstGeom>
          <a:solidFill>
            <a:schemeClr val="accent5">
              <a:lumMod val="60000"/>
              <a:lumOff val="40000"/>
            </a:schemeClr>
          </a:solidFill>
          <a:ln>
            <a:solidFill>
              <a:srgbClr val="00B0F0"/>
            </a:solidFill>
          </a:ln>
        </p:spPr>
        <p:txBody>
          <a:bodyPr wrap="square" rtlCol="0">
            <a:spAutoFit/>
          </a:bodyPr>
          <a:lstStyle/>
          <a:p>
            <a:pPr algn="ctr"/>
            <a:r>
              <a:rPr lang="en-US" sz="1200" b="1" dirty="0"/>
              <a:t>Histone H5 (dimer, crystal structure) (</a:t>
            </a:r>
            <a:r>
              <a:rPr lang="en-US" sz="1200" b="1" dirty="0" err="1"/>
              <a:t>Ramakrishnan</a:t>
            </a:r>
            <a:r>
              <a:rPr lang="en-US" sz="1200" b="1" dirty="0"/>
              <a:t> </a:t>
            </a:r>
            <a:r>
              <a:rPr lang="en-US" sz="1200" b="1" i="1" dirty="0"/>
              <a:t>et al, </a:t>
            </a:r>
            <a:r>
              <a:rPr lang="en-US" sz="1200" b="1" dirty="0"/>
              <a:t>1HST)</a:t>
            </a:r>
          </a:p>
        </p:txBody>
      </p:sp>
      <p:sp>
        <p:nvSpPr>
          <p:cNvPr id="5" name="TextBox 4"/>
          <p:cNvSpPr txBox="1"/>
          <p:nvPr/>
        </p:nvSpPr>
        <p:spPr>
          <a:xfrm>
            <a:off x="7295864" y="6478592"/>
            <a:ext cx="1828800" cy="365760"/>
          </a:xfrm>
          <a:prstGeom prst="rect">
            <a:avLst/>
          </a:prstGeom>
          <a:solidFill>
            <a:schemeClr val="accent5">
              <a:lumMod val="40000"/>
              <a:lumOff val="60000"/>
            </a:schemeClr>
          </a:solidFill>
        </p:spPr>
        <p:txBody>
          <a:bodyPr wrap="square" rtlCol="0">
            <a:spAutoFit/>
          </a:bodyPr>
          <a:lstStyle/>
          <a:p>
            <a:r>
              <a:rPr lang="en-US" dirty="0">
                <a:hlinkClick r:id="rId7" action="ppaction://hlinksldjump"/>
              </a:rPr>
              <a:t>Table of Contents</a:t>
            </a:r>
            <a:endParaRPr lang="en-US" dirty="0"/>
          </a:p>
        </p:txBody>
      </p:sp>
      <p:pic>
        <p:nvPicPr>
          <p:cNvPr id="6" name="Slide 7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88825"/>
            <a:ext cx="304800" cy="304800"/>
          </a:xfrm>
          <a:prstGeom prst="rect">
            <a:avLst/>
          </a:prstGeom>
        </p:spPr>
      </p:pic>
    </p:spTree>
    <p:custDataLst>
      <p:tags r:id="rId1"/>
    </p:custDataLst>
  </p:cSld>
  <p:clrMapOvr>
    <a:masterClrMapping/>
  </p:clrMapOvr>
  <p:transition advClick="0" advTm="5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66800"/>
            <a:ext cx="8001000" cy="2585323"/>
          </a:xfrm>
          <a:prstGeom prst="rect">
            <a:avLst/>
          </a:prstGeom>
          <a:noFill/>
        </p:spPr>
        <p:txBody>
          <a:bodyPr wrap="square" rtlCol="0">
            <a:spAutoFit/>
          </a:bodyPr>
          <a:lstStyle/>
          <a:p>
            <a:pPr algn="ctr"/>
            <a:r>
              <a:rPr lang="en-US" b="1" u="sng" dirty="0">
                <a:latin typeface="Times New Roman" pitchFamily="18" charset="0"/>
                <a:cs typeface="Times New Roman" pitchFamily="18" charset="0"/>
              </a:rPr>
              <a:t>MORE PROBLEMS: H2B N-TERMINUS</a:t>
            </a:r>
          </a:p>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The first 10 amino acids of histone subunit H2B contain 4 proline residues, an extraordinary accumulation  in such a short space:</a:t>
            </a:r>
          </a:p>
          <a:p>
            <a:endParaRPr lang="en-US" sz="16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a:p>
            <a:pPr algn="ctr"/>
            <a:endParaRPr lang="en-US" sz="1600" dirty="0">
              <a:latin typeface="Times New Roman" pitchFamily="18" charset="0"/>
              <a:cs typeface="Times New Roman" pitchFamily="18" charset="0"/>
            </a:endParaRPr>
          </a:p>
          <a:p>
            <a:pPr algn="ctr"/>
            <a:r>
              <a:rPr lang="en-US" sz="1600" b="1" u="sng" dirty="0">
                <a:latin typeface="Times New Roman" pitchFamily="18" charset="0"/>
                <a:cs typeface="Times New Roman" pitchFamily="18" charset="0"/>
              </a:rPr>
              <a:t>P</a:t>
            </a:r>
            <a:r>
              <a:rPr lang="en-US" sz="1600" dirty="0">
                <a:latin typeface="Times New Roman" pitchFamily="18" charset="0"/>
                <a:cs typeface="Times New Roman" pitchFamily="18" charset="0"/>
              </a:rPr>
              <a:t>E</a:t>
            </a:r>
            <a:r>
              <a:rPr lang="en-US" sz="1600" b="1" u="sng" dirty="0">
                <a:latin typeface="Times New Roman" pitchFamily="18" charset="0"/>
                <a:cs typeface="Times New Roman" pitchFamily="18" charset="0"/>
              </a:rPr>
              <a:t>P</a:t>
            </a:r>
            <a:r>
              <a:rPr lang="en-US" sz="1600" dirty="0">
                <a:latin typeface="Times New Roman" pitchFamily="18" charset="0"/>
                <a:cs typeface="Times New Roman" pitchFamily="18" charset="0"/>
              </a:rPr>
              <a:t>AKSA</a:t>
            </a:r>
            <a:r>
              <a:rPr lang="en-US" sz="1600" b="1" u="sng" dirty="0">
                <a:latin typeface="Times New Roman" pitchFamily="18" charset="0"/>
                <a:cs typeface="Times New Roman" pitchFamily="18" charset="0"/>
              </a:rPr>
              <a:t>P</a:t>
            </a:r>
            <a:r>
              <a:rPr lang="en-US" sz="1600" dirty="0">
                <a:latin typeface="Times New Roman" pitchFamily="18" charset="0"/>
                <a:cs typeface="Times New Roman" pitchFamily="18" charset="0"/>
              </a:rPr>
              <a:t>A</a:t>
            </a:r>
            <a:r>
              <a:rPr lang="en-US" sz="1600" b="1" u="sng" dirty="0">
                <a:latin typeface="Times New Roman" pitchFamily="18" charset="0"/>
                <a:cs typeface="Times New Roman" pitchFamily="18" charset="0"/>
              </a:rPr>
              <a:t>P</a:t>
            </a:r>
          </a:p>
          <a:p>
            <a:endParaRPr lang="en-US" sz="16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p:txBody>
      </p:sp>
      <p:sp>
        <p:nvSpPr>
          <p:cNvPr id="3" name="TextBox 2"/>
          <p:cNvSpPr txBox="1"/>
          <p:nvPr/>
        </p:nvSpPr>
        <p:spPr>
          <a:xfrm>
            <a:off x="1981200" y="4038600"/>
            <a:ext cx="5181600" cy="1384995"/>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lvl="0" algn="ctr" eaLnBrk="0" fontAlgn="base" hangingPunct="0">
              <a:spcBef>
                <a:spcPct val="0"/>
              </a:spcBef>
              <a:spcAft>
                <a:spcPct val="0"/>
              </a:spcAft>
              <a:tabLst>
                <a:tab pos="457200" algn="l"/>
                <a:tab pos="5029200" algn="l"/>
              </a:tabLst>
            </a:pPr>
            <a:r>
              <a:rPr lang="en-US" sz="1200" dirty="0">
                <a:latin typeface="Courier New" pitchFamily="49" charset="0"/>
                <a:ea typeface="Times New Roman" pitchFamily="18" charset="0"/>
                <a:cs typeface="Courier New" pitchFamily="49" charset="0"/>
                <a:sym typeface="Symbol" pitchFamily="18" charset="2"/>
              </a:rPr>
              <a:t>Chains D &amp; H both start here   </a:t>
            </a:r>
          </a:p>
          <a:p>
            <a:pPr lvl="0" eaLnBrk="0" fontAlgn="base" hangingPunct="0">
              <a:spcBef>
                <a:spcPct val="0"/>
              </a:spcBef>
              <a:spcAft>
                <a:spcPct val="0"/>
              </a:spcAft>
              <a:tabLst>
                <a:tab pos="457200" algn="l"/>
                <a:tab pos="5029200" algn="l"/>
              </a:tabLst>
            </a:pPr>
            <a:r>
              <a:rPr lang="en-US" sz="1200" dirty="0">
                <a:latin typeface="Courier New" pitchFamily="49" charset="0"/>
                <a:ea typeface="Times New Roman" pitchFamily="18" charset="0"/>
                <a:cs typeface="Courier New" pitchFamily="49" charset="0"/>
                <a:sym typeface="Symbol" pitchFamily="18" charset="2"/>
              </a:rPr>
              <a:t>1234567890         2</a:t>
            </a:r>
            <a:r>
              <a:rPr lang="en-US" sz="1200" u="sng" dirty="0">
                <a:latin typeface="Courier New" pitchFamily="49" charset="0"/>
                <a:ea typeface="Times New Roman" pitchFamily="18" charset="0"/>
                <a:cs typeface="Courier New" pitchFamily="49" charset="0"/>
                <a:sym typeface="Symbol" pitchFamily="18" charset="2"/>
              </a:rPr>
              <a:t>0</a:t>
            </a:r>
            <a:r>
              <a:rPr lang="en-US" sz="1200" dirty="0">
                <a:latin typeface="Courier New" pitchFamily="49" charset="0"/>
                <a:ea typeface="Times New Roman" pitchFamily="18" charset="0"/>
                <a:cs typeface="Courier New" pitchFamily="49" charset="0"/>
                <a:sym typeface="Symbol" pitchFamily="18" charset="2"/>
              </a:rPr>
              <a:t>       </a:t>
            </a:r>
            <a:r>
              <a:rPr lang="en-US" sz="1200" dirty="0">
                <a:latin typeface="Courier New" pitchFamily="49" charset="0"/>
                <a:ea typeface="Times New Roman" pitchFamily="18" charset="0"/>
                <a:cs typeface="Courier New" pitchFamily="49" charset="0"/>
              </a:rPr>
              <a:t> </a:t>
            </a:r>
            <a:r>
              <a:rPr lang="en-US" sz="1200" dirty="0">
                <a:latin typeface="Courier New" pitchFamily="49" charset="0"/>
                <a:ea typeface="Times New Roman" pitchFamily="18" charset="0"/>
                <a:cs typeface="Courier New" pitchFamily="49" charset="0"/>
                <a:sym typeface="Symbol" pitchFamily="18" charset="2"/>
              </a:rPr>
              <a:t>3</a:t>
            </a:r>
            <a:r>
              <a:rPr lang="en-US" sz="1200" u="sng" dirty="0">
                <a:latin typeface="Courier New" pitchFamily="49" charset="0"/>
                <a:ea typeface="Times New Roman" pitchFamily="18" charset="0"/>
                <a:cs typeface="Courier New" pitchFamily="49" charset="0"/>
                <a:sym typeface="Symbol" pitchFamily="18" charset="2"/>
              </a:rPr>
              <a:t>0</a:t>
            </a:r>
            <a:r>
              <a:rPr lang="en-US" sz="1200" dirty="0">
                <a:latin typeface="Courier New" pitchFamily="49" charset="0"/>
                <a:ea typeface="Times New Roman" pitchFamily="18" charset="0"/>
                <a:cs typeface="Courier New" pitchFamily="49" charset="0"/>
                <a:sym typeface="Symbol" pitchFamily="18" charset="2"/>
              </a:rPr>
              <a:t>         4</a:t>
            </a:r>
            <a:r>
              <a:rPr lang="en-US" sz="1200" u="sng" dirty="0">
                <a:latin typeface="Courier New" pitchFamily="49" charset="0"/>
                <a:ea typeface="Times New Roman" pitchFamily="18" charset="0"/>
                <a:cs typeface="Courier New" pitchFamily="49" charset="0"/>
                <a:sym typeface="Symbol" pitchFamily="18" charset="2"/>
              </a:rPr>
              <a:t>0</a:t>
            </a:r>
            <a:r>
              <a:rPr lang="en-US" sz="1200" dirty="0">
                <a:latin typeface="Courier New" pitchFamily="49" charset="0"/>
                <a:ea typeface="Times New Roman" pitchFamily="18" charset="0"/>
                <a:cs typeface="Courier New" pitchFamily="49" charset="0"/>
                <a:sym typeface="Symbol" pitchFamily="18" charset="2"/>
              </a:rPr>
              <a:t>         5</a:t>
            </a:r>
            <a:r>
              <a:rPr lang="en-US" sz="1200" u="sng" dirty="0">
                <a:latin typeface="Courier New" pitchFamily="49" charset="0"/>
                <a:ea typeface="Times New Roman" pitchFamily="18" charset="0"/>
                <a:cs typeface="Courier New" pitchFamily="49" charset="0"/>
                <a:sym typeface="Symbol" pitchFamily="18" charset="2"/>
              </a:rPr>
              <a:t>0</a:t>
            </a:r>
            <a:r>
              <a:rPr lang="en-US" sz="1200" dirty="0">
                <a:latin typeface="Courier New" pitchFamily="49" charset="0"/>
                <a:ea typeface="Times New Roman" pitchFamily="18" charset="0"/>
                <a:cs typeface="Courier New" pitchFamily="49" charset="0"/>
                <a:sym typeface="Symbol" pitchFamily="18" charset="2"/>
              </a:rPr>
              <a:t>     </a:t>
            </a:r>
          </a:p>
          <a:p>
            <a:pPr lvl="0" eaLnBrk="0" fontAlgn="base" hangingPunct="0">
              <a:spcBef>
                <a:spcPct val="0"/>
              </a:spcBef>
              <a:spcAft>
                <a:spcPct val="0"/>
              </a:spcAft>
              <a:tabLst>
                <a:tab pos="457200" algn="l"/>
                <a:tab pos="5029200" algn="l"/>
              </a:tabLst>
            </a:pPr>
            <a:r>
              <a:rPr lang="en-US" sz="1200" b="1" dirty="0">
                <a:solidFill>
                  <a:srgbClr val="0000FF"/>
                </a:solidFill>
                <a:latin typeface="Courier New" pitchFamily="49" charset="0"/>
                <a:ea typeface="Times New Roman" pitchFamily="18" charset="0"/>
                <a:cs typeface="Courier New" pitchFamily="49" charset="0"/>
                <a:sym typeface="Symbol" pitchFamily="18" charset="2"/>
              </a:rPr>
              <a:t>PEPAKSAPAP KKGSKKAVTK TQKKDGKKRR KTRKESY</a:t>
            </a:r>
            <a:r>
              <a:rPr lang="en-US" sz="1200" b="1" dirty="0">
                <a:solidFill>
                  <a:srgbClr val="FF0000"/>
                </a:solidFill>
                <a:latin typeface="Courier New" pitchFamily="49" charset="0"/>
                <a:ea typeface="Times New Roman" pitchFamily="18" charset="0"/>
                <a:cs typeface="Courier New" pitchFamily="49" charset="0"/>
                <a:sym typeface="Symbol" pitchFamily="18" charset="2"/>
              </a:rPr>
              <a:t>AIY VYKVLKQV</a:t>
            </a:r>
            <a:r>
              <a:rPr lang="en-US" sz="1200" b="1" dirty="0">
                <a:solidFill>
                  <a:srgbClr val="00FFFF"/>
                </a:solidFill>
                <a:latin typeface="Courier New" pitchFamily="49" charset="0"/>
                <a:ea typeface="Times New Roman" pitchFamily="18" charset="0"/>
                <a:cs typeface="Courier New" pitchFamily="49" charset="0"/>
                <a:sym typeface="Symbol" pitchFamily="18" charset="2"/>
              </a:rPr>
              <a:t>HP     </a:t>
            </a:r>
            <a:endParaRPr lang="en-US" sz="1200" dirty="0">
              <a:latin typeface="Courier New" pitchFamily="49" charset="0"/>
              <a:ea typeface="Times New Roman" pitchFamily="18" charset="0"/>
              <a:cs typeface="Courier New" pitchFamily="49" charset="0"/>
              <a:sym typeface="Symbol" pitchFamily="18" charset="2"/>
            </a:endParaRPr>
          </a:p>
          <a:p>
            <a:pPr lvl="0" eaLnBrk="0" fontAlgn="base" hangingPunct="0">
              <a:spcBef>
                <a:spcPct val="0"/>
              </a:spcBef>
              <a:spcAft>
                <a:spcPct val="0"/>
              </a:spcAft>
              <a:tabLst>
                <a:tab pos="457200" algn="l"/>
                <a:tab pos="5029200" algn="l"/>
              </a:tabLst>
            </a:pPr>
            <a:r>
              <a:rPr lang="en-US" sz="1200" dirty="0">
                <a:solidFill>
                  <a:srgbClr val="000000"/>
                </a:solidFill>
                <a:latin typeface="Courier New" pitchFamily="49" charset="0"/>
                <a:ea typeface="Times New Roman" pitchFamily="18" charset="0"/>
                <a:cs typeface="Courier New" pitchFamily="49" charset="0"/>
                <a:sym typeface="Symbol" pitchFamily="18" charset="2"/>
              </a:rPr>
              <a:t>        6</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7</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8</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9</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10</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a:t>
            </a:r>
            <a:endParaRPr lang="en-US" sz="1200" dirty="0">
              <a:latin typeface="Courier New" pitchFamily="49" charset="0"/>
              <a:ea typeface="Times New Roman" pitchFamily="18" charset="0"/>
              <a:cs typeface="Courier New" pitchFamily="49" charset="0"/>
              <a:sym typeface="Symbol" pitchFamily="18" charset="2"/>
            </a:endParaRPr>
          </a:p>
          <a:p>
            <a:pPr lvl="0" eaLnBrk="0" fontAlgn="base" hangingPunct="0">
              <a:spcBef>
                <a:spcPct val="0"/>
              </a:spcBef>
              <a:spcAft>
                <a:spcPct val="0"/>
              </a:spcAft>
              <a:tabLst>
                <a:tab pos="457200" algn="l"/>
                <a:tab pos="5029200" algn="l"/>
              </a:tabLst>
            </a:pPr>
            <a:r>
              <a:rPr lang="en-US" sz="1200" b="1" dirty="0">
                <a:solidFill>
                  <a:srgbClr val="00FFFF"/>
                </a:solidFill>
                <a:latin typeface="Courier New" pitchFamily="49" charset="0"/>
                <a:ea typeface="Times New Roman" pitchFamily="18" charset="0"/>
                <a:cs typeface="Courier New" pitchFamily="49" charset="0"/>
                <a:sym typeface="Symbol" pitchFamily="18" charset="2"/>
              </a:rPr>
              <a:t>DTGIS</a:t>
            </a:r>
            <a:r>
              <a:rPr lang="en-US" sz="1200" b="1" dirty="0">
                <a:solidFill>
                  <a:srgbClr val="FF0000"/>
                </a:solidFill>
                <a:latin typeface="Courier New" pitchFamily="49" charset="0"/>
                <a:ea typeface="Times New Roman" pitchFamily="18" charset="0"/>
                <a:cs typeface="Courier New" pitchFamily="49" charset="0"/>
                <a:sym typeface="Symbol" pitchFamily="18" charset="2"/>
              </a:rPr>
              <a:t>SKAMS IMNSFVNDVF ERIAGEASRL AHY</a:t>
            </a:r>
            <a:r>
              <a:rPr lang="en-US" sz="1200" b="1" dirty="0">
                <a:solidFill>
                  <a:srgbClr val="00FFFF"/>
                </a:solidFill>
                <a:latin typeface="Courier New" pitchFamily="49" charset="0"/>
                <a:ea typeface="Times New Roman" pitchFamily="18" charset="0"/>
                <a:cs typeface="Courier New" pitchFamily="49" charset="0"/>
                <a:sym typeface="Symbol" pitchFamily="18" charset="2"/>
              </a:rPr>
              <a:t>NKRSTIT </a:t>
            </a:r>
            <a:r>
              <a:rPr lang="en-US" sz="1200" b="1" dirty="0">
                <a:solidFill>
                  <a:srgbClr val="FF0000"/>
                </a:solidFill>
                <a:latin typeface="Courier New" pitchFamily="49" charset="0"/>
                <a:ea typeface="Times New Roman" pitchFamily="18" charset="0"/>
                <a:cs typeface="Courier New" pitchFamily="49" charset="0"/>
                <a:sym typeface="Symbol" pitchFamily="18" charset="2"/>
              </a:rPr>
              <a:t>SREIQTAVRL</a:t>
            </a:r>
            <a:r>
              <a:rPr lang="en-US" sz="1200" b="1" dirty="0">
                <a:latin typeface="Courier New" pitchFamily="49" charset="0"/>
                <a:ea typeface="Times New Roman" pitchFamily="18" charset="0"/>
                <a:cs typeface="Courier New" pitchFamily="49" charset="0"/>
                <a:sym typeface="Symbol" pitchFamily="18" charset="2"/>
              </a:rPr>
              <a:t>     </a:t>
            </a:r>
            <a:endParaRPr lang="en-US" sz="1200" dirty="0">
              <a:solidFill>
                <a:srgbClr val="00CCFF"/>
              </a:solidFill>
              <a:latin typeface="Courier New" pitchFamily="49" charset="0"/>
              <a:ea typeface="Times New Roman" pitchFamily="18" charset="0"/>
              <a:cs typeface="Courier New" pitchFamily="49" charset="0"/>
              <a:sym typeface="Symbol" pitchFamily="18" charset="2"/>
            </a:endParaRPr>
          </a:p>
          <a:p>
            <a:pPr lvl="0" eaLnBrk="0" fontAlgn="base" hangingPunct="0">
              <a:spcBef>
                <a:spcPct val="0"/>
              </a:spcBef>
              <a:spcAft>
                <a:spcPct val="0"/>
              </a:spcAft>
              <a:tabLst>
                <a:tab pos="457200" algn="l"/>
                <a:tab pos="5029200" algn="l"/>
              </a:tabLst>
            </a:pPr>
            <a:r>
              <a:rPr lang="en-US" sz="1200" dirty="0">
                <a:solidFill>
                  <a:srgbClr val="000000"/>
                </a:solidFill>
                <a:latin typeface="Courier New" pitchFamily="49" charset="0"/>
                <a:ea typeface="Times New Roman" pitchFamily="18" charset="0"/>
                <a:cs typeface="Courier New" pitchFamily="49" charset="0"/>
                <a:sym typeface="Symbol" pitchFamily="18" charset="2"/>
              </a:rPr>
              <a:t>       11</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12</a:t>
            </a:r>
            <a:r>
              <a:rPr lang="en-US" sz="12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200" dirty="0">
                <a:solidFill>
                  <a:srgbClr val="000000"/>
                </a:solidFill>
                <a:latin typeface="Courier New" pitchFamily="49" charset="0"/>
                <a:ea typeface="Times New Roman" pitchFamily="18" charset="0"/>
                <a:cs typeface="Courier New" pitchFamily="49" charset="0"/>
                <a:sym typeface="Symbol" pitchFamily="18" charset="2"/>
              </a:rPr>
              <a:t>                                      </a:t>
            </a:r>
            <a:endParaRPr lang="en-US" sz="1200" dirty="0">
              <a:latin typeface="Courier New" pitchFamily="49" charset="0"/>
              <a:ea typeface="Times New Roman" pitchFamily="18" charset="0"/>
              <a:cs typeface="Courier New" pitchFamily="49" charset="0"/>
              <a:sym typeface="Symbol" pitchFamily="18" charset="2"/>
            </a:endParaRPr>
          </a:p>
          <a:p>
            <a:pPr lvl="0" eaLnBrk="0" fontAlgn="base" hangingPunct="0">
              <a:spcBef>
                <a:spcPct val="0"/>
              </a:spcBef>
              <a:spcAft>
                <a:spcPct val="0"/>
              </a:spcAft>
              <a:tabLst>
                <a:tab pos="457200" algn="l"/>
                <a:tab pos="5029200" algn="l"/>
              </a:tabLst>
            </a:pPr>
            <a:r>
              <a:rPr lang="en-US" sz="1200" b="1" dirty="0">
                <a:solidFill>
                  <a:srgbClr val="FF0000"/>
                </a:solidFill>
                <a:latin typeface="Courier New" pitchFamily="49" charset="0"/>
                <a:ea typeface="Times New Roman" pitchFamily="18" charset="0"/>
                <a:cs typeface="Courier New" pitchFamily="49" charset="0"/>
                <a:sym typeface="Symbol" pitchFamily="18" charset="2"/>
              </a:rPr>
              <a:t>L</a:t>
            </a:r>
            <a:r>
              <a:rPr lang="en-US" sz="1200" b="1" dirty="0">
                <a:solidFill>
                  <a:srgbClr val="0000FF"/>
                </a:solidFill>
                <a:latin typeface="Courier New" pitchFamily="49" charset="0"/>
                <a:ea typeface="Times New Roman" pitchFamily="18" charset="0"/>
                <a:cs typeface="Courier New" pitchFamily="49" charset="0"/>
                <a:sym typeface="Symbol" pitchFamily="18" charset="2"/>
              </a:rPr>
              <a:t>LPG</a:t>
            </a:r>
            <a:r>
              <a:rPr lang="en-US" sz="1200" b="1" dirty="0">
                <a:solidFill>
                  <a:srgbClr val="FF0000"/>
                </a:solidFill>
                <a:latin typeface="Courier New" pitchFamily="49" charset="0"/>
                <a:ea typeface="Times New Roman" pitchFamily="18" charset="0"/>
                <a:cs typeface="Courier New" pitchFamily="49" charset="0"/>
                <a:sym typeface="Symbol" pitchFamily="18" charset="2"/>
              </a:rPr>
              <a:t>ELAKHA VSEGTKAVTK YTS</a:t>
            </a:r>
            <a:r>
              <a:rPr lang="en-US" sz="1200" b="1" dirty="0">
                <a:solidFill>
                  <a:srgbClr val="0000FF"/>
                </a:solidFill>
                <a:latin typeface="Courier New" pitchFamily="49" charset="0"/>
                <a:ea typeface="Times New Roman" pitchFamily="18" charset="0"/>
                <a:cs typeface="Courier New" pitchFamily="49" charset="0"/>
                <a:sym typeface="Symbol" pitchFamily="18" charset="2"/>
              </a:rPr>
              <a:t>AK</a:t>
            </a:r>
            <a:endParaRPr lang="en-US" sz="1200" dirty="0"/>
          </a:p>
        </p:txBody>
      </p:sp>
      <p:sp>
        <p:nvSpPr>
          <p:cNvPr id="4" name="TextBox 3"/>
          <p:cNvSpPr txBox="1"/>
          <p:nvPr/>
        </p:nvSpPr>
        <p:spPr>
          <a:xfrm>
            <a:off x="1981200" y="5438001"/>
            <a:ext cx="5181600" cy="276999"/>
          </a:xfrm>
          <a:prstGeom prst="rect">
            <a:avLst/>
          </a:prstGeom>
          <a:noFill/>
        </p:spPr>
        <p:txBody>
          <a:bodyPr wrap="square" rtlCol="0">
            <a:spAutoFit/>
          </a:bodyPr>
          <a:lstStyle/>
          <a:p>
            <a:r>
              <a:rPr lang="en-US" sz="1200" b="1" dirty="0"/>
              <a:t>H2B amino acid sequence (Source:  </a:t>
            </a:r>
            <a:r>
              <a:rPr lang="en-US" sz="1200" b="1" u="sng" dirty="0">
                <a:hlinkClick r:id="rId6"/>
              </a:rPr>
              <a:t>http://www.uniprot.org/uniprot/P02281</a:t>
            </a:r>
            <a:r>
              <a:rPr lang="en-US" sz="1200" b="1" u="sng" dirty="0"/>
              <a:t>)</a:t>
            </a:r>
            <a:endParaRPr lang="en-US" sz="1200" b="1" dirty="0"/>
          </a:p>
        </p:txBody>
      </p:sp>
      <p:cxnSp>
        <p:nvCxnSpPr>
          <p:cNvPr id="6" name="Straight Arrow Connector 5"/>
          <p:cNvCxnSpPr/>
          <p:nvPr/>
        </p:nvCxnSpPr>
        <p:spPr>
          <a:xfrm>
            <a:off x="1042920" y="4536744"/>
            <a:ext cx="838200" cy="1588"/>
          </a:xfrm>
          <a:prstGeom prst="straightConnector1">
            <a:avLst/>
          </a:prstGeom>
          <a:ln w="28575">
            <a:solidFill>
              <a:srgbClr val="352DDF"/>
            </a:solidFill>
            <a:tailEnd type="arrow"/>
          </a:ln>
        </p:spPr>
        <p:style>
          <a:lnRef idx="1">
            <a:schemeClr val="accent1"/>
          </a:lnRef>
          <a:fillRef idx="0">
            <a:schemeClr val="accent1"/>
          </a:fillRef>
          <a:effectRef idx="0">
            <a:schemeClr val="accent1"/>
          </a:effectRef>
          <a:fontRef idx="minor">
            <a:schemeClr val="tx1"/>
          </a:fontRef>
        </p:style>
      </p:cxnSp>
      <p:pic>
        <p:nvPicPr>
          <p:cNvPr id="7" name="Slide 7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47500" y="6588825"/>
            <a:ext cx="304800" cy="304800"/>
          </a:xfrm>
          <a:prstGeom prst="rect">
            <a:avLst/>
          </a:prstGeom>
        </p:spPr>
      </p:pic>
    </p:spTree>
    <p:custDataLst>
      <p:tags r:id="rId1"/>
    </p:custDataLst>
  </p:cSld>
  <p:clrMapOvr>
    <a:masterClrMapping/>
  </p:clrMapOvr>
  <p:transition advClick="0" advTm="7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8" fill="hold" nodeType="afterEffect">
                                  <p:stCondLst>
                                    <p:cond delay="180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0-#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12"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terminus-1AOI.jpg"/>
          <p:cNvPicPr>
            <a:picLocks noChangeAspect="1"/>
          </p:cNvPicPr>
          <p:nvPr/>
        </p:nvPicPr>
        <p:blipFill>
          <a:blip r:embed="rId6" cstate="print"/>
          <a:stretch>
            <a:fillRect/>
          </a:stretch>
        </p:blipFill>
        <p:spPr>
          <a:xfrm>
            <a:off x="2141220" y="998220"/>
            <a:ext cx="4861560" cy="4861560"/>
          </a:xfrm>
          <a:prstGeom prst="rect">
            <a:avLst/>
          </a:prstGeom>
        </p:spPr>
      </p:pic>
      <p:pic>
        <p:nvPicPr>
          <p:cNvPr id="3" name="Picture 2" descr="C-terminus-H3[a,e].jpg"/>
          <p:cNvPicPr>
            <a:picLocks noChangeAspect="1"/>
          </p:cNvPicPr>
          <p:nvPr/>
        </p:nvPicPr>
        <p:blipFill>
          <a:blip r:embed="rId7" cstate="print"/>
          <a:stretch>
            <a:fillRect/>
          </a:stretch>
        </p:blipFill>
        <p:spPr>
          <a:xfrm>
            <a:off x="2141220" y="998220"/>
            <a:ext cx="4861560" cy="4861560"/>
          </a:xfrm>
          <a:prstGeom prst="rect">
            <a:avLst/>
          </a:prstGeom>
        </p:spPr>
      </p:pic>
      <p:cxnSp>
        <p:nvCxnSpPr>
          <p:cNvPr id="5" name="Straight Arrow Connector 4"/>
          <p:cNvCxnSpPr/>
          <p:nvPr/>
        </p:nvCxnSpPr>
        <p:spPr>
          <a:xfrm rot="5400000" flipH="1" flipV="1">
            <a:off x="4308938" y="3986280"/>
            <a:ext cx="609600" cy="158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7" name="Slide 7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71250" y="6600700"/>
            <a:ext cx="304800" cy="304800"/>
          </a:xfrm>
          <a:prstGeom prst="rect">
            <a:avLst/>
          </a:prstGeom>
        </p:spPr>
      </p:pic>
    </p:spTree>
    <p:custDataLst>
      <p:tags r:id="rId1"/>
    </p:custDataLst>
  </p:cSld>
  <p:clrMapOvr>
    <a:masterClrMapping/>
  </p:clrMapOvr>
  <p:transition advClick="0" advTm="5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9" presetClass="entr" presetSubtype="0" fill="hold" nodeType="afterEffect">
                                  <p:stCondLst>
                                    <p:cond delay="3000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par>
                          <p:cTn id="11" fill="hold">
                            <p:stCondLst>
                              <p:cond delay="30500"/>
                            </p:stCondLst>
                            <p:childTnLst>
                              <p:par>
                                <p:cTn id="12" presetID="2" presetClass="entr" presetSubtype="4" fill="hold" nodeType="afterEffect">
                                  <p:stCondLst>
                                    <p:cond delay="120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2927" numSld="999">
                <p:cTn id="16"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terminus-1AOI.jpg"/>
          <p:cNvPicPr>
            <a:picLocks noChangeAspect="1"/>
          </p:cNvPicPr>
          <p:nvPr/>
        </p:nvPicPr>
        <p:blipFill>
          <a:blip r:embed="rId6" cstate="print"/>
          <a:stretch>
            <a:fillRect/>
          </a:stretch>
        </p:blipFill>
        <p:spPr>
          <a:xfrm>
            <a:off x="2141220" y="998220"/>
            <a:ext cx="4861560" cy="4861560"/>
          </a:xfrm>
          <a:prstGeom prst="rect">
            <a:avLst/>
          </a:prstGeom>
        </p:spPr>
      </p:pic>
      <p:pic>
        <p:nvPicPr>
          <p:cNvPr id="6" name="Picture 5" descr="C-terminus-H4[b,f].jpg"/>
          <p:cNvPicPr>
            <a:picLocks noChangeAspect="1"/>
          </p:cNvPicPr>
          <p:nvPr/>
        </p:nvPicPr>
        <p:blipFill>
          <a:blip r:embed="rId7" cstate="print"/>
          <a:stretch>
            <a:fillRect/>
          </a:stretch>
        </p:blipFill>
        <p:spPr>
          <a:xfrm>
            <a:off x="2141220" y="998220"/>
            <a:ext cx="4861560" cy="4861560"/>
          </a:xfrm>
          <a:prstGeom prst="rect">
            <a:avLst/>
          </a:prstGeom>
        </p:spPr>
      </p:pic>
      <p:cxnSp>
        <p:nvCxnSpPr>
          <p:cNvPr id="7" name="Straight Arrow Connector 6"/>
          <p:cNvCxnSpPr/>
          <p:nvPr/>
        </p:nvCxnSpPr>
        <p:spPr>
          <a:xfrm rot="5400000" flipH="1" flipV="1">
            <a:off x="3601530" y="4502966"/>
            <a:ext cx="609600" cy="158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4982934" y="4518886"/>
            <a:ext cx="609600" cy="158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10" name="Slide 7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76200" y="6600700"/>
            <a:ext cx="304800" cy="304800"/>
          </a:xfrm>
          <a:prstGeom prst="rect">
            <a:avLst/>
          </a:prstGeom>
        </p:spPr>
      </p:pic>
    </p:spTree>
    <p:custDataLst>
      <p:tags r:id="rId1"/>
    </p:custDataLst>
  </p:cSld>
  <p:clrMapOvr>
    <a:masterClrMapping/>
  </p:clrMapOvr>
  <p:transition advClick="0" advTm="3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9" presetClass="entr" presetSubtype="0" fill="hold" nodeType="afterEffect">
                                  <p:stCondLst>
                                    <p:cond delay="500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par>
                          <p:cTn id="11" fill="hold">
                            <p:stCondLst>
                              <p:cond delay="5500"/>
                            </p:stCondLst>
                            <p:childTnLst>
                              <p:par>
                                <p:cTn id="12" presetID="2" presetClass="entr" presetSubtype="4" fill="hold" nodeType="afterEffect">
                                  <p:stCondLst>
                                    <p:cond delay="110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10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5366" numSld="999">
                <p:cTn id="20"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1878874" y="663593"/>
            <a:ext cx="5532120" cy="5532120"/>
          </a:xfrm>
          <a:prstGeom prst="rect">
            <a:avLst/>
          </a:prstGeom>
        </p:spPr>
      </p:pic>
      <p:sp>
        <p:nvSpPr>
          <p:cNvPr id="4" name="TextBox 3"/>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5" name="TextBox 4"/>
          <p:cNvSpPr txBox="1"/>
          <p:nvPr/>
        </p:nvSpPr>
        <p:spPr>
          <a:xfrm>
            <a:off x="3975463" y="803367"/>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6" name="TextBox 5"/>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7" name="TextBox 6"/>
          <p:cNvSpPr txBox="1"/>
          <p:nvPr/>
        </p:nvSpPr>
        <p:spPr>
          <a:xfrm>
            <a:off x="2743200" y="1447800"/>
            <a:ext cx="838200" cy="400110"/>
          </a:xfrm>
          <a:prstGeom prst="rect">
            <a:avLst/>
          </a:prstGeom>
          <a:noFill/>
        </p:spPr>
        <p:txBody>
          <a:bodyPr wrap="square" rtlCol="0">
            <a:spAutoFit/>
          </a:bodyPr>
          <a:lstStyle/>
          <a:p>
            <a:pPr algn="ctr"/>
            <a:r>
              <a:rPr lang="en-US" sz="2000" b="1" dirty="0">
                <a:solidFill>
                  <a:schemeClr val="accent6">
                    <a:lumMod val="50000"/>
                  </a:schemeClr>
                </a:solidFill>
              </a:rPr>
              <a:t>H4[f]</a:t>
            </a:r>
          </a:p>
        </p:txBody>
      </p:sp>
      <p:sp>
        <p:nvSpPr>
          <p:cNvPr id="8" name="TextBox 7"/>
          <p:cNvSpPr txBox="1"/>
          <p:nvPr/>
        </p:nvSpPr>
        <p:spPr>
          <a:xfrm>
            <a:off x="1334589" y="2571690"/>
            <a:ext cx="938348" cy="400110"/>
          </a:xfrm>
          <a:prstGeom prst="rect">
            <a:avLst/>
          </a:prstGeom>
          <a:noFill/>
        </p:spPr>
        <p:txBody>
          <a:bodyPr wrap="square" rtlCol="0">
            <a:spAutoFit/>
          </a:bodyPr>
          <a:lstStyle/>
          <a:p>
            <a:pPr algn="ctr"/>
            <a:r>
              <a:rPr lang="en-US" sz="2000" b="1" dirty="0">
                <a:solidFill>
                  <a:srgbClr val="00B050"/>
                </a:solidFill>
              </a:rPr>
              <a:t>H2A[c]</a:t>
            </a:r>
          </a:p>
        </p:txBody>
      </p:sp>
      <p:sp>
        <p:nvSpPr>
          <p:cNvPr id="9" name="TextBox 8"/>
          <p:cNvSpPr txBox="1"/>
          <p:nvPr/>
        </p:nvSpPr>
        <p:spPr>
          <a:xfrm>
            <a:off x="5538652" y="5105400"/>
            <a:ext cx="938348" cy="400110"/>
          </a:xfrm>
          <a:prstGeom prst="rect">
            <a:avLst/>
          </a:prstGeom>
          <a:noFill/>
        </p:spPr>
        <p:txBody>
          <a:bodyPr wrap="square" rtlCol="0">
            <a:spAutoFit/>
          </a:bodyPr>
          <a:lstStyle/>
          <a:p>
            <a:pPr algn="ctr"/>
            <a:r>
              <a:rPr lang="en-US" sz="2000" b="1" dirty="0">
                <a:solidFill>
                  <a:srgbClr val="5BE7C6"/>
                </a:solidFill>
              </a:rPr>
              <a:t>H2A[g</a:t>
            </a:r>
            <a:r>
              <a:rPr lang="en-US" sz="2000" b="1" dirty="0">
                <a:solidFill>
                  <a:srgbClr val="00B050"/>
                </a:solidFill>
              </a:rPr>
              <a:t>]</a:t>
            </a:r>
          </a:p>
        </p:txBody>
      </p:sp>
      <p:sp>
        <p:nvSpPr>
          <p:cNvPr id="10" name="TextBox 9"/>
          <p:cNvSpPr txBox="1"/>
          <p:nvPr/>
        </p:nvSpPr>
        <p:spPr>
          <a:xfrm>
            <a:off x="1676400" y="3906279"/>
            <a:ext cx="938348" cy="400110"/>
          </a:xfrm>
          <a:prstGeom prst="rect">
            <a:avLst/>
          </a:prstGeom>
          <a:noFill/>
        </p:spPr>
        <p:txBody>
          <a:bodyPr wrap="square" rtlCol="0">
            <a:spAutoFit/>
          </a:bodyPr>
          <a:lstStyle/>
          <a:p>
            <a:pPr algn="ctr"/>
            <a:r>
              <a:rPr lang="en-US" sz="2000" b="1" dirty="0">
                <a:solidFill>
                  <a:srgbClr val="0000FF"/>
                </a:solidFill>
              </a:rPr>
              <a:t>H2B[d]</a:t>
            </a:r>
          </a:p>
        </p:txBody>
      </p:sp>
      <p:sp>
        <p:nvSpPr>
          <p:cNvPr id="11" name="TextBox 10"/>
          <p:cNvSpPr txBox="1"/>
          <p:nvPr/>
        </p:nvSpPr>
        <p:spPr>
          <a:xfrm>
            <a:off x="6207033" y="4611676"/>
            <a:ext cx="938348" cy="400110"/>
          </a:xfrm>
          <a:prstGeom prst="rect">
            <a:avLst/>
          </a:prstGeom>
          <a:noFill/>
        </p:spPr>
        <p:txBody>
          <a:bodyPr wrap="square" rtlCol="0">
            <a:spAutoFit/>
          </a:bodyPr>
          <a:lstStyle/>
          <a:p>
            <a:pPr algn="ctr"/>
            <a:r>
              <a:rPr lang="en-US" sz="2000" b="1" dirty="0">
                <a:solidFill>
                  <a:srgbClr val="FF99FF"/>
                </a:solidFill>
              </a:rPr>
              <a:t>H2B[h]</a:t>
            </a:r>
          </a:p>
        </p:txBody>
      </p:sp>
      <p:sp>
        <p:nvSpPr>
          <p:cNvPr id="12" name="TextBox 11"/>
          <p:cNvSpPr txBox="1"/>
          <p:nvPr/>
        </p:nvSpPr>
        <p:spPr>
          <a:xfrm>
            <a:off x="7315200" y="6416040"/>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4" name="Slide 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66848"/>
            <a:ext cx="304800" cy="304800"/>
          </a:xfrm>
          <a:prstGeom prst="rect">
            <a:avLst/>
          </a:prstGeom>
        </p:spPr>
      </p:pic>
    </p:spTree>
    <p:custDataLst>
      <p:tags r:id="rId1"/>
    </p:custDataLst>
  </p:cSld>
  <p:clrMapOvr>
    <a:masterClrMapping/>
  </p:clrMapOvr>
  <p:transition advClick="0" advTm="1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244">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C-terminus-1AOI.jpg"/>
          <p:cNvPicPr>
            <a:picLocks noChangeAspect="1"/>
          </p:cNvPicPr>
          <p:nvPr/>
        </p:nvPicPr>
        <p:blipFill>
          <a:blip r:embed="rId6" cstate="print"/>
          <a:stretch>
            <a:fillRect/>
          </a:stretch>
        </p:blipFill>
        <p:spPr>
          <a:xfrm>
            <a:off x="2141220" y="998220"/>
            <a:ext cx="4861560" cy="4861560"/>
          </a:xfrm>
          <a:prstGeom prst="rect">
            <a:avLst/>
          </a:prstGeom>
        </p:spPr>
      </p:pic>
      <p:pic>
        <p:nvPicPr>
          <p:cNvPr id="2" name="Picture 1" descr="C-terminus-1AOI.jpg"/>
          <p:cNvPicPr>
            <a:picLocks noChangeAspect="1"/>
          </p:cNvPicPr>
          <p:nvPr/>
        </p:nvPicPr>
        <p:blipFill>
          <a:blip r:embed="rId6" cstate="print"/>
          <a:stretch>
            <a:fillRect/>
          </a:stretch>
        </p:blipFill>
        <p:spPr>
          <a:xfrm>
            <a:off x="2141220" y="998220"/>
            <a:ext cx="4861560" cy="4861560"/>
          </a:xfrm>
          <a:prstGeom prst="rect">
            <a:avLst/>
          </a:prstGeom>
        </p:spPr>
      </p:pic>
      <p:sp>
        <p:nvSpPr>
          <p:cNvPr id="10" name="TextBox 9"/>
          <p:cNvSpPr txBox="1"/>
          <p:nvPr/>
        </p:nvSpPr>
        <p:spPr>
          <a:xfrm>
            <a:off x="2133600" y="6172200"/>
            <a:ext cx="4876800" cy="369332"/>
          </a:xfrm>
          <a:prstGeom prst="rect">
            <a:avLst/>
          </a:prstGeom>
          <a:noFill/>
        </p:spPr>
        <p:txBody>
          <a:bodyPr wrap="square" rtlCol="0">
            <a:spAutoFit/>
          </a:bodyPr>
          <a:lstStyle/>
          <a:p>
            <a:endParaRPr lang="en-US" dirty="0"/>
          </a:p>
        </p:txBody>
      </p:sp>
      <p:sp>
        <p:nvSpPr>
          <p:cNvPr id="11" name="TextBox 10"/>
          <p:cNvSpPr txBox="1"/>
          <p:nvPr/>
        </p:nvSpPr>
        <p:spPr>
          <a:xfrm>
            <a:off x="2618096" y="5943600"/>
            <a:ext cx="3886200" cy="430887"/>
          </a:xfrm>
          <a:prstGeom prst="rect">
            <a:avLst/>
          </a:prstGeom>
          <a:solidFill>
            <a:schemeClr val="bg1"/>
          </a:solidFill>
          <a:ln w="12700"/>
        </p:spPr>
        <p:style>
          <a:lnRef idx="2">
            <a:schemeClr val="dk1"/>
          </a:lnRef>
          <a:fillRef idx="1">
            <a:schemeClr val="lt1"/>
          </a:fillRef>
          <a:effectRef idx="0">
            <a:schemeClr val="dk1"/>
          </a:effectRef>
          <a:fontRef idx="minor">
            <a:schemeClr val="dk1"/>
          </a:fontRef>
        </p:style>
        <p:txBody>
          <a:bodyPr wrap="square" rtlCol="0">
            <a:spAutoFit/>
          </a:bodyPr>
          <a:lstStyle/>
          <a:p>
            <a:pPr lvl="0" eaLnBrk="0" fontAlgn="base" hangingPunct="0">
              <a:spcBef>
                <a:spcPct val="0"/>
              </a:spcBef>
              <a:spcAft>
                <a:spcPct val="0"/>
              </a:spcAft>
              <a:tabLst>
                <a:tab pos="457200" algn="l"/>
                <a:tab pos="5029200" algn="l"/>
              </a:tabLst>
            </a:pPr>
            <a:r>
              <a:rPr lang="en-US" sz="1100" dirty="0">
                <a:solidFill>
                  <a:srgbClr val="000000"/>
                </a:solidFill>
                <a:latin typeface="Courier New" pitchFamily="49" charset="0"/>
                <a:ea typeface="Times New Roman" pitchFamily="18" charset="0"/>
                <a:cs typeface="Courier New" pitchFamily="49" charset="0"/>
                <a:sym typeface="Symbol" pitchFamily="18" charset="2"/>
              </a:rPr>
              <a:t>       10</a:t>
            </a:r>
            <a:r>
              <a:rPr lang="en-US" sz="1100" u="sng" dirty="0">
                <a:solidFill>
                  <a:srgbClr val="000000"/>
                </a:solidFill>
                <a:latin typeface="Courier New" pitchFamily="49" charset="0"/>
                <a:ea typeface="Times New Roman" pitchFamily="18" charset="0"/>
                <a:cs typeface="Courier New" pitchFamily="49" charset="0"/>
                <a:sym typeface="Symbol" pitchFamily="18" charset="2"/>
              </a:rPr>
              <a:t>0 </a:t>
            </a:r>
            <a:r>
              <a:rPr lang="en-US" sz="1100" dirty="0">
                <a:solidFill>
                  <a:srgbClr val="000000"/>
                </a:solidFill>
                <a:latin typeface="Courier New" pitchFamily="49" charset="0"/>
                <a:ea typeface="Times New Roman" pitchFamily="18" charset="0"/>
                <a:cs typeface="Courier New" pitchFamily="49" charset="0"/>
                <a:sym typeface="Symbol" pitchFamily="18" charset="2"/>
              </a:rPr>
              <a:t>       11</a:t>
            </a:r>
            <a:r>
              <a:rPr lang="en-US" sz="11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100" dirty="0">
                <a:solidFill>
                  <a:srgbClr val="000000"/>
                </a:solidFill>
                <a:latin typeface="Courier New" pitchFamily="49" charset="0"/>
                <a:ea typeface="Times New Roman" pitchFamily="18" charset="0"/>
                <a:cs typeface="Courier New" pitchFamily="49" charset="0"/>
                <a:sym typeface="Symbol" pitchFamily="18" charset="2"/>
              </a:rPr>
              <a:t>         12</a:t>
            </a:r>
            <a:r>
              <a:rPr lang="en-US" sz="1100" u="sng" dirty="0">
                <a:solidFill>
                  <a:srgbClr val="000000"/>
                </a:solidFill>
                <a:latin typeface="Courier New" pitchFamily="49" charset="0"/>
                <a:ea typeface="Times New Roman" pitchFamily="18" charset="0"/>
                <a:cs typeface="Courier New" pitchFamily="49" charset="0"/>
                <a:sym typeface="Symbol" pitchFamily="18" charset="2"/>
              </a:rPr>
              <a:t>0</a:t>
            </a:r>
            <a:endParaRPr lang="en-US" sz="1100" dirty="0">
              <a:latin typeface="Courier New" pitchFamily="49" charset="0"/>
              <a:ea typeface="Times New Roman" pitchFamily="18" charset="0"/>
              <a:cs typeface="Courier New" pitchFamily="49" charset="0"/>
              <a:sym typeface="Symbol" pitchFamily="18" charset="2"/>
            </a:endParaRPr>
          </a:p>
          <a:p>
            <a:pPr lvl="0" eaLnBrk="0" fontAlgn="base" hangingPunct="0">
              <a:spcBef>
                <a:spcPct val="0"/>
              </a:spcBef>
              <a:spcAft>
                <a:spcPct val="0"/>
              </a:spcAft>
              <a:tabLst>
                <a:tab pos="457200" algn="l"/>
                <a:tab pos="5029200" algn="l"/>
              </a:tabLst>
            </a:pPr>
            <a:r>
              <a:rPr lang="en-US" sz="1100" b="1" dirty="0">
                <a:solidFill>
                  <a:srgbClr val="FF0000"/>
                </a:solidFill>
                <a:latin typeface="Courier New" pitchFamily="49" charset="0"/>
                <a:ea typeface="Times New Roman" pitchFamily="18" charset="0"/>
                <a:cs typeface="Courier New" pitchFamily="49" charset="0"/>
                <a:sym typeface="Symbol" pitchFamily="18" charset="2"/>
              </a:rPr>
              <a:t>EELNKL</a:t>
            </a:r>
            <a:r>
              <a:rPr lang="en-US" sz="1100" b="1" dirty="0">
                <a:solidFill>
                  <a:srgbClr val="0000FF"/>
                </a:solidFill>
                <a:latin typeface="Courier New" pitchFamily="49" charset="0"/>
                <a:ea typeface="Times New Roman" pitchFamily="18" charset="0"/>
                <a:cs typeface="Courier New" pitchFamily="49" charset="0"/>
                <a:sym typeface="Symbol" pitchFamily="18" charset="2"/>
              </a:rPr>
              <a:t>LGRV TIAQGGVLPN  IQSVLLPKKT  ESAKSAKSK</a:t>
            </a:r>
            <a:endParaRPr lang="en-US" sz="1100" dirty="0"/>
          </a:p>
        </p:txBody>
      </p:sp>
      <p:sp>
        <p:nvSpPr>
          <p:cNvPr id="12" name="TextBox 11"/>
          <p:cNvSpPr txBox="1"/>
          <p:nvPr/>
        </p:nvSpPr>
        <p:spPr>
          <a:xfrm>
            <a:off x="1676400" y="6365544"/>
            <a:ext cx="5867400" cy="461665"/>
          </a:xfrm>
          <a:prstGeom prst="rect">
            <a:avLst/>
          </a:prstGeom>
          <a:solidFill>
            <a:schemeClr val="bg1"/>
          </a:solidFill>
          <a:ln>
            <a:solidFill>
              <a:schemeClr val="tx1"/>
            </a:solidFill>
          </a:ln>
        </p:spPr>
        <p:txBody>
          <a:bodyPr wrap="square" rtlCol="0">
            <a:spAutoFit/>
          </a:bodyPr>
          <a:lstStyle/>
          <a:p>
            <a:r>
              <a:rPr lang="en-US" sz="1200" b="1" dirty="0"/>
              <a:t>Amino acid sequence of the H2A C-termini (</a:t>
            </a:r>
            <a:r>
              <a:rPr lang="en-US" sz="1200" b="1" dirty="0">
                <a:sym typeface="Symbol"/>
              </a:rPr>
              <a:t>highlighted in </a:t>
            </a:r>
            <a:r>
              <a:rPr lang="en-US" sz="1200" b="1" dirty="0">
                <a:solidFill>
                  <a:srgbClr val="FFC000"/>
                </a:solidFill>
                <a:sym typeface="Symbol"/>
              </a:rPr>
              <a:t>yellow</a:t>
            </a:r>
            <a:r>
              <a:rPr lang="en-US" sz="1200" b="1" dirty="0"/>
              <a:t>).  The </a:t>
            </a:r>
            <a:r>
              <a:rPr lang="en-US" sz="1200" b="1" dirty="0">
                <a:solidFill>
                  <a:srgbClr val="FF0000"/>
                </a:solidFill>
              </a:rPr>
              <a:t>red</a:t>
            </a:r>
            <a:r>
              <a:rPr lang="en-US" sz="1200" b="1" dirty="0"/>
              <a:t> letters in the sequence represent the small, 2-turn </a:t>
            </a:r>
            <a:r>
              <a:rPr lang="en-US" sz="1200" b="1" dirty="0">
                <a:sym typeface="Symbol"/>
              </a:rPr>
              <a:t>-helix just before the  </a:t>
            </a:r>
            <a:r>
              <a:rPr lang="en-US" sz="1200" b="1" dirty="0">
                <a:solidFill>
                  <a:srgbClr val="352DDF"/>
                </a:solidFill>
                <a:sym typeface="Symbol"/>
              </a:rPr>
              <a:t>unordered C-terminus</a:t>
            </a:r>
            <a:r>
              <a:rPr lang="en-US" sz="1200" b="1" dirty="0">
                <a:sym typeface="Symbol"/>
              </a:rPr>
              <a:t>.</a:t>
            </a:r>
            <a:endParaRPr lang="en-US" sz="1200" b="1" dirty="0"/>
          </a:p>
        </p:txBody>
      </p:sp>
      <p:pic>
        <p:nvPicPr>
          <p:cNvPr id="13" name="Picture 12" descr="C-terminus-H2A[c,g].jpg"/>
          <p:cNvPicPr>
            <a:picLocks noChangeAspect="1"/>
          </p:cNvPicPr>
          <p:nvPr/>
        </p:nvPicPr>
        <p:blipFill>
          <a:blip r:embed="rId7" cstate="print"/>
          <a:stretch>
            <a:fillRect/>
          </a:stretch>
        </p:blipFill>
        <p:spPr>
          <a:xfrm>
            <a:off x="2120793" y="977793"/>
            <a:ext cx="4902413" cy="4902413"/>
          </a:xfrm>
          <a:prstGeom prst="rect">
            <a:avLst/>
          </a:prstGeom>
        </p:spPr>
      </p:pic>
      <p:sp>
        <p:nvSpPr>
          <p:cNvPr id="8" name="TextBox 7"/>
          <p:cNvSpPr txBox="1"/>
          <p:nvPr/>
        </p:nvSpPr>
        <p:spPr>
          <a:xfrm>
            <a:off x="7383440" y="-1205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9" name="Slide 8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35625" y="0"/>
            <a:ext cx="304800" cy="304800"/>
          </a:xfrm>
          <a:prstGeom prst="rect">
            <a:avLst/>
          </a:prstGeom>
        </p:spPr>
      </p:pic>
    </p:spTree>
    <p:custDataLst>
      <p:tags r:id="rId1"/>
    </p:custDataLst>
  </p:cSld>
  <p:clrMapOvr>
    <a:masterClrMapping/>
  </p:clrMapOvr>
  <p:transition advClick="0" advTm="5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9" presetClass="entr" presetSubtype="0" fill="hold" nodeType="afterEffect">
                                  <p:stCondLst>
                                    <p:cond delay="500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5610" numSld="999">
                <p:cTn id="11"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terminus-1AOI.jpg"/>
          <p:cNvPicPr>
            <a:picLocks noChangeAspect="1"/>
          </p:cNvPicPr>
          <p:nvPr/>
        </p:nvPicPr>
        <p:blipFill>
          <a:blip r:embed="rId6" cstate="print"/>
          <a:stretch>
            <a:fillRect/>
          </a:stretch>
        </p:blipFill>
        <p:spPr>
          <a:xfrm>
            <a:off x="2141220" y="998220"/>
            <a:ext cx="4861560" cy="4861560"/>
          </a:xfrm>
          <a:prstGeom prst="rect">
            <a:avLst/>
          </a:prstGeom>
        </p:spPr>
      </p:pic>
      <p:pic>
        <p:nvPicPr>
          <p:cNvPr id="4" name="Picture 3" descr="C-terminus-H2B[d only].jpg"/>
          <p:cNvPicPr>
            <a:picLocks noChangeAspect="1"/>
          </p:cNvPicPr>
          <p:nvPr/>
        </p:nvPicPr>
        <p:blipFill>
          <a:blip r:embed="rId7" cstate="print"/>
          <a:stretch>
            <a:fillRect/>
          </a:stretch>
        </p:blipFill>
        <p:spPr>
          <a:xfrm>
            <a:off x="2141220" y="998220"/>
            <a:ext cx="4861560" cy="4861560"/>
          </a:xfrm>
          <a:prstGeom prst="rect">
            <a:avLst/>
          </a:prstGeom>
        </p:spPr>
      </p:pic>
      <p:pic>
        <p:nvPicPr>
          <p:cNvPr id="6" name="Picture 5" descr="C-terminus-H2B PATCH.jpg"/>
          <p:cNvPicPr>
            <a:picLocks noChangeAspect="1"/>
          </p:cNvPicPr>
          <p:nvPr/>
        </p:nvPicPr>
        <p:blipFill>
          <a:blip r:embed="rId8" cstate="print"/>
          <a:stretch>
            <a:fillRect/>
          </a:stretch>
        </p:blipFill>
        <p:spPr>
          <a:xfrm>
            <a:off x="2141220" y="998220"/>
            <a:ext cx="4861560" cy="4861560"/>
          </a:xfrm>
          <a:prstGeom prst="rect">
            <a:avLst/>
          </a:prstGeom>
        </p:spPr>
      </p:pic>
      <p:sp>
        <p:nvSpPr>
          <p:cNvPr id="7" name="TextBox 6"/>
          <p:cNvSpPr txBox="1"/>
          <p:nvPr/>
        </p:nvSpPr>
        <p:spPr>
          <a:xfrm>
            <a:off x="3246120" y="5943600"/>
            <a:ext cx="2377440" cy="457200"/>
          </a:xfrm>
          <a:prstGeom prst="rect">
            <a:avLst/>
          </a:prstGeom>
          <a:solidFill>
            <a:schemeClr val="bg1"/>
          </a:solidFill>
          <a:ln w="12700"/>
        </p:spPr>
        <p:style>
          <a:lnRef idx="2">
            <a:schemeClr val="dk1"/>
          </a:lnRef>
          <a:fillRef idx="1">
            <a:schemeClr val="lt1"/>
          </a:fillRef>
          <a:effectRef idx="0">
            <a:schemeClr val="dk1"/>
          </a:effectRef>
          <a:fontRef idx="minor">
            <a:schemeClr val="dk1"/>
          </a:fontRef>
        </p:style>
        <p:txBody>
          <a:bodyPr wrap="square" rtlCol="0">
            <a:spAutoFit/>
          </a:bodyPr>
          <a:lstStyle/>
          <a:p>
            <a:pPr lvl="0" eaLnBrk="0" fontAlgn="base" hangingPunct="0">
              <a:spcBef>
                <a:spcPct val="0"/>
              </a:spcBef>
              <a:spcAft>
                <a:spcPct val="0"/>
              </a:spcAft>
              <a:tabLst>
                <a:tab pos="457200" algn="l"/>
                <a:tab pos="5029200" algn="l"/>
              </a:tabLst>
            </a:pPr>
            <a:r>
              <a:rPr lang="en-US" sz="1100" dirty="0">
                <a:solidFill>
                  <a:srgbClr val="000000"/>
                </a:solidFill>
                <a:latin typeface="Courier New" pitchFamily="49" charset="0"/>
                <a:ea typeface="Times New Roman" pitchFamily="18" charset="0"/>
                <a:cs typeface="Courier New" pitchFamily="49" charset="0"/>
                <a:sym typeface="Symbol" pitchFamily="18" charset="2"/>
              </a:rPr>
              <a:t>      11</a:t>
            </a:r>
            <a:r>
              <a:rPr lang="en-US" sz="1100" u="sng" dirty="0">
                <a:solidFill>
                  <a:srgbClr val="000000"/>
                </a:solidFill>
                <a:latin typeface="Courier New" pitchFamily="49" charset="0"/>
                <a:ea typeface="Times New Roman" pitchFamily="18" charset="0"/>
                <a:cs typeface="Courier New" pitchFamily="49" charset="0"/>
                <a:sym typeface="Symbol" pitchFamily="18" charset="2"/>
              </a:rPr>
              <a:t>0</a:t>
            </a:r>
            <a:r>
              <a:rPr lang="en-US" sz="1100" dirty="0">
                <a:solidFill>
                  <a:srgbClr val="000000"/>
                </a:solidFill>
                <a:latin typeface="Courier New" pitchFamily="49" charset="0"/>
                <a:ea typeface="Times New Roman" pitchFamily="18" charset="0"/>
                <a:cs typeface="Courier New" pitchFamily="49" charset="0"/>
                <a:sym typeface="Symbol" pitchFamily="18" charset="2"/>
              </a:rPr>
              <a:t>        12</a:t>
            </a:r>
            <a:r>
              <a:rPr lang="en-US" sz="1100" u="sng" dirty="0">
                <a:solidFill>
                  <a:srgbClr val="000000"/>
                </a:solidFill>
                <a:latin typeface="Courier New" pitchFamily="49" charset="0"/>
                <a:ea typeface="Times New Roman" pitchFamily="18" charset="0"/>
                <a:cs typeface="Courier New" pitchFamily="49" charset="0"/>
                <a:sym typeface="Symbol" pitchFamily="18" charset="2"/>
              </a:rPr>
              <a:t>0</a:t>
            </a:r>
            <a:endParaRPr lang="en-US" sz="1100" dirty="0">
              <a:latin typeface="Courier New" pitchFamily="49" charset="0"/>
              <a:ea typeface="Times New Roman" pitchFamily="18" charset="0"/>
              <a:cs typeface="Courier New" pitchFamily="49" charset="0"/>
              <a:sym typeface="Symbol" pitchFamily="18" charset="2"/>
            </a:endParaRPr>
          </a:p>
          <a:p>
            <a:pPr lvl="0" eaLnBrk="0" fontAlgn="base" hangingPunct="0">
              <a:spcBef>
                <a:spcPct val="0"/>
              </a:spcBef>
              <a:spcAft>
                <a:spcPct val="0"/>
              </a:spcAft>
              <a:tabLst>
                <a:tab pos="457200" algn="l"/>
                <a:tab pos="5029200" algn="l"/>
              </a:tabLst>
            </a:pPr>
            <a:r>
              <a:rPr lang="en-US" sz="1100" b="1" dirty="0">
                <a:solidFill>
                  <a:srgbClr val="0000FF"/>
                </a:solidFill>
                <a:latin typeface="Courier New" pitchFamily="49" charset="0"/>
                <a:ea typeface="Times New Roman" pitchFamily="18" charset="0"/>
                <a:cs typeface="Courier New" pitchFamily="49" charset="0"/>
                <a:sym typeface="Symbol" pitchFamily="18" charset="2"/>
              </a:rPr>
              <a:t>LPG</a:t>
            </a:r>
            <a:r>
              <a:rPr lang="en-US" sz="1100" b="1" dirty="0">
                <a:solidFill>
                  <a:srgbClr val="FF0000"/>
                </a:solidFill>
                <a:latin typeface="Courier New" pitchFamily="49" charset="0"/>
                <a:ea typeface="Times New Roman" pitchFamily="18" charset="0"/>
                <a:cs typeface="Courier New" pitchFamily="49" charset="0"/>
                <a:sym typeface="Symbol" pitchFamily="18" charset="2"/>
              </a:rPr>
              <a:t>ELAKHA VSEGTKAVTK YTS</a:t>
            </a:r>
            <a:r>
              <a:rPr lang="en-US" sz="1100" b="1" dirty="0">
                <a:solidFill>
                  <a:srgbClr val="0000FF"/>
                </a:solidFill>
                <a:latin typeface="Courier New" pitchFamily="49" charset="0"/>
                <a:ea typeface="Times New Roman" pitchFamily="18" charset="0"/>
                <a:cs typeface="Courier New" pitchFamily="49" charset="0"/>
                <a:sym typeface="Symbol" pitchFamily="18" charset="2"/>
              </a:rPr>
              <a:t>AK</a:t>
            </a:r>
            <a:endParaRPr lang="en-US" sz="1100" dirty="0"/>
          </a:p>
        </p:txBody>
      </p:sp>
      <p:sp>
        <p:nvSpPr>
          <p:cNvPr id="8" name="TextBox 7"/>
          <p:cNvSpPr txBox="1"/>
          <p:nvPr/>
        </p:nvSpPr>
        <p:spPr>
          <a:xfrm>
            <a:off x="1676400" y="6365544"/>
            <a:ext cx="5867400" cy="461665"/>
          </a:xfrm>
          <a:prstGeom prst="rect">
            <a:avLst/>
          </a:prstGeom>
          <a:solidFill>
            <a:schemeClr val="bg1"/>
          </a:solidFill>
          <a:ln>
            <a:solidFill>
              <a:schemeClr val="tx1"/>
            </a:solidFill>
          </a:ln>
        </p:spPr>
        <p:txBody>
          <a:bodyPr wrap="square" rtlCol="0">
            <a:spAutoFit/>
          </a:bodyPr>
          <a:lstStyle/>
          <a:p>
            <a:r>
              <a:rPr lang="en-US" sz="1200" b="1" dirty="0"/>
              <a:t>Amino acid sequence of the H2B C-termini (</a:t>
            </a:r>
            <a:r>
              <a:rPr lang="en-US" sz="1200" b="1" dirty="0">
                <a:sym typeface="Symbol"/>
              </a:rPr>
              <a:t>highlighted in </a:t>
            </a:r>
            <a:r>
              <a:rPr lang="en-US" sz="1200" b="1" dirty="0">
                <a:solidFill>
                  <a:srgbClr val="FFC000"/>
                </a:solidFill>
                <a:sym typeface="Symbol"/>
              </a:rPr>
              <a:t>yellow</a:t>
            </a:r>
            <a:r>
              <a:rPr lang="en-US" sz="1200" b="1" dirty="0"/>
              <a:t>).  The </a:t>
            </a:r>
            <a:r>
              <a:rPr lang="en-US" sz="1200" b="1" dirty="0">
                <a:solidFill>
                  <a:srgbClr val="FF0000"/>
                </a:solidFill>
              </a:rPr>
              <a:t>red</a:t>
            </a:r>
            <a:r>
              <a:rPr lang="en-US" sz="1200" b="1" dirty="0"/>
              <a:t> letters in the sequence represent the large </a:t>
            </a:r>
            <a:r>
              <a:rPr lang="en-US" sz="1200" b="1" dirty="0">
                <a:sym typeface="Symbol"/>
              </a:rPr>
              <a:t>-helix which comprises most of the C-terminus.</a:t>
            </a:r>
            <a:endParaRPr lang="en-US" sz="1200" b="1" dirty="0"/>
          </a:p>
        </p:txBody>
      </p:sp>
      <p:sp>
        <p:nvSpPr>
          <p:cNvPr id="9" name="TextBox 8"/>
          <p:cNvSpPr txBox="1"/>
          <p:nvPr/>
        </p:nvSpPr>
        <p:spPr>
          <a:xfrm>
            <a:off x="7383440" y="21608"/>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10" name="Slide 8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35625" y="838200"/>
            <a:ext cx="304800" cy="304800"/>
          </a:xfrm>
          <a:prstGeom prst="rect">
            <a:avLst/>
          </a:prstGeom>
        </p:spPr>
      </p:pic>
    </p:spTree>
    <p:custDataLst>
      <p:tags r:id="rId1"/>
    </p:custDataLst>
  </p:cSld>
  <p:clrMapOvr>
    <a:masterClrMapping/>
  </p:clrMapOvr>
  <p:transition advClick="0" advTm="8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9" presetClass="entr" presetSubtype="0" fill="hold" nodeType="afterEffect">
                                  <p:stCondLst>
                                    <p:cond delay="5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p:stCondLst>
                              <p:cond delay="5500"/>
                            </p:stCondLst>
                            <p:childTnLst>
                              <p:par>
                                <p:cTn id="12" presetID="9" presetClass="entr" presetSubtype="0" fill="hold" nodeType="afterEffect">
                                  <p:stCondLst>
                                    <p:cond delay="1600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6585" numSld="999">
                <p:cTn id="15"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1143000"/>
          </a:xfrm>
        </p:spPr>
        <p:txBody>
          <a:bodyPr/>
          <a:lstStyle/>
          <a:p>
            <a:r>
              <a:rPr lang="en-US" dirty="0">
                <a:latin typeface="Times New Roman" pitchFamily="18" charset="0"/>
                <a:cs typeface="Times New Roman" pitchFamily="18" charset="0"/>
              </a:rPr>
              <a:t>Review of protamine structure</a:t>
            </a:r>
          </a:p>
        </p:txBody>
      </p:sp>
      <p:sp>
        <p:nvSpPr>
          <p:cNvPr id="3" name="TextBox 2"/>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pic>
        <p:nvPicPr>
          <p:cNvPr id="4" name="Picture 3" descr="wu-cdef-168-pixels.gif"/>
          <p:cNvPicPr>
            <a:picLocks noChangeAspect="1"/>
          </p:cNvPicPr>
          <p:nvPr/>
        </p:nvPicPr>
        <p:blipFill>
          <a:blip r:embed="rId5" cstate="print"/>
          <a:stretch>
            <a:fillRect/>
          </a:stretch>
        </p:blipFill>
        <p:spPr>
          <a:xfrm>
            <a:off x="2667000" y="4114800"/>
            <a:ext cx="1600200" cy="1695450"/>
          </a:xfrm>
          <a:prstGeom prst="rect">
            <a:avLst/>
          </a:prstGeom>
        </p:spPr>
      </p:pic>
      <p:grpSp>
        <p:nvGrpSpPr>
          <p:cNvPr id="5" name="Group 4"/>
          <p:cNvGrpSpPr>
            <a:grpSpLocks noChangeAspect="1"/>
          </p:cNvGrpSpPr>
          <p:nvPr/>
        </p:nvGrpSpPr>
        <p:grpSpPr>
          <a:xfrm>
            <a:off x="4800600" y="4137023"/>
            <a:ext cx="1280160" cy="1561679"/>
            <a:chOff x="2668588" y="1104900"/>
            <a:chExt cx="3811587" cy="4649788"/>
          </a:xfrm>
        </p:grpSpPr>
        <p:pic>
          <p:nvPicPr>
            <p:cNvPr id="6" name="Picture 1026" descr="C:\Program Files\Amira-3.1.1\data\nucleosome files\AAA FINAL STRUCTURE\Animations\Picture Files\prot-and-DNA streching\schematic-shrink-100.tif"/>
            <p:cNvPicPr>
              <a:picLocks noChangeAspect="1" noChangeArrowheads="1"/>
            </p:cNvPicPr>
            <p:nvPr/>
          </p:nvPicPr>
          <p:blipFill>
            <a:blip r:embed="rId6" cstate="print"/>
            <a:srcRect/>
            <a:stretch>
              <a:fillRect/>
            </a:stretch>
          </p:blipFill>
          <p:spPr bwMode="auto">
            <a:xfrm>
              <a:off x="2668588" y="1104900"/>
              <a:ext cx="3811587" cy="4649788"/>
            </a:xfrm>
            <a:prstGeom prst="rect">
              <a:avLst/>
            </a:prstGeom>
            <a:noFill/>
            <a:ln w="9525">
              <a:solidFill>
                <a:schemeClr val="tx1"/>
              </a:solidFill>
              <a:miter lim="800000"/>
              <a:headEnd/>
              <a:tailEnd/>
            </a:ln>
          </p:spPr>
        </p:pic>
        <p:grpSp>
          <p:nvGrpSpPr>
            <p:cNvPr id="7" name="Group 1039"/>
            <p:cNvGrpSpPr>
              <a:grpSpLocks/>
            </p:cNvGrpSpPr>
            <p:nvPr/>
          </p:nvGrpSpPr>
          <p:grpSpPr bwMode="auto">
            <a:xfrm>
              <a:off x="3862388" y="1833561"/>
              <a:ext cx="1700212" cy="2703512"/>
              <a:chOff x="2418" y="1155"/>
              <a:chExt cx="1071" cy="1703"/>
            </a:xfrm>
          </p:grpSpPr>
          <p:sp>
            <p:nvSpPr>
              <p:cNvPr id="17" name="Text Box 1032"/>
              <p:cNvSpPr txBox="1">
                <a:spLocks noChangeArrowheads="1"/>
              </p:cNvSpPr>
              <p:nvPr/>
            </p:nvSpPr>
            <p:spPr bwMode="auto">
              <a:xfrm>
                <a:off x="2421" y="1405"/>
                <a:ext cx="19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a:t>
                </a:r>
              </a:p>
            </p:txBody>
          </p:sp>
          <p:sp>
            <p:nvSpPr>
              <p:cNvPr id="18" name="Text Box 1033"/>
              <p:cNvSpPr txBox="1">
                <a:spLocks noChangeArrowheads="1"/>
              </p:cNvSpPr>
              <p:nvPr/>
            </p:nvSpPr>
            <p:spPr bwMode="auto">
              <a:xfrm>
                <a:off x="2418" y="2153"/>
                <a:ext cx="19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a:t>
                </a:r>
              </a:p>
            </p:txBody>
          </p:sp>
          <p:sp>
            <p:nvSpPr>
              <p:cNvPr id="19" name="Text Box 1034"/>
              <p:cNvSpPr txBox="1">
                <a:spLocks noChangeArrowheads="1"/>
              </p:cNvSpPr>
              <p:nvPr/>
            </p:nvSpPr>
            <p:spPr bwMode="auto">
              <a:xfrm>
                <a:off x="3297" y="1155"/>
                <a:ext cx="19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a:t>
                </a:r>
              </a:p>
            </p:txBody>
          </p:sp>
          <p:sp>
            <p:nvSpPr>
              <p:cNvPr id="20" name="Text Box 1035"/>
              <p:cNvSpPr txBox="1">
                <a:spLocks noChangeArrowheads="1"/>
              </p:cNvSpPr>
              <p:nvPr/>
            </p:nvSpPr>
            <p:spPr bwMode="auto">
              <a:xfrm>
                <a:off x="3282" y="1937"/>
                <a:ext cx="19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a:t>
                </a:r>
              </a:p>
            </p:txBody>
          </p:sp>
          <p:sp>
            <p:nvSpPr>
              <p:cNvPr id="21" name="Text Box 1036"/>
              <p:cNvSpPr txBox="1">
                <a:spLocks noChangeArrowheads="1"/>
              </p:cNvSpPr>
              <p:nvPr/>
            </p:nvSpPr>
            <p:spPr bwMode="auto">
              <a:xfrm>
                <a:off x="3255" y="2608"/>
                <a:ext cx="19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a:t>
                </a:r>
              </a:p>
            </p:txBody>
          </p:sp>
        </p:grpSp>
        <p:grpSp>
          <p:nvGrpSpPr>
            <p:cNvPr id="8" name="Group 1045"/>
            <p:cNvGrpSpPr>
              <a:grpSpLocks/>
            </p:cNvGrpSpPr>
            <p:nvPr/>
          </p:nvGrpSpPr>
          <p:grpSpPr bwMode="auto">
            <a:xfrm>
              <a:off x="3581400" y="1908174"/>
              <a:ext cx="2212975" cy="2754314"/>
              <a:chOff x="2258" y="1202"/>
              <a:chExt cx="1394" cy="1735"/>
            </a:xfrm>
          </p:grpSpPr>
          <p:sp>
            <p:nvSpPr>
              <p:cNvPr id="12" name="Text Box 1038"/>
              <p:cNvSpPr txBox="1">
                <a:spLocks noChangeArrowheads="1"/>
              </p:cNvSpPr>
              <p:nvPr/>
            </p:nvSpPr>
            <p:spPr bwMode="auto">
              <a:xfrm>
                <a:off x="2309" y="1464"/>
                <a:ext cx="20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_</a:t>
                </a:r>
              </a:p>
            </p:txBody>
          </p:sp>
          <p:sp>
            <p:nvSpPr>
              <p:cNvPr id="13" name="Text Box 1041"/>
              <p:cNvSpPr txBox="1">
                <a:spLocks noChangeArrowheads="1"/>
              </p:cNvSpPr>
              <p:nvPr/>
            </p:nvSpPr>
            <p:spPr bwMode="auto">
              <a:xfrm>
                <a:off x="2258" y="2213"/>
                <a:ext cx="20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_</a:t>
                </a:r>
              </a:p>
            </p:txBody>
          </p:sp>
          <p:sp>
            <p:nvSpPr>
              <p:cNvPr id="14" name="Text Box 1042"/>
              <p:cNvSpPr txBox="1">
                <a:spLocks noChangeArrowheads="1"/>
              </p:cNvSpPr>
              <p:nvPr/>
            </p:nvSpPr>
            <p:spPr bwMode="auto">
              <a:xfrm>
                <a:off x="3450" y="1202"/>
                <a:ext cx="20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_</a:t>
                </a:r>
              </a:p>
            </p:txBody>
          </p:sp>
          <p:sp>
            <p:nvSpPr>
              <p:cNvPr id="15" name="Text Box 1043"/>
              <p:cNvSpPr txBox="1">
                <a:spLocks noChangeArrowheads="1"/>
              </p:cNvSpPr>
              <p:nvPr/>
            </p:nvSpPr>
            <p:spPr bwMode="auto">
              <a:xfrm>
                <a:off x="3434" y="1937"/>
                <a:ext cx="20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_</a:t>
                </a:r>
              </a:p>
            </p:txBody>
          </p:sp>
          <p:sp>
            <p:nvSpPr>
              <p:cNvPr id="16" name="Text Box 1044"/>
              <p:cNvSpPr txBox="1">
                <a:spLocks noChangeArrowheads="1"/>
              </p:cNvSpPr>
              <p:nvPr/>
            </p:nvSpPr>
            <p:spPr bwMode="auto">
              <a:xfrm>
                <a:off x="3425" y="2687"/>
                <a:ext cx="202" cy="250"/>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0000"/>
                    </a:solidFill>
                  </a:rPr>
                  <a:t>_</a:t>
                </a:r>
              </a:p>
            </p:txBody>
          </p:sp>
        </p:grpSp>
        <p:grpSp>
          <p:nvGrpSpPr>
            <p:cNvPr id="9" name="Group 20"/>
            <p:cNvGrpSpPr/>
            <p:nvPr/>
          </p:nvGrpSpPr>
          <p:grpSpPr>
            <a:xfrm>
              <a:off x="4958688" y="2667000"/>
              <a:ext cx="6187" cy="1119249"/>
              <a:chOff x="4958688" y="2667000"/>
              <a:chExt cx="6187" cy="1119249"/>
            </a:xfrm>
          </p:grpSpPr>
          <p:cxnSp>
            <p:nvCxnSpPr>
              <p:cNvPr id="10" name="Straight Arrow Connector 9"/>
              <p:cNvCxnSpPr/>
              <p:nvPr/>
            </p:nvCxnSpPr>
            <p:spPr>
              <a:xfrm flipV="1">
                <a:off x="4958688" y="2667000"/>
                <a:ext cx="0" cy="457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4964875" y="3329049"/>
                <a:ext cx="0" cy="457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spTree>
    <p:custDataLst>
      <p:tags r:id="rId1"/>
    </p:custDataLst>
  </p:cSld>
  <p:clrMapOvr>
    <a:masterClrMapping/>
  </p:clrMapOvr>
  <p:transition advClick="0" advTm="7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Program Files\Amira-3.1.1\data\nucleosome files\AAA FINAL STRUCTURE\Animations\Fig-3-Original.jpg"/>
          <p:cNvPicPr>
            <a:picLocks noChangeAspect="1" noChangeArrowheads="1"/>
          </p:cNvPicPr>
          <p:nvPr/>
        </p:nvPicPr>
        <p:blipFill>
          <a:blip r:embed="rId6" cstate="print"/>
          <a:srcRect/>
          <a:stretch>
            <a:fillRect/>
          </a:stretch>
        </p:blipFill>
        <p:spPr bwMode="auto">
          <a:xfrm>
            <a:off x="228600" y="2590800"/>
            <a:ext cx="8683625" cy="1612900"/>
          </a:xfrm>
          <a:prstGeom prst="rect">
            <a:avLst/>
          </a:prstGeom>
          <a:noFill/>
          <a:ln w="9525">
            <a:noFill/>
            <a:miter lim="800000"/>
            <a:headEnd/>
            <a:tailEnd/>
          </a:ln>
        </p:spPr>
      </p:pic>
      <p:sp>
        <p:nvSpPr>
          <p:cNvPr id="39939" name="Text Box 3"/>
          <p:cNvSpPr txBox="1">
            <a:spLocks noChangeArrowheads="1"/>
          </p:cNvSpPr>
          <p:nvPr/>
        </p:nvSpPr>
        <p:spPr bwMode="auto">
          <a:xfrm>
            <a:off x="152400" y="6096000"/>
            <a:ext cx="8763000" cy="457200"/>
          </a:xfrm>
          <a:prstGeom prst="rect">
            <a:avLst/>
          </a:prstGeom>
          <a:noFill/>
          <a:ln w="9525">
            <a:noFill/>
            <a:miter lim="800000"/>
            <a:headEnd/>
            <a:tailEnd/>
          </a:ln>
        </p:spPr>
        <p:txBody>
          <a:bodyPr>
            <a:spAutoFit/>
          </a:bodyPr>
          <a:lstStyle/>
          <a:p>
            <a:pPr algn="ctr">
              <a:spcBef>
                <a:spcPct val="50000"/>
              </a:spcBef>
            </a:pPr>
            <a:r>
              <a:rPr lang="en-US">
                <a:solidFill>
                  <a:srgbClr val="0000FF"/>
                </a:solidFill>
              </a:rPr>
              <a:t>Amino acid sequence of human protamine P1 and P2 chains</a:t>
            </a:r>
          </a:p>
        </p:txBody>
      </p:sp>
      <p:sp>
        <p:nvSpPr>
          <p:cNvPr id="6" name="TextBox 5"/>
          <p:cNvSpPr txBox="1"/>
          <p:nvPr/>
        </p:nvSpPr>
        <p:spPr>
          <a:xfrm>
            <a:off x="7383440" y="-76200"/>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8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0"/>
            <a:ext cx="304800" cy="304800"/>
          </a:xfrm>
          <a:prstGeom prst="rect">
            <a:avLst/>
          </a:prstGeom>
        </p:spPr>
      </p:pic>
    </p:spTree>
    <p:custDataLst>
      <p:tags r:id="rId1"/>
    </p:custDataLst>
  </p:cSld>
  <p:clrMapOvr>
    <a:masterClrMapping/>
  </p:clrMapOvr>
  <p:transition advClick="0" advTm="10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7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6585">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Program Files\Amira-3.1.1\data\nucleosome files\AAA FINAL STRUCTURE\Animations\Fig-3-Original_no-nu.jpg"/>
          <p:cNvPicPr>
            <a:picLocks noChangeAspect="1" noChangeArrowheads="1"/>
          </p:cNvPicPr>
          <p:nvPr/>
        </p:nvPicPr>
        <p:blipFill>
          <a:blip r:embed="rId6" cstate="print"/>
          <a:srcRect/>
          <a:stretch>
            <a:fillRect/>
          </a:stretch>
        </p:blipFill>
        <p:spPr bwMode="auto">
          <a:xfrm>
            <a:off x="227013" y="2586038"/>
            <a:ext cx="8683625" cy="1614487"/>
          </a:xfrm>
          <a:prstGeom prst="rect">
            <a:avLst/>
          </a:prstGeom>
          <a:noFill/>
          <a:ln w="9525">
            <a:noFill/>
            <a:miter lim="800000"/>
            <a:headEnd/>
            <a:tailEnd/>
          </a:ln>
        </p:spPr>
      </p:pic>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8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Program Files\Amira-3.1.1\data\nucleosome files\AAA FINAL STRUCTURE\Animations\Fig-3-Arg.jpg"/>
          <p:cNvPicPr>
            <a:picLocks noChangeAspect="1" noChangeArrowheads="1"/>
          </p:cNvPicPr>
          <p:nvPr/>
        </p:nvPicPr>
        <p:blipFill>
          <a:blip r:embed="rId6" cstate="print"/>
          <a:srcRect/>
          <a:stretch>
            <a:fillRect/>
          </a:stretch>
        </p:blipFill>
        <p:spPr bwMode="auto">
          <a:xfrm>
            <a:off x="227013" y="2586038"/>
            <a:ext cx="8683625" cy="1614487"/>
          </a:xfrm>
          <a:prstGeom prst="rect">
            <a:avLst/>
          </a:prstGeom>
          <a:noFill/>
          <a:ln w="9525">
            <a:noFill/>
            <a:miter lim="800000"/>
            <a:headEnd/>
            <a:tailEnd/>
          </a:ln>
        </p:spPr>
      </p:pic>
      <p:pic>
        <p:nvPicPr>
          <p:cNvPr id="65546" name="Picture 10" descr="C:\Program Files\Amira-3.1.1\data\nucleosome files\AAA FINAL STRUCTURE\Animations\Picture Files\arginine2.jpg"/>
          <p:cNvPicPr>
            <a:picLocks noChangeAspect="1" noChangeArrowheads="1"/>
          </p:cNvPicPr>
          <p:nvPr/>
        </p:nvPicPr>
        <p:blipFill>
          <a:blip r:embed="rId7" cstate="print"/>
          <a:srcRect/>
          <a:stretch>
            <a:fillRect/>
          </a:stretch>
        </p:blipFill>
        <p:spPr bwMode="auto">
          <a:xfrm>
            <a:off x="3429000" y="76200"/>
            <a:ext cx="2374900" cy="1168400"/>
          </a:xfrm>
          <a:prstGeom prst="rect">
            <a:avLst/>
          </a:prstGeom>
          <a:noFill/>
          <a:ln w="9525">
            <a:noFill/>
            <a:miter lim="800000"/>
            <a:headEnd/>
            <a:tailEnd/>
          </a:ln>
        </p:spPr>
      </p:pic>
      <p:sp>
        <p:nvSpPr>
          <p:cNvPr id="65549" name="Text Box 13"/>
          <p:cNvSpPr txBox="1">
            <a:spLocks noChangeArrowheads="1"/>
          </p:cNvSpPr>
          <p:nvPr/>
        </p:nvSpPr>
        <p:spPr bwMode="auto">
          <a:xfrm>
            <a:off x="5638800" y="228600"/>
            <a:ext cx="304800" cy="457200"/>
          </a:xfrm>
          <a:prstGeom prst="rect">
            <a:avLst/>
          </a:prstGeom>
          <a:noFill/>
          <a:ln w="9525">
            <a:noFill/>
            <a:miter lim="800000"/>
            <a:headEnd/>
            <a:tailEnd/>
          </a:ln>
        </p:spPr>
        <p:txBody>
          <a:bodyPr>
            <a:spAutoFit/>
          </a:bodyPr>
          <a:lstStyle/>
          <a:p>
            <a:pPr algn="ctr">
              <a:spcBef>
                <a:spcPct val="50000"/>
              </a:spcBef>
            </a:pPr>
            <a:r>
              <a:rPr lang="en-US"/>
              <a:t>+</a:t>
            </a:r>
          </a:p>
        </p:txBody>
      </p:sp>
      <p:sp>
        <p:nvSpPr>
          <p:cNvPr id="7" name="TextBox 6"/>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6" name="Slide 8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0" y="6539552"/>
            <a:ext cx="304800" cy="304800"/>
          </a:xfrm>
          <a:prstGeom prst="rect">
            <a:avLst/>
          </a:prstGeom>
        </p:spPr>
      </p:pic>
    </p:spTree>
    <p:custDataLst>
      <p:tags r:id="rId1"/>
    </p:custDataLst>
  </p:cSld>
  <p:clrMapOvr>
    <a:masterClrMapping/>
  </p:clrMapOvr>
  <p:transition advClick="0" advTm="22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146">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Program Files\Amira-3.1.1\data\nucleosome files\AAA FINAL STRUCTURE\Animations\Fig-3-Arg-Lys-His-1.jpg"/>
          <p:cNvPicPr>
            <a:picLocks noChangeAspect="1" noChangeArrowheads="1"/>
          </p:cNvPicPr>
          <p:nvPr/>
        </p:nvPicPr>
        <p:blipFill>
          <a:blip r:embed="rId6" cstate="print"/>
          <a:srcRect/>
          <a:stretch>
            <a:fillRect/>
          </a:stretch>
        </p:blipFill>
        <p:spPr bwMode="auto">
          <a:xfrm>
            <a:off x="227013" y="2586038"/>
            <a:ext cx="8683625" cy="1614487"/>
          </a:xfrm>
          <a:prstGeom prst="rect">
            <a:avLst/>
          </a:prstGeom>
          <a:noFill/>
          <a:ln w="9525">
            <a:noFill/>
            <a:miter lim="800000"/>
            <a:headEnd/>
            <a:tailEnd/>
          </a:ln>
        </p:spPr>
      </p:pic>
      <p:pic>
        <p:nvPicPr>
          <p:cNvPr id="67587" name="Picture 3" descr="C:\Program Files\Amira-3.1.1\data\nucleosome files\AAA FINAL STRUCTURE\Animations\Picture Files\lysine2.jpg"/>
          <p:cNvPicPr>
            <a:picLocks noChangeAspect="1" noChangeArrowheads="1"/>
          </p:cNvPicPr>
          <p:nvPr/>
        </p:nvPicPr>
        <p:blipFill>
          <a:blip r:embed="rId7" cstate="print"/>
          <a:srcRect/>
          <a:stretch>
            <a:fillRect/>
          </a:stretch>
        </p:blipFill>
        <p:spPr bwMode="auto">
          <a:xfrm>
            <a:off x="3367088" y="1143000"/>
            <a:ext cx="2336800" cy="1295400"/>
          </a:xfrm>
          <a:prstGeom prst="rect">
            <a:avLst/>
          </a:prstGeom>
          <a:noFill/>
          <a:ln w="9525">
            <a:noFill/>
            <a:miter lim="800000"/>
            <a:headEnd/>
            <a:tailEnd/>
          </a:ln>
        </p:spPr>
      </p:pic>
      <p:pic>
        <p:nvPicPr>
          <p:cNvPr id="67588" name="Picture 4" descr="C:\Program Files\Amira-3.1.1\data\nucleosome files\AAA FINAL STRUCTURE\Animations\Picture Files\histidine2.jpg"/>
          <p:cNvPicPr>
            <a:picLocks noChangeAspect="1" noChangeArrowheads="1"/>
          </p:cNvPicPr>
          <p:nvPr/>
        </p:nvPicPr>
        <p:blipFill>
          <a:blip r:embed="rId8" cstate="print"/>
          <a:srcRect/>
          <a:stretch>
            <a:fillRect/>
          </a:stretch>
        </p:blipFill>
        <p:spPr bwMode="auto">
          <a:xfrm>
            <a:off x="3429000" y="4495800"/>
            <a:ext cx="2019300" cy="1320800"/>
          </a:xfrm>
          <a:prstGeom prst="rect">
            <a:avLst/>
          </a:prstGeom>
          <a:noFill/>
          <a:ln w="9525">
            <a:noFill/>
            <a:miter lim="800000"/>
            <a:headEnd/>
            <a:tailEnd/>
          </a:ln>
        </p:spPr>
      </p:pic>
      <p:pic>
        <p:nvPicPr>
          <p:cNvPr id="45061" name="Picture 5" descr="C:\Program Files\Amira-3.1.1\data\nucleosome files\AAA FINAL STRUCTURE\Animations\Picture Files\arginine2.jpg"/>
          <p:cNvPicPr>
            <a:picLocks noChangeAspect="1" noChangeArrowheads="1"/>
          </p:cNvPicPr>
          <p:nvPr/>
        </p:nvPicPr>
        <p:blipFill>
          <a:blip r:embed="rId9" cstate="print"/>
          <a:srcRect/>
          <a:stretch>
            <a:fillRect/>
          </a:stretch>
        </p:blipFill>
        <p:spPr bwMode="auto">
          <a:xfrm>
            <a:off x="3429000" y="76200"/>
            <a:ext cx="2374900" cy="1168400"/>
          </a:xfrm>
          <a:prstGeom prst="rect">
            <a:avLst/>
          </a:prstGeom>
          <a:noFill/>
          <a:ln w="9525">
            <a:noFill/>
            <a:miter lim="800000"/>
            <a:headEnd/>
            <a:tailEnd/>
          </a:ln>
        </p:spPr>
      </p:pic>
      <p:sp>
        <p:nvSpPr>
          <p:cNvPr id="45062" name="Text Box 6"/>
          <p:cNvSpPr txBox="1">
            <a:spLocks noChangeArrowheads="1"/>
          </p:cNvSpPr>
          <p:nvPr/>
        </p:nvSpPr>
        <p:spPr bwMode="auto">
          <a:xfrm>
            <a:off x="5638800" y="228600"/>
            <a:ext cx="304800" cy="457200"/>
          </a:xfrm>
          <a:prstGeom prst="rect">
            <a:avLst/>
          </a:prstGeom>
          <a:noFill/>
          <a:ln w="9525">
            <a:noFill/>
            <a:miter lim="800000"/>
            <a:headEnd/>
            <a:tailEnd/>
          </a:ln>
        </p:spPr>
        <p:txBody>
          <a:bodyPr>
            <a:spAutoFit/>
          </a:bodyPr>
          <a:lstStyle/>
          <a:p>
            <a:pPr algn="ctr">
              <a:spcBef>
                <a:spcPct val="50000"/>
              </a:spcBef>
            </a:pPr>
            <a:r>
              <a:rPr lang="en-US"/>
              <a:t>+</a:t>
            </a:r>
          </a:p>
        </p:txBody>
      </p:sp>
      <p:sp>
        <p:nvSpPr>
          <p:cNvPr id="67591" name="Text Box 7"/>
          <p:cNvSpPr txBox="1">
            <a:spLocks noChangeArrowheads="1"/>
          </p:cNvSpPr>
          <p:nvPr/>
        </p:nvSpPr>
        <p:spPr bwMode="auto">
          <a:xfrm>
            <a:off x="5486400" y="1300163"/>
            <a:ext cx="304800" cy="457200"/>
          </a:xfrm>
          <a:prstGeom prst="rect">
            <a:avLst/>
          </a:prstGeom>
          <a:noFill/>
          <a:ln w="9525">
            <a:noFill/>
            <a:miter lim="800000"/>
            <a:headEnd/>
            <a:tailEnd/>
          </a:ln>
        </p:spPr>
        <p:txBody>
          <a:bodyPr>
            <a:spAutoFit/>
          </a:bodyPr>
          <a:lstStyle/>
          <a:p>
            <a:pPr algn="ctr">
              <a:spcBef>
                <a:spcPct val="50000"/>
              </a:spcBef>
            </a:pPr>
            <a:r>
              <a:rPr lang="en-US"/>
              <a:t>+</a:t>
            </a:r>
          </a:p>
        </p:txBody>
      </p:sp>
      <p:sp>
        <p:nvSpPr>
          <p:cNvPr id="67592" name="Text Box 8"/>
          <p:cNvSpPr txBox="1">
            <a:spLocks noChangeArrowheads="1"/>
          </p:cNvSpPr>
          <p:nvPr/>
        </p:nvSpPr>
        <p:spPr bwMode="auto">
          <a:xfrm>
            <a:off x="5334000" y="4648200"/>
            <a:ext cx="304800" cy="457200"/>
          </a:xfrm>
          <a:prstGeom prst="rect">
            <a:avLst/>
          </a:prstGeom>
          <a:noFill/>
          <a:ln w="9525">
            <a:noFill/>
            <a:miter lim="800000"/>
            <a:headEnd/>
            <a:tailEnd/>
          </a:ln>
        </p:spPr>
        <p:txBody>
          <a:bodyPr>
            <a:spAutoFit/>
          </a:bodyPr>
          <a:lstStyle/>
          <a:p>
            <a:pPr algn="ctr">
              <a:spcBef>
                <a:spcPct val="50000"/>
              </a:spcBef>
            </a:pPr>
            <a:r>
              <a:rPr lang="en-US"/>
              <a:t>+</a:t>
            </a:r>
          </a:p>
        </p:txBody>
      </p:sp>
      <p:sp>
        <p:nvSpPr>
          <p:cNvPr id="11" name="TextBox 10"/>
          <p:cNvSpPr txBox="1"/>
          <p:nvPr/>
        </p:nvSpPr>
        <p:spPr>
          <a:xfrm>
            <a:off x="7383440" y="6519536"/>
            <a:ext cx="1828800" cy="365760"/>
          </a:xfrm>
          <a:prstGeom prst="rect">
            <a:avLst/>
          </a:prstGeom>
          <a:noFill/>
        </p:spPr>
        <p:txBody>
          <a:bodyPr wrap="square" rtlCol="0">
            <a:spAutoFit/>
          </a:bodyPr>
          <a:lstStyle/>
          <a:p>
            <a:r>
              <a:rPr lang="en-US" dirty="0">
                <a:hlinkClick r:id="rId10" action="ppaction://hlinksldjump"/>
              </a:rPr>
              <a:t>Table of Contents</a:t>
            </a:r>
            <a:endParaRPr lang="en-US" dirty="0"/>
          </a:p>
        </p:txBody>
      </p:sp>
      <p:pic>
        <p:nvPicPr>
          <p:cNvPr id="10" name="Slide 8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1" cstate="print"/>
          <a:stretch>
            <a:fillRect/>
          </a:stretch>
        </p:blipFill>
        <p:spPr>
          <a:xfrm>
            <a:off x="0" y="6539552"/>
            <a:ext cx="304800" cy="304800"/>
          </a:xfrm>
          <a:prstGeom prst="rect">
            <a:avLst/>
          </a:prstGeom>
        </p:spPr>
      </p:pic>
    </p:spTree>
    <p:custDataLst>
      <p:tags r:id="rId1"/>
    </p:custDataLst>
  </p:cSld>
  <p:clrMapOvr>
    <a:masterClrMapping/>
  </p:clrMapOvr>
  <p:transition advClick="0"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7805">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Program Files\Amira-3.1.1\data\nucleosome files\AAA FINAL STRUCTURE\Animations\Fig-3-Arg-Lys-His-2.jpg"/>
          <p:cNvPicPr>
            <a:picLocks noChangeAspect="1" noChangeArrowheads="1"/>
          </p:cNvPicPr>
          <p:nvPr/>
        </p:nvPicPr>
        <p:blipFill>
          <a:blip r:embed="rId6" cstate="print"/>
          <a:srcRect/>
          <a:stretch>
            <a:fillRect/>
          </a:stretch>
        </p:blipFill>
        <p:spPr bwMode="auto">
          <a:xfrm>
            <a:off x="227013" y="2586038"/>
            <a:ext cx="8683625" cy="1614487"/>
          </a:xfrm>
          <a:prstGeom prst="rect">
            <a:avLst/>
          </a:prstGeom>
          <a:noFill/>
          <a:ln w="9525">
            <a:noFill/>
            <a:miter lim="800000"/>
            <a:headEnd/>
            <a:tailEnd/>
          </a:ln>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8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0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61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Program Files\Amira-3.1.1\data\nucleosome files\AAA FINAL STRUCTURE\Animations\Fig-3-Hydrophilic-1.jpg"/>
          <p:cNvPicPr>
            <a:picLocks noChangeAspect="1" noChangeArrowheads="1"/>
          </p:cNvPicPr>
          <p:nvPr/>
        </p:nvPicPr>
        <p:blipFill>
          <a:blip r:embed="rId6" cstate="print"/>
          <a:srcRect/>
          <a:stretch>
            <a:fillRect/>
          </a:stretch>
        </p:blipFill>
        <p:spPr bwMode="auto">
          <a:xfrm>
            <a:off x="227013" y="2586038"/>
            <a:ext cx="8683625" cy="1614487"/>
          </a:xfrm>
          <a:prstGeom prst="rect">
            <a:avLst/>
          </a:prstGeom>
          <a:noFill/>
          <a:ln w="9525">
            <a:noFill/>
            <a:miter lim="800000"/>
            <a:headEnd/>
            <a:tailEnd/>
          </a:ln>
        </p:spPr>
      </p:pic>
      <p:sp>
        <p:nvSpPr>
          <p:cNvPr id="71722" name="Text Box 42"/>
          <p:cNvSpPr txBox="1">
            <a:spLocks noChangeArrowheads="1"/>
          </p:cNvSpPr>
          <p:nvPr/>
        </p:nvSpPr>
        <p:spPr bwMode="auto">
          <a:xfrm>
            <a:off x="3505200" y="635000"/>
            <a:ext cx="2057400" cy="1631216"/>
          </a:xfrm>
          <a:prstGeom prst="rect">
            <a:avLst/>
          </a:prstGeom>
          <a:noFill/>
          <a:ln w="9525">
            <a:solidFill>
              <a:schemeClr val="tx1"/>
            </a:solidFill>
            <a:miter lim="800000"/>
            <a:headEnd/>
            <a:tailEnd/>
          </a:ln>
        </p:spPr>
        <p:txBody>
          <a:bodyPr wrap="square">
            <a:spAutoFit/>
          </a:bodyPr>
          <a:lstStyle/>
          <a:p>
            <a:pPr>
              <a:spcBef>
                <a:spcPct val="50000"/>
              </a:spcBef>
            </a:pPr>
            <a:r>
              <a:rPr lang="en-US" sz="2000" b="0" dirty="0">
                <a:latin typeface="Times New Roman" pitchFamily="18" charset="0"/>
                <a:cs typeface="Times New Roman" pitchFamily="18" charset="0"/>
              </a:rPr>
              <a:t>Tyr  (—OH······)</a:t>
            </a:r>
            <a:br>
              <a:rPr lang="en-US" sz="2000" b="0" dirty="0">
                <a:latin typeface="Times New Roman" pitchFamily="18" charset="0"/>
                <a:cs typeface="Times New Roman" pitchFamily="18" charset="0"/>
              </a:rPr>
            </a:br>
            <a:r>
              <a:rPr lang="en-US" sz="2000" b="0" dirty="0">
                <a:latin typeface="Times New Roman" pitchFamily="18" charset="0"/>
                <a:cs typeface="Times New Roman" pitchFamily="18" charset="0"/>
              </a:rPr>
              <a:t>Ser   (—OH······)</a:t>
            </a:r>
            <a:br>
              <a:rPr lang="en-US" sz="2000" b="0" dirty="0">
                <a:latin typeface="Times New Roman" pitchFamily="18" charset="0"/>
                <a:cs typeface="Times New Roman" pitchFamily="18" charset="0"/>
              </a:rPr>
            </a:br>
            <a:r>
              <a:rPr lang="en-US" sz="2000" b="0" dirty="0" err="1">
                <a:latin typeface="Times New Roman" pitchFamily="18" charset="0"/>
                <a:cs typeface="Times New Roman" pitchFamily="18" charset="0"/>
              </a:rPr>
              <a:t>Gln</a:t>
            </a:r>
            <a:r>
              <a:rPr lang="en-US" sz="2000" b="0" dirty="0">
                <a:latin typeface="Times New Roman" pitchFamily="18" charset="0"/>
                <a:cs typeface="Times New Roman" pitchFamily="18" charset="0"/>
              </a:rPr>
              <a:t>  (—OH······)</a:t>
            </a:r>
            <a:br>
              <a:rPr lang="en-US" sz="2000" b="0" dirty="0">
                <a:latin typeface="Times New Roman" pitchFamily="18" charset="0"/>
                <a:cs typeface="Times New Roman" pitchFamily="18" charset="0"/>
              </a:rPr>
            </a:br>
            <a:r>
              <a:rPr lang="en-US" sz="2000" b="0" dirty="0" err="1">
                <a:latin typeface="Times New Roman" pitchFamily="18" charset="0"/>
                <a:cs typeface="Times New Roman" pitchFamily="18" charset="0"/>
              </a:rPr>
              <a:t>Thr</a:t>
            </a:r>
            <a:r>
              <a:rPr lang="en-US" sz="2000" b="0" dirty="0">
                <a:latin typeface="Times New Roman" pitchFamily="18" charset="0"/>
                <a:cs typeface="Times New Roman" pitchFamily="18" charset="0"/>
              </a:rPr>
              <a:t>  (—OH······)</a:t>
            </a:r>
            <a:br>
              <a:rPr lang="en-US" sz="2000" b="0" dirty="0">
                <a:latin typeface="Times New Roman" pitchFamily="18" charset="0"/>
                <a:cs typeface="Times New Roman" pitchFamily="18" charset="0"/>
              </a:rPr>
            </a:br>
            <a:r>
              <a:rPr lang="en-US" sz="2000" b="0" dirty="0" err="1">
                <a:latin typeface="Times New Roman" pitchFamily="18" charset="0"/>
                <a:cs typeface="Times New Roman" pitchFamily="18" charset="0"/>
              </a:rPr>
              <a:t>Cys</a:t>
            </a:r>
            <a:r>
              <a:rPr lang="en-US" sz="2000" b="0" dirty="0">
                <a:latin typeface="Times New Roman" pitchFamily="18" charset="0"/>
                <a:cs typeface="Times New Roman" pitchFamily="18" charset="0"/>
              </a:rPr>
              <a:t>  (—SH······)</a:t>
            </a:r>
          </a:p>
        </p:txBody>
      </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8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146">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Program Files\Amira-3.1.1\data\nucleosome files\AAA FINAL STRUCTURE\Animations\Fig-3-Hydrophilic-2.jpg"/>
          <p:cNvPicPr>
            <a:picLocks noChangeAspect="1" noChangeArrowheads="1"/>
          </p:cNvPicPr>
          <p:nvPr/>
        </p:nvPicPr>
        <p:blipFill>
          <a:blip r:embed="rId6" cstate="print"/>
          <a:srcRect/>
          <a:stretch>
            <a:fillRect/>
          </a:stretch>
        </p:blipFill>
        <p:spPr bwMode="auto">
          <a:xfrm>
            <a:off x="227013" y="2586038"/>
            <a:ext cx="8683625" cy="1614487"/>
          </a:xfrm>
          <a:prstGeom prst="rect">
            <a:avLst/>
          </a:prstGeom>
          <a:noFill/>
          <a:ln w="9525">
            <a:noFill/>
            <a:miter lim="800000"/>
            <a:headEnd/>
            <a:tailEnd/>
          </a:ln>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8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3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5366">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grpSp>
        <p:nvGrpSpPr>
          <p:cNvPr id="2" name="Group 31"/>
          <p:cNvGrpSpPr/>
          <p:nvPr/>
        </p:nvGrpSpPr>
        <p:grpSpPr>
          <a:xfrm>
            <a:off x="1828800" y="533400"/>
            <a:ext cx="5244737" cy="6235337"/>
            <a:chOff x="1828800" y="533400"/>
            <a:chExt cx="5244737" cy="6235337"/>
          </a:xfrm>
        </p:grpSpPr>
        <p:sp>
          <p:nvSpPr>
            <p:cNvPr id="7" name="TextBox 6"/>
            <p:cNvSpPr txBox="1"/>
            <p:nvPr/>
          </p:nvSpPr>
          <p:spPr>
            <a:xfrm>
              <a:off x="1828800" y="533400"/>
              <a:ext cx="381000" cy="523220"/>
            </a:xfrm>
            <a:prstGeom prst="rect">
              <a:avLst/>
            </a:prstGeom>
            <a:noFill/>
          </p:spPr>
          <p:txBody>
            <a:bodyPr wrap="square" rtlCol="0">
              <a:spAutoFit/>
            </a:bodyPr>
            <a:lstStyle/>
            <a:p>
              <a:r>
                <a:rPr lang="en-US" sz="2800" dirty="0">
                  <a:solidFill>
                    <a:srgbClr val="FFFF00"/>
                  </a:solidFill>
                </a:rPr>
                <a:t>N</a:t>
              </a:r>
            </a:p>
          </p:txBody>
        </p:sp>
        <p:sp>
          <p:nvSpPr>
            <p:cNvPr id="8" name="TextBox 7"/>
            <p:cNvSpPr txBox="1"/>
            <p:nvPr/>
          </p:nvSpPr>
          <p:spPr>
            <a:xfrm>
              <a:off x="6692537" y="2017506"/>
              <a:ext cx="381000" cy="523220"/>
            </a:xfrm>
            <a:prstGeom prst="rect">
              <a:avLst/>
            </a:prstGeom>
            <a:noFill/>
          </p:spPr>
          <p:txBody>
            <a:bodyPr wrap="square" rtlCol="0">
              <a:spAutoFit/>
            </a:bodyPr>
            <a:lstStyle/>
            <a:p>
              <a:r>
                <a:rPr lang="en-US" sz="2800" dirty="0">
                  <a:solidFill>
                    <a:schemeClr val="bg1"/>
                  </a:solidFill>
                </a:rPr>
                <a:t>N</a:t>
              </a:r>
            </a:p>
          </p:txBody>
        </p:sp>
        <p:sp>
          <p:nvSpPr>
            <p:cNvPr id="9" name="TextBox 8"/>
            <p:cNvSpPr txBox="1"/>
            <p:nvPr/>
          </p:nvSpPr>
          <p:spPr>
            <a:xfrm>
              <a:off x="3988526" y="6245517"/>
              <a:ext cx="381000" cy="523220"/>
            </a:xfrm>
            <a:prstGeom prst="rect">
              <a:avLst/>
            </a:prstGeom>
            <a:noFill/>
          </p:spPr>
          <p:txBody>
            <a:bodyPr wrap="square" rtlCol="0">
              <a:spAutoFit/>
            </a:bodyPr>
            <a:lstStyle/>
            <a:p>
              <a:r>
                <a:rPr lang="en-US" sz="2800" dirty="0">
                  <a:solidFill>
                    <a:srgbClr val="00B050"/>
                  </a:solidFill>
                </a:rPr>
                <a:t>N</a:t>
              </a:r>
            </a:p>
          </p:txBody>
        </p:sp>
        <p:sp>
          <p:nvSpPr>
            <p:cNvPr id="10" name="TextBox 9"/>
            <p:cNvSpPr txBox="1"/>
            <p:nvPr/>
          </p:nvSpPr>
          <p:spPr>
            <a:xfrm>
              <a:off x="5423263" y="5638800"/>
              <a:ext cx="381000" cy="523220"/>
            </a:xfrm>
            <a:prstGeom prst="rect">
              <a:avLst/>
            </a:prstGeom>
            <a:noFill/>
          </p:spPr>
          <p:txBody>
            <a:bodyPr wrap="square" rtlCol="0">
              <a:spAutoFit/>
            </a:bodyPr>
            <a:lstStyle/>
            <a:p>
              <a:r>
                <a:rPr lang="en-US" sz="2800" dirty="0">
                  <a:solidFill>
                    <a:srgbClr val="5BE7C6"/>
                  </a:solidFill>
                </a:rPr>
                <a:t>N</a:t>
              </a:r>
            </a:p>
          </p:txBody>
        </p:sp>
        <p:sp>
          <p:nvSpPr>
            <p:cNvPr id="13" name="TextBox 12"/>
            <p:cNvSpPr txBox="1"/>
            <p:nvPr/>
          </p:nvSpPr>
          <p:spPr>
            <a:xfrm>
              <a:off x="3111137" y="3823063"/>
              <a:ext cx="381000" cy="523220"/>
            </a:xfrm>
            <a:prstGeom prst="rect">
              <a:avLst/>
            </a:prstGeom>
            <a:noFill/>
          </p:spPr>
          <p:txBody>
            <a:bodyPr wrap="square" rtlCol="0">
              <a:spAutoFit/>
            </a:bodyPr>
            <a:lstStyle/>
            <a:p>
              <a:r>
                <a:rPr lang="en-US" sz="2800" dirty="0">
                  <a:solidFill>
                    <a:schemeClr val="accent6">
                      <a:lumMod val="50000"/>
                    </a:schemeClr>
                  </a:solidFill>
                </a:rPr>
                <a:t>N</a:t>
              </a:r>
            </a:p>
          </p:txBody>
        </p:sp>
        <p:sp>
          <p:nvSpPr>
            <p:cNvPr id="14" name="TextBox 13"/>
            <p:cNvSpPr txBox="1"/>
            <p:nvPr/>
          </p:nvSpPr>
          <p:spPr>
            <a:xfrm>
              <a:off x="6629400" y="2779506"/>
              <a:ext cx="381000" cy="523220"/>
            </a:xfrm>
            <a:prstGeom prst="rect">
              <a:avLst/>
            </a:prstGeom>
            <a:noFill/>
          </p:spPr>
          <p:txBody>
            <a:bodyPr wrap="square" rtlCol="0">
              <a:spAutoFit/>
            </a:bodyPr>
            <a:lstStyle/>
            <a:p>
              <a:r>
                <a:rPr lang="en-US" sz="2800" dirty="0">
                  <a:solidFill>
                    <a:srgbClr val="FF0000"/>
                  </a:solidFill>
                </a:rPr>
                <a:t>N</a:t>
              </a:r>
            </a:p>
          </p:txBody>
        </p:sp>
        <p:sp>
          <p:nvSpPr>
            <p:cNvPr id="15" name="TextBox 14"/>
            <p:cNvSpPr txBox="1"/>
            <p:nvPr/>
          </p:nvSpPr>
          <p:spPr>
            <a:xfrm>
              <a:off x="2882537" y="4989306"/>
              <a:ext cx="381000" cy="523220"/>
            </a:xfrm>
            <a:prstGeom prst="rect">
              <a:avLst/>
            </a:prstGeom>
            <a:noFill/>
          </p:spPr>
          <p:txBody>
            <a:bodyPr wrap="square" rtlCol="0">
              <a:spAutoFit/>
            </a:bodyPr>
            <a:lstStyle/>
            <a:p>
              <a:r>
                <a:rPr lang="en-US" sz="2800" dirty="0">
                  <a:solidFill>
                    <a:srgbClr val="0000FF"/>
                  </a:solidFill>
                </a:rPr>
                <a:t>N</a:t>
              </a:r>
            </a:p>
          </p:txBody>
        </p:sp>
        <p:sp>
          <p:nvSpPr>
            <p:cNvPr id="16" name="TextBox 15"/>
            <p:cNvSpPr txBox="1"/>
            <p:nvPr/>
          </p:nvSpPr>
          <p:spPr>
            <a:xfrm>
              <a:off x="6566263" y="5267980"/>
              <a:ext cx="381000" cy="523220"/>
            </a:xfrm>
            <a:prstGeom prst="rect">
              <a:avLst/>
            </a:prstGeom>
            <a:noFill/>
          </p:spPr>
          <p:txBody>
            <a:bodyPr wrap="square" rtlCol="0">
              <a:spAutoFit/>
            </a:bodyPr>
            <a:lstStyle/>
            <a:p>
              <a:r>
                <a:rPr lang="en-US" sz="2800" dirty="0">
                  <a:solidFill>
                    <a:srgbClr val="FF99FF"/>
                  </a:solidFill>
                </a:rPr>
                <a:t>N</a:t>
              </a:r>
            </a:p>
          </p:txBody>
        </p:sp>
      </p:grpSp>
      <p:grpSp>
        <p:nvGrpSpPr>
          <p:cNvPr id="3" name="Group 29"/>
          <p:cNvGrpSpPr/>
          <p:nvPr/>
        </p:nvGrpSpPr>
        <p:grpSpPr>
          <a:xfrm>
            <a:off x="2264240" y="1360715"/>
            <a:ext cx="5349226" cy="4796244"/>
            <a:chOff x="2264240" y="1360715"/>
            <a:chExt cx="5349226" cy="4796244"/>
          </a:xfrm>
        </p:grpSpPr>
        <p:sp>
          <p:nvSpPr>
            <p:cNvPr id="5" name="TextBox 4"/>
            <p:cNvSpPr txBox="1"/>
            <p:nvPr/>
          </p:nvSpPr>
          <p:spPr>
            <a:xfrm>
              <a:off x="2318660" y="1360715"/>
              <a:ext cx="914400" cy="461665"/>
            </a:xfrm>
            <a:prstGeom prst="rect">
              <a:avLst/>
            </a:prstGeom>
            <a:noFill/>
          </p:spPr>
          <p:txBody>
            <a:bodyPr wrap="square" rtlCol="0">
              <a:spAutoFit/>
            </a:bodyPr>
            <a:lstStyle/>
            <a:p>
              <a:pPr algn="ctr"/>
              <a:r>
                <a:rPr lang="en-US" sz="2400" dirty="0">
                  <a:solidFill>
                    <a:srgbClr val="FFFF00"/>
                  </a:solidFill>
                </a:rPr>
                <a:t>H3[e]</a:t>
              </a:r>
            </a:p>
          </p:txBody>
        </p:sp>
        <p:sp>
          <p:nvSpPr>
            <p:cNvPr id="6" name="TextBox 5"/>
            <p:cNvSpPr txBox="1"/>
            <p:nvPr/>
          </p:nvSpPr>
          <p:spPr>
            <a:xfrm>
              <a:off x="5943600" y="1850461"/>
              <a:ext cx="914400" cy="461665"/>
            </a:xfrm>
            <a:prstGeom prst="rect">
              <a:avLst/>
            </a:prstGeom>
            <a:noFill/>
          </p:spPr>
          <p:txBody>
            <a:bodyPr wrap="square" rtlCol="0">
              <a:spAutoFit/>
            </a:bodyPr>
            <a:lstStyle/>
            <a:p>
              <a:pPr algn="ctr"/>
              <a:r>
                <a:rPr lang="en-US" sz="2400" dirty="0">
                  <a:solidFill>
                    <a:schemeClr val="bg1"/>
                  </a:solidFill>
                </a:rPr>
                <a:t>H3[a]</a:t>
              </a:r>
            </a:p>
          </p:txBody>
        </p:sp>
        <p:sp>
          <p:nvSpPr>
            <p:cNvPr id="11" name="TextBox 10"/>
            <p:cNvSpPr txBox="1"/>
            <p:nvPr/>
          </p:nvSpPr>
          <p:spPr>
            <a:xfrm>
              <a:off x="2895600" y="5695294"/>
              <a:ext cx="1040674" cy="461665"/>
            </a:xfrm>
            <a:prstGeom prst="rect">
              <a:avLst/>
            </a:prstGeom>
            <a:noFill/>
          </p:spPr>
          <p:txBody>
            <a:bodyPr wrap="square" rtlCol="0">
              <a:spAutoFit/>
            </a:bodyPr>
            <a:lstStyle/>
            <a:p>
              <a:pPr algn="ctr"/>
              <a:r>
                <a:rPr lang="en-US" sz="2400" dirty="0">
                  <a:solidFill>
                    <a:srgbClr val="00B050"/>
                  </a:solidFill>
                </a:rPr>
                <a:t>H2A[c]</a:t>
              </a:r>
            </a:p>
          </p:txBody>
        </p:sp>
        <p:sp>
          <p:nvSpPr>
            <p:cNvPr id="12" name="TextBox 11"/>
            <p:cNvSpPr txBox="1"/>
            <p:nvPr/>
          </p:nvSpPr>
          <p:spPr>
            <a:xfrm>
              <a:off x="5074918" y="5651863"/>
              <a:ext cx="1066800" cy="461665"/>
            </a:xfrm>
            <a:prstGeom prst="rect">
              <a:avLst/>
            </a:prstGeom>
            <a:noFill/>
          </p:spPr>
          <p:txBody>
            <a:bodyPr wrap="square" rtlCol="0">
              <a:spAutoFit/>
            </a:bodyPr>
            <a:lstStyle/>
            <a:p>
              <a:pPr algn="ctr"/>
              <a:r>
                <a:rPr lang="en-US" sz="2400" dirty="0">
                  <a:solidFill>
                    <a:srgbClr val="5BE7C6"/>
                  </a:solidFill>
                </a:rPr>
                <a:t>H2A[g]</a:t>
              </a:r>
            </a:p>
          </p:txBody>
        </p:sp>
        <p:sp>
          <p:nvSpPr>
            <p:cNvPr id="17" name="TextBox 16"/>
            <p:cNvSpPr txBox="1"/>
            <p:nvPr/>
          </p:nvSpPr>
          <p:spPr>
            <a:xfrm>
              <a:off x="2664837" y="3838304"/>
              <a:ext cx="914400" cy="461665"/>
            </a:xfrm>
            <a:prstGeom prst="rect">
              <a:avLst/>
            </a:prstGeom>
            <a:noFill/>
          </p:spPr>
          <p:txBody>
            <a:bodyPr wrap="square" rtlCol="0">
              <a:spAutoFit/>
            </a:bodyPr>
            <a:lstStyle/>
            <a:p>
              <a:pPr algn="ctr"/>
              <a:r>
                <a:rPr lang="en-US" sz="2400" dirty="0">
                  <a:solidFill>
                    <a:schemeClr val="accent6">
                      <a:lumMod val="50000"/>
                    </a:schemeClr>
                  </a:solidFill>
                </a:rPr>
                <a:t>H4[f]</a:t>
              </a:r>
            </a:p>
          </p:txBody>
        </p:sp>
        <p:sp>
          <p:nvSpPr>
            <p:cNvPr id="18" name="TextBox 17"/>
            <p:cNvSpPr txBox="1"/>
            <p:nvPr/>
          </p:nvSpPr>
          <p:spPr>
            <a:xfrm>
              <a:off x="6640285" y="2788809"/>
              <a:ext cx="914400" cy="461665"/>
            </a:xfrm>
            <a:prstGeom prst="rect">
              <a:avLst/>
            </a:prstGeom>
            <a:noFill/>
          </p:spPr>
          <p:txBody>
            <a:bodyPr wrap="square" rtlCol="0">
              <a:spAutoFit/>
            </a:bodyPr>
            <a:lstStyle/>
            <a:p>
              <a:pPr algn="ctr"/>
              <a:r>
                <a:rPr lang="en-US" sz="2400" dirty="0">
                  <a:solidFill>
                    <a:srgbClr val="FF0000"/>
                  </a:solidFill>
                </a:rPr>
                <a:t>H4[b]</a:t>
              </a:r>
            </a:p>
          </p:txBody>
        </p:sp>
        <p:sp>
          <p:nvSpPr>
            <p:cNvPr id="19" name="TextBox 18"/>
            <p:cNvSpPr txBox="1"/>
            <p:nvPr/>
          </p:nvSpPr>
          <p:spPr>
            <a:xfrm>
              <a:off x="2264240" y="4992189"/>
              <a:ext cx="1040674" cy="461665"/>
            </a:xfrm>
            <a:prstGeom prst="rect">
              <a:avLst/>
            </a:prstGeom>
            <a:noFill/>
          </p:spPr>
          <p:txBody>
            <a:bodyPr wrap="square" rtlCol="0">
              <a:spAutoFit/>
            </a:bodyPr>
            <a:lstStyle/>
            <a:p>
              <a:pPr algn="ctr"/>
              <a:r>
                <a:rPr lang="en-US" sz="2400" dirty="0">
                  <a:solidFill>
                    <a:srgbClr val="0000FF"/>
                  </a:solidFill>
                </a:rPr>
                <a:t>H2B[d]</a:t>
              </a:r>
            </a:p>
          </p:txBody>
        </p:sp>
        <p:sp>
          <p:nvSpPr>
            <p:cNvPr id="20" name="TextBox 19"/>
            <p:cNvSpPr txBox="1"/>
            <p:nvPr/>
          </p:nvSpPr>
          <p:spPr>
            <a:xfrm>
              <a:off x="6572792" y="5290346"/>
              <a:ext cx="1040674" cy="461665"/>
            </a:xfrm>
            <a:prstGeom prst="rect">
              <a:avLst/>
            </a:prstGeom>
            <a:noFill/>
          </p:spPr>
          <p:txBody>
            <a:bodyPr wrap="square" rtlCol="0">
              <a:spAutoFit/>
            </a:bodyPr>
            <a:lstStyle/>
            <a:p>
              <a:pPr algn="ctr"/>
              <a:r>
                <a:rPr lang="en-US" sz="2400" dirty="0">
                  <a:solidFill>
                    <a:srgbClr val="FF99FF"/>
                  </a:solidFill>
                </a:rPr>
                <a:t>H2B[h]</a:t>
              </a:r>
            </a:p>
          </p:txBody>
        </p:sp>
      </p:grpSp>
      <p:grpSp>
        <p:nvGrpSpPr>
          <p:cNvPr id="29" name="Group 30"/>
          <p:cNvGrpSpPr/>
          <p:nvPr/>
        </p:nvGrpSpPr>
        <p:grpSpPr>
          <a:xfrm>
            <a:off x="3925389" y="1752600"/>
            <a:ext cx="2070463" cy="4077789"/>
            <a:chOff x="3925389" y="1752600"/>
            <a:chExt cx="2070463" cy="4077789"/>
          </a:xfrm>
        </p:grpSpPr>
        <p:sp>
          <p:nvSpPr>
            <p:cNvPr id="21" name="TextBox 20"/>
            <p:cNvSpPr txBox="1"/>
            <p:nvPr/>
          </p:nvSpPr>
          <p:spPr>
            <a:xfrm>
              <a:off x="4635137" y="3182276"/>
              <a:ext cx="381000" cy="523220"/>
            </a:xfrm>
            <a:prstGeom prst="rect">
              <a:avLst/>
            </a:prstGeom>
            <a:noFill/>
          </p:spPr>
          <p:txBody>
            <a:bodyPr wrap="square" rtlCol="0">
              <a:spAutoFit/>
            </a:bodyPr>
            <a:lstStyle/>
            <a:p>
              <a:r>
                <a:rPr lang="en-US" sz="2800" dirty="0">
                  <a:solidFill>
                    <a:srgbClr val="FFFF00"/>
                  </a:solidFill>
                </a:rPr>
                <a:t>C</a:t>
              </a:r>
            </a:p>
          </p:txBody>
        </p:sp>
        <p:sp>
          <p:nvSpPr>
            <p:cNvPr id="22" name="TextBox 21"/>
            <p:cNvSpPr txBox="1"/>
            <p:nvPr/>
          </p:nvSpPr>
          <p:spPr>
            <a:xfrm>
              <a:off x="5105400" y="3174274"/>
              <a:ext cx="381000" cy="523220"/>
            </a:xfrm>
            <a:prstGeom prst="rect">
              <a:avLst/>
            </a:prstGeom>
            <a:noFill/>
          </p:spPr>
          <p:txBody>
            <a:bodyPr wrap="square" rtlCol="0">
              <a:spAutoFit/>
            </a:bodyPr>
            <a:lstStyle/>
            <a:p>
              <a:r>
                <a:rPr lang="en-US" sz="2800" dirty="0">
                  <a:solidFill>
                    <a:schemeClr val="bg1"/>
                  </a:solidFill>
                </a:rPr>
                <a:t>C</a:t>
              </a:r>
            </a:p>
          </p:txBody>
        </p:sp>
        <p:sp>
          <p:nvSpPr>
            <p:cNvPr id="23" name="TextBox 22"/>
            <p:cNvSpPr txBox="1"/>
            <p:nvPr/>
          </p:nvSpPr>
          <p:spPr>
            <a:xfrm>
              <a:off x="3925389" y="3936274"/>
              <a:ext cx="381000" cy="646331"/>
            </a:xfrm>
            <a:prstGeom prst="rect">
              <a:avLst/>
            </a:prstGeom>
            <a:noFill/>
          </p:spPr>
          <p:txBody>
            <a:bodyPr wrap="square" rtlCol="0">
              <a:spAutoFit/>
            </a:bodyPr>
            <a:lstStyle/>
            <a:p>
              <a:r>
                <a:rPr lang="en-US" sz="3600" b="1" dirty="0">
                  <a:solidFill>
                    <a:schemeClr val="accent6">
                      <a:lumMod val="50000"/>
                    </a:schemeClr>
                  </a:solidFill>
                </a:rPr>
                <a:t>C</a:t>
              </a:r>
            </a:p>
          </p:txBody>
        </p:sp>
        <p:sp>
          <p:nvSpPr>
            <p:cNvPr id="24" name="TextBox 23"/>
            <p:cNvSpPr txBox="1"/>
            <p:nvPr/>
          </p:nvSpPr>
          <p:spPr>
            <a:xfrm>
              <a:off x="5105400" y="4161991"/>
              <a:ext cx="381000" cy="646331"/>
            </a:xfrm>
            <a:prstGeom prst="rect">
              <a:avLst/>
            </a:prstGeom>
            <a:noFill/>
          </p:spPr>
          <p:txBody>
            <a:bodyPr wrap="square" rtlCol="0">
              <a:spAutoFit/>
            </a:bodyPr>
            <a:lstStyle/>
            <a:p>
              <a:r>
                <a:rPr lang="en-US" sz="3600" b="1" dirty="0">
                  <a:solidFill>
                    <a:srgbClr val="FF0000"/>
                  </a:solidFill>
                </a:rPr>
                <a:t>C</a:t>
              </a:r>
            </a:p>
          </p:txBody>
        </p:sp>
        <p:sp>
          <p:nvSpPr>
            <p:cNvPr id="25" name="TextBox 24"/>
            <p:cNvSpPr txBox="1"/>
            <p:nvPr/>
          </p:nvSpPr>
          <p:spPr>
            <a:xfrm>
              <a:off x="4204063" y="1752600"/>
              <a:ext cx="381000" cy="523220"/>
            </a:xfrm>
            <a:prstGeom prst="rect">
              <a:avLst/>
            </a:prstGeom>
            <a:noFill/>
          </p:spPr>
          <p:txBody>
            <a:bodyPr wrap="square" rtlCol="0">
              <a:spAutoFit/>
            </a:bodyPr>
            <a:lstStyle/>
            <a:p>
              <a:r>
                <a:rPr lang="en-US" sz="2800" dirty="0">
                  <a:solidFill>
                    <a:srgbClr val="00B050"/>
                  </a:solidFill>
                </a:rPr>
                <a:t>C</a:t>
              </a:r>
            </a:p>
          </p:txBody>
        </p:sp>
        <p:sp>
          <p:nvSpPr>
            <p:cNvPr id="26" name="TextBox 25"/>
            <p:cNvSpPr txBox="1"/>
            <p:nvPr/>
          </p:nvSpPr>
          <p:spPr>
            <a:xfrm>
              <a:off x="5614852" y="2004443"/>
              <a:ext cx="381000" cy="523220"/>
            </a:xfrm>
            <a:prstGeom prst="rect">
              <a:avLst/>
            </a:prstGeom>
            <a:noFill/>
          </p:spPr>
          <p:txBody>
            <a:bodyPr wrap="square" rtlCol="0">
              <a:spAutoFit/>
            </a:bodyPr>
            <a:lstStyle/>
            <a:p>
              <a:r>
                <a:rPr lang="en-US" sz="2800" dirty="0">
                  <a:solidFill>
                    <a:srgbClr val="5BE7C6"/>
                  </a:solidFill>
                </a:rPr>
                <a:t>C</a:t>
              </a:r>
            </a:p>
          </p:txBody>
        </p:sp>
        <p:sp>
          <p:nvSpPr>
            <p:cNvPr id="27" name="TextBox 26"/>
            <p:cNvSpPr txBox="1"/>
            <p:nvPr/>
          </p:nvSpPr>
          <p:spPr>
            <a:xfrm>
              <a:off x="4432663" y="5307169"/>
              <a:ext cx="381000" cy="523220"/>
            </a:xfrm>
            <a:prstGeom prst="rect">
              <a:avLst/>
            </a:prstGeom>
            <a:noFill/>
          </p:spPr>
          <p:txBody>
            <a:bodyPr wrap="square" rtlCol="0">
              <a:spAutoFit/>
            </a:bodyPr>
            <a:lstStyle/>
            <a:p>
              <a:r>
                <a:rPr lang="en-US" sz="2800" dirty="0">
                  <a:solidFill>
                    <a:srgbClr val="0000FF"/>
                  </a:solidFill>
                </a:rPr>
                <a:t>C</a:t>
              </a:r>
            </a:p>
          </p:txBody>
        </p:sp>
        <p:sp>
          <p:nvSpPr>
            <p:cNvPr id="28" name="TextBox 27"/>
            <p:cNvSpPr txBox="1"/>
            <p:nvPr/>
          </p:nvSpPr>
          <p:spPr>
            <a:xfrm>
              <a:off x="5003074" y="5270863"/>
              <a:ext cx="381000" cy="523220"/>
            </a:xfrm>
            <a:prstGeom prst="rect">
              <a:avLst/>
            </a:prstGeom>
            <a:noFill/>
          </p:spPr>
          <p:txBody>
            <a:bodyPr wrap="square" rtlCol="0">
              <a:spAutoFit/>
            </a:bodyPr>
            <a:lstStyle/>
            <a:p>
              <a:r>
                <a:rPr lang="en-US" sz="2800" dirty="0">
                  <a:solidFill>
                    <a:srgbClr val="FF99FF"/>
                  </a:solidFill>
                </a:rPr>
                <a:t>C</a:t>
              </a:r>
            </a:p>
          </p:txBody>
        </p:sp>
      </p:grpSp>
      <p:sp>
        <p:nvSpPr>
          <p:cNvPr id="30" name="TextBox 29"/>
          <p:cNvSpPr txBox="1"/>
          <p:nvPr/>
        </p:nvSpPr>
        <p:spPr>
          <a:xfrm>
            <a:off x="7315200" y="6416040"/>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32" name="Slide 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27296" y="6580496"/>
            <a:ext cx="304800" cy="304800"/>
          </a:xfrm>
          <a:prstGeom prst="rect">
            <a:avLst/>
          </a:prstGeom>
        </p:spPr>
      </p:pic>
    </p:spTree>
    <p:custDataLst>
      <p:tags r:id="rId1"/>
    </p:custDataLst>
  </p:cSld>
  <p:clrMapOvr>
    <a:masterClrMapping/>
  </p:clrMapOvr>
  <p:transition advClick="0"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par>
                          <p:cTn id="7" fill="hold">
                            <p:stCondLst>
                              <p:cond delay="0"/>
                            </p:stCondLst>
                            <p:childTnLst>
                              <p:par>
                                <p:cTn id="8" presetID="9" presetClass="entr" presetSubtype="0" fill="hold" nodeType="afterEffect">
                                  <p:stCondLst>
                                    <p:cond delay="500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par>
                          <p:cTn id="11" fill="hold">
                            <p:stCondLst>
                              <p:cond delay="5500"/>
                            </p:stCondLst>
                            <p:childTnLst>
                              <p:par>
                                <p:cTn id="12" presetID="1" presetClass="exit" presetSubtype="0" fill="hold" nodeType="afterEffect">
                                  <p:stCondLst>
                                    <p:cond delay="5000"/>
                                  </p:stCondLst>
                                  <p:childTnLst>
                                    <p:set>
                                      <p:cBhvr>
                                        <p:cTn id="13" dur="1" fill="hold">
                                          <p:stCondLst>
                                            <p:cond delay="0"/>
                                          </p:stCondLst>
                                        </p:cTn>
                                        <p:tgtEl>
                                          <p:spTgt spid="3"/>
                                        </p:tgtEl>
                                        <p:attrNameLst>
                                          <p:attrName>style.visibility</p:attrName>
                                        </p:attrNameLst>
                                      </p:cBhvr>
                                      <p:to>
                                        <p:strVal val="hidden"/>
                                      </p:to>
                                    </p:set>
                                  </p:childTnLst>
                                </p:cTn>
                              </p:par>
                            </p:childTnLst>
                          </p:cTn>
                        </p:par>
                        <p:par>
                          <p:cTn id="14" fill="hold">
                            <p:stCondLst>
                              <p:cond delay="10500"/>
                            </p:stCondLst>
                            <p:childTnLst>
                              <p:par>
                                <p:cTn id="15" presetID="9"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par>
                          <p:cTn id="18" fill="hold">
                            <p:stCondLst>
                              <p:cond delay="11000"/>
                            </p:stCondLst>
                            <p:childTnLst>
                              <p:par>
                                <p:cTn id="19" presetID="1" presetClass="exit" presetSubtype="0" fill="hold" nodeType="afterEffect">
                                  <p:stCondLst>
                                    <p:cond delay="12000"/>
                                  </p:stCondLst>
                                  <p:childTnLst>
                                    <p:set>
                                      <p:cBhvr>
                                        <p:cTn id="20" dur="1" fill="hold">
                                          <p:stCondLst>
                                            <p:cond delay="0"/>
                                          </p:stCondLst>
                                        </p:cTn>
                                        <p:tgtEl>
                                          <p:spTgt spid="29"/>
                                        </p:tgtEl>
                                        <p:attrNameLst>
                                          <p:attrName>style.visibility</p:attrName>
                                        </p:attrNameLst>
                                      </p:cBhvr>
                                      <p:to>
                                        <p:strVal val="hidden"/>
                                      </p:to>
                                    </p:set>
                                  </p:childTnLst>
                                </p:cTn>
                              </p:par>
                            </p:childTnLst>
                          </p:cTn>
                        </p:par>
                        <p:par>
                          <p:cTn id="21" fill="hold">
                            <p:stCondLst>
                              <p:cond delay="23000"/>
                            </p:stCondLst>
                            <p:childTnLst>
                              <p:par>
                                <p:cTn id="22" presetID="9"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4146" numSld="999">
                <p:cTn id="25" fill="hold" display="0">
                  <p:stCondLst>
                    <p:cond delay="indefinite"/>
                  </p:stCondLst>
                  <p:endCondLst>
                    <p:cond evt="onPrev" delay="0">
                      <p:tgtEl>
                        <p:sldTgt/>
                      </p:tgtEl>
                    </p:cond>
                    <p:cond evt="onStopAudio" delay="0">
                      <p:tgtEl>
                        <p:sldTgt/>
                      </p:tgtEl>
                    </p:cond>
                  </p:endCondLst>
                </p:cTn>
                <p:tgtEl>
                  <p:spTgt spid="3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 name="alpha-helix-w_DNA.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498725" y="1233488"/>
            <a:ext cx="4144963" cy="4389437"/>
          </a:xfrm>
          <a:prstGeom prst="rect">
            <a:avLst/>
          </a:prstGeom>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4" name="Slide 90.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0" y="6539552"/>
            <a:ext cx="304800" cy="304800"/>
          </a:xfrm>
          <a:prstGeom prst="rect">
            <a:avLst/>
          </a:prstGeom>
        </p:spPr>
      </p:pic>
    </p:spTree>
    <p:custDataLst>
      <p:tags r:id="rId1"/>
    </p:custDataLst>
  </p:cSld>
  <p:clrMapOvr>
    <a:masterClrMapping/>
  </p:clrMapOvr>
  <p:transition advClick="0" advTm="5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audio>
              <p:cMediaNode vol="81707" numSld="999">
                <p:cTn id="16"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11618" name="Picture 2" descr="C:\Program Files\Amira-3.1.1\data\nucleosome files\AAA FINAL STRUCTURE\Animations\Picture Files\BNA-P-to-P-2.tif"/>
          <p:cNvPicPr preferRelativeResize="0">
            <a:picLocks noChangeArrowheads="1"/>
          </p:cNvPicPr>
          <p:nvPr/>
        </p:nvPicPr>
        <p:blipFill>
          <a:blip r:embed="rId6" cstate="print"/>
          <a:srcRect/>
          <a:stretch>
            <a:fillRect/>
          </a:stretch>
        </p:blipFill>
        <p:spPr bwMode="auto">
          <a:xfrm>
            <a:off x="2493963" y="1233488"/>
            <a:ext cx="4140200" cy="4387850"/>
          </a:xfrm>
          <a:prstGeom prst="rect">
            <a:avLst/>
          </a:prstGeom>
          <a:noFill/>
          <a:ln w="9525">
            <a:solidFill>
              <a:schemeClr val="tx1"/>
            </a:solidFill>
            <a:miter lim="800000"/>
            <a:headEnd/>
            <a:tailEnd/>
          </a:ln>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9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146">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12642" name="Picture 2" descr="C:\Program Files\Amira-3.1.1\data\nucleosome files\AAA FINAL STRUCTURE\Animations\Picture Files\BNA-P-to-P-3.tif"/>
          <p:cNvPicPr preferRelativeResize="0">
            <a:picLocks noChangeArrowheads="1"/>
          </p:cNvPicPr>
          <p:nvPr/>
        </p:nvPicPr>
        <p:blipFill>
          <a:blip r:embed="rId6" cstate="print"/>
          <a:srcRect/>
          <a:stretch>
            <a:fillRect/>
          </a:stretch>
        </p:blipFill>
        <p:spPr bwMode="auto">
          <a:xfrm>
            <a:off x="2493963" y="1233488"/>
            <a:ext cx="4140200" cy="4387850"/>
          </a:xfrm>
          <a:prstGeom prst="rect">
            <a:avLst/>
          </a:prstGeom>
          <a:noFill/>
          <a:ln w="9525">
            <a:solidFill>
              <a:schemeClr val="tx1"/>
            </a:solidFill>
            <a:miter lim="800000"/>
            <a:headEnd/>
            <a:tailEnd/>
          </a:ln>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9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13666" name="Picture 2" descr="C:\Program Files\Amira-3.1.1\data\nucleosome files\AAA FINAL STRUCTURE\Animations\Picture Files\BNA-P-to-P-4.tif"/>
          <p:cNvPicPr preferRelativeResize="0">
            <a:picLocks noChangeArrowheads="1"/>
          </p:cNvPicPr>
          <p:nvPr/>
        </p:nvPicPr>
        <p:blipFill>
          <a:blip r:embed="rId6" cstate="print"/>
          <a:srcRect/>
          <a:stretch>
            <a:fillRect/>
          </a:stretch>
        </p:blipFill>
        <p:spPr bwMode="auto">
          <a:xfrm>
            <a:off x="2493963" y="1233488"/>
            <a:ext cx="4140200" cy="4387850"/>
          </a:xfrm>
          <a:prstGeom prst="rect">
            <a:avLst/>
          </a:prstGeom>
          <a:noFill/>
          <a:ln w="9525">
            <a:solidFill>
              <a:schemeClr val="tx1"/>
            </a:solidFill>
            <a:miter lim="800000"/>
            <a:headEnd/>
            <a:tailEnd/>
          </a:ln>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9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15714" name="Picture 2" descr="C:\Program Files\Amira-3.1.1\data\nucleosome files\AAA FINAL STRUCTURE\Animations\Picture Files\beta-sheet7ang_w_label.tif"/>
          <p:cNvPicPr preferRelativeResize="0">
            <a:picLocks noChangeArrowheads="1"/>
          </p:cNvPicPr>
          <p:nvPr/>
        </p:nvPicPr>
        <p:blipFill>
          <a:blip r:embed="rId6" cstate="print"/>
          <a:srcRect/>
          <a:stretch>
            <a:fillRect/>
          </a:stretch>
        </p:blipFill>
        <p:spPr bwMode="auto">
          <a:xfrm>
            <a:off x="2493963" y="677840"/>
            <a:ext cx="4140200" cy="4387850"/>
          </a:xfrm>
          <a:prstGeom prst="rect">
            <a:avLst/>
          </a:prstGeom>
          <a:noFill/>
          <a:ln w="9525">
            <a:solidFill>
              <a:schemeClr val="tx1"/>
            </a:solidFill>
            <a:miter lim="800000"/>
            <a:headEnd/>
            <a:tailEnd/>
          </a:ln>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9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
        <p:nvSpPr>
          <p:cNvPr id="6" name="TextBox 5"/>
          <p:cNvSpPr txBox="1"/>
          <p:nvPr/>
        </p:nvSpPr>
        <p:spPr>
          <a:xfrm>
            <a:off x="3108960" y="5478440"/>
            <a:ext cx="2834640" cy="769441"/>
          </a:xfrm>
          <a:prstGeom prst="rect">
            <a:avLst/>
          </a:prstGeom>
          <a:noFill/>
        </p:spPr>
        <p:txBody>
          <a:bodyPr wrap="square" rtlCol="0">
            <a:spAutoFit/>
          </a:bodyPr>
          <a:lstStyle/>
          <a:p>
            <a:pPr algn="ctr"/>
            <a:r>
              <a:rPr lang="en-US" dirty="0">
                <a:latin typeface="Times New Roman" pitchFamily="18" charset="0"/>
                <a:cs typeface="Times New Roman" pitchFamily="18" charset="0"/>
              </a:rPr>
              <a:t>Fully-extended </a:t>
            </a:r>
            <a:r>
              <a:rPr lang="en-US" dirty="0">
                <a:latin typeface="Times New Roman" pitchFamily="18" charset="0"/>
                <a:cs typeface="Times New Roman" pitchFamily="18" charset="0"/>
                <a:sym typeface="Symbol"/>
              </a:rPr>
              <a:t>-sheet</a:t>
            </a:r>
          </a:p>
          <a:p>
            <a:pPr algn="ctr"/>
            <a:endParaRPr lang="en-US" sz="700" dirty="0">
              <a:latin typeface="Times New Roman" pitchFamily="18" charset="0"/>
              <a:cs typeface="Times New Roman" pitchFamily="18" charset="0"/>
              <a:sym typeface="Symbol"/>
            </a:endParaRPr>
          </a:p>
          <a:p>
            <a:pPr algn="ctr"/>
            <a:r>
              <a:rPr lang="en-US" dirty="0">
                <a:latin typeface="Times New Roman" pitchFamily="18" charset="0"/>
                <a:cs typeface="Times New Roman" pitchFamily="18" charset="0"/>
                <a:sym typeface="Symbol"/>
              </a:rPr>
              <a:t>(==180º)</a:t>
            </a:r>
            <a:endParaRPr lang="en-US" dirty="0">
              <a:latin typeface="Times New Roman" pitchFamily="18" charset="0"/>
              <a:cs typeface="Times New Roman" pitchFamily="18" charset="0"/>
            </a:endParaRPr>
          </a:p>
        </p:txBody>
      </p:sp>
    </p:spTree>
    <p:custDataLst>
      <p:tags r:id="rId1"/>
    </p:custDataLst>
  </p:cSld>
  <p:clrMapOvr>
    <a:masterClrMapping/>
  </p:clrMapOvr>
  <p:transition advClick="0" advTm="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4" name="arg-and-disulfid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9" cstate="print"/>
          <a:stretch>
            <a:fillRect/>
          </a:stretch>
        </p:blipFill>
        <p:spPr>
          <a:xfrm>
            <a:off x="2496312" y="1234440"/>
            <a:ext cx="4145280" cy="4389120"/>
          </a:xfrm>
          <a:prstGeom prst="rect">
            <a:avLst/>
          </a:prstGeom>
        </p:spPr>
      </p:pic>
      <p:pic>
        <p:nvPicPr>
          <p:cNvPr id="6" name="Slide 95.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0" y="6539552"/>
            <a:ext cx="304800" cy="304800"/>
          </a:xfrm>
          <a:prstGeom prst="rect">
            <a:avLst/>
          </a:prstGeom>
        </p:spPr>
      </p:pic>
    </p:spTree>
    <p:custDataLst>
      <p:tags r:id="rId1"/>
    </p:custDataLst>
  </p:cSld>
  <p:clrMapOvr>
    <a:masterClrMapping/>
  </p:clrMapOvr>
  <p:transition advClick="0"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3000" fill="hold" display="0">
                  <p:stCondLst>
                    <p:cond delay="indefinite"/>
                  </p:stCondLst>
                  <p:endCondLst>
                    <p:cond evt="onPrev" delay="0">
                      <p:tgtEl>
                        <p:sldTgt/>
                      </p:tgtEl>
                    </p:cond>
                  </p:end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p:cMediaNode vol="86585" numSld="999">
                <p:cTn id="16"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17762" name="Picture 2" descr="C:\Program Files\Amira-3.1.1\data\nucleosome files\AAA FINAL STRUCTURE\Animations\Picture Files\arg-and-disulfide.tif"/>
          <p:cNvPicPr preferRelativeResize="0">
            <a:picLocks noChangeArrowheads="1"/>
          </p:cNvPicPr>
          <p:nvPr/>
        </p:nvPicPr>
        <p:blipFill>
          <a:blip r:embed="rId6" cstate="print"/>
          <a:srcRect/>
          <a:stretch>
            <a:fillRect/>
          </a:stretch>
        </p:blipFill>
        <p:spPr bwMode="auto">
          <a:xfrm>
            <a:off x="2493963" y="1233488"/>
            <a:ext cx="4140200" cy="4387850"/>
          </a:xfrm>
          <a:prstGeom prst="rect">
            <a:avLst/>
          </a:prstGeom>
          <a:noFill/>
          <a:ln w="9525">
            <a:solidFill>
              <a:schemeClr val="tx1"/>
            </a:solidFill>
            <a:miter lim="800000"/>
            <a:headEnd/>
            <a:tailEnd/>
          </a:ln>
        </p:spPr>
      </p:pic>
      <p:sp>
        <p:nvSpPr>
          <p:cNvPr id="5" name="TextBox 4"/>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9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87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18786" name="Picture 2" descr="C:\Program Files\Amira-3.1.1\data\nucleosome files\AAA FINAL STRUCTURE\Animations\Picture Files\arg-and-disulfide2.tif"/>
          <p:cNvPicPr preferRelativeResize="0">
            <a:picLocks noChangeArrowheads="1"/>
          </p:cNvPicPr>
          <p:nvPr/>
        </p:nvPicPr>
        <p:blipFill>
          <a:blip r:embed="rId6" cstate="print"/>
          <a:srcRect/>
          <a:stretch>
            <a:fillRect/>
          </a:stretch>
        </p:blipFill>
        <p:spPr bwMode="auto">
          <a:xfrm>
            <a:off x="2493963" y="1233488"/>
            <a:ext cx="4140200" cy="4387850"/>
          </a:xfrm>
          <a:prstGeom prst="rect">
            <a:avLst/>
          </a:prstGeom>
          <a:noFill/>
          <a:ln w="9525">
            <a:solidFill>
              <a:schemeClr val="tx1"/>
            </a:solidFill>
            <a:miter lim="800000"/>
            <a:headEnd/>
            <a:tailEnd/>
          </a:ln>
        </p:spPr>
      </p:pic>
      <p:sp>
        <p:nvSpPr>
          <p:cNvPr id="118787" name="Text Box 3"/>
          <p:cNvSpPr txBox="1">
            <a:spLocks noChangeArrowheads="1"/>
          </p:cNvSpPr>
          <p:nvPr/>
        </p:nvSpPr>
        <p:spPr bwMode="auto">
          <a:xfrm>
            <a:off x="3352800" y="5791200"/>
            <a:ext cx="2514600" cy="640080"/>
          </a:xfrm>
          <a:prstGeom prst="rect">
            <a:avLst/>
          </a:prstGeom>
          <a:noFill/>
          <a:ln w="9525">
            <a:noFill/>
            <a:miter lim="800000"/>
            <a:headEnd/>
            <a:tailEnd/>
          </a:ln>
        </p:spPr>
        <p:txBody>
          <a:bodyPr>
            <a:spAutoFit/>
          </a:bodyPr>
          <a:lstStyle/>
          <a:p>
            <a:pPr algn="ctr">
              <a:spcBef>
                <a:spcPct val="50000"/>
              </a:spcBef>
            </a:pPr>
            <a:r>
              <a:rPr lang="en-US" b="0" dirty="0">
                <a:latin typeface="Times New Roman" pitchFamily="18" charset="0"/>
                <a:cs typeface="Times New Roman" pitchFamily="18" charset="0"/>
              </a:rPr>
              <a:t>Protamine P1-P2</a:t>
            </a:r>
            <a:br>
              <a:rPr lang="en-US" b="0" dirty="0">
                <a:latin typeface="Times New Roman" pitchFamily="18" charset="0"/>
                <a:cs typeface="Times New Roman" pitchFamily="18" charset="0"/>
              </a:rPr>
            </a:br>
            <a:r>
              <a:rPr lang="en-US" b="0" dirty="0">
                <a:latin typeface="Times New Roman" pitchFamily="18" charset="0"/>
                <a:cs typeface="Times New Roman" pitchFamily="18" charset="0"/>
              </a:rPr>
              <a:t>Top View</a:t>
            </a:r>
          </a:p>
        </p:txBody>
      </p:sp>
      <p:sp>
        <p:nvSpPr>
          <p:cNvPr id="6" name="TextBox 5"/>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9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488">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19810" name="Picture 2" descr="C:\Program Files\Amira-3.1.1\data\nucleosome files\AAA FINAL STRUCTURE\Animations\Picture Files\Fig-4A-amira-proj2.tif"/>
          <p:cNvPicPr>
            <a:picLocks noChangeAspect="1" noChangeArrowheads="1"/>
          </p:cNvPicPr>
          <p:nvPr/>
        </p:nvPicPr>
        <p:blipFill>
          <a:blip r:embed="rId6" cstate="print"/>
          <a:srcRect/>
          <a:stretch>
            <a:fillRect/>
          </a:stretch>
        </p:blipFill>
        <p:spPr bwMode="auto">
          <a:xfrm>
            <a:off x="1943100" y="647700"/>
            <a:ext cx="5257800" cy="5562600"/>
          </a:xfrm>
          <a:prstGeom prst="rect">
            <a:avLst/>
          </a:prstGeom>
          <a:noFill/>
          <a:ln w="9525">
            <a:solidFill>
              <a:schemeClr val="tx1"/>
            </a:solidFill>
            <a:miter lim="800000"/>
            <a:headEnd/>
            <a:tailEnd/>
          </a:ln>
        </p:spPr>
      </p:pic>
      <p:grpSp>
        <p:nvGrpSpPr>
          <p:cNvPr id="2" name="Group 3"/>
          <p:cNvGrpSpPr>
            <a:grpSpLocks/>
          </p:cNvGrpSpPr>
          <p:nvPr/>
        </p:nvGrpSpPr>
        <p:grpSpPr bwMode="auto">
          <a:xfrm>
            <a:off x="3167063" y="3671888"/>
            <a:ext cx="2562225" cy="290512"/>
            <a:chOff x="1986" y="2334"/>
            <a:chExt cx="1614" cy="183"/>
          </a:xfrm>
        </p:grpSpPr>
        <p:sp>
          <p:nvSpPr>
            <p:cNvPr id="119827" name="Line 4"/>
            <p:cNvSpPr>
              <a:spLocks noChangeShapeType="1"/>
            </p:cNvSpPr>
            <p:nvPr/>
          </p:nvSpPr>
          <p:spPr bwMode="auto">
            <a:xfrm flipH="1">
              <a:off x="1986" y="2412"/>
              <a:ext cx="672" cy="0"/>
            </a:xfrm>
            <a:prstGeom prst="line">
              <a:avLst/>
            </a:prstGeom>
            <a:noFill/>
            <a:ln w="22225">
              <a:solidFill>
                <a:schemeClr val="tx1"/>
              </a:solidFill>
              <a:round/>
              <a:headEnd/>
              <a:tailEnd type="triangle" w="med" len="med"/>
            </a:ln>
          </p:spPr>
          <p:txBody>
            <a:bodyPr/>
            <a:lstStyle/>
            <a:p>
              <a:endParaRPr lang="en-US"/>
            </a:p>
          </p:txBody>
        </p:sp>
        <p:sp>
          <p:nvSpPr>
            <p:cNvPr id="119828" name="Line 5"/>
            <p:cNvSpPr>
              <a:spLocks noChangeShapeType="1"/>
            </p:cNvSpPr>
            <p:nvPr/>
          </p:nvSpPr>
          <p:spPr bwMode="auto">
            <a:xfrm>
              <a:off x="2928" y="2412"/>
              <a:ext cx="672" cy="0"/>
            </a:xfrm>
            <a:prstGeom prst="line">
              <a:avLst/>
            </a:prstGeom>
            <a:noFill/>
            <a:ln w="22225">
              <a:solidFill>
                <a:schemeClr val="tx1"/>
              </a:solidFill>
              <a:round/>
              <a:headEnd/>
              <a:tailEnd type="triangle" w="med" len="med"/>
            </a:ln>
          </p:spPr>
          <p:txBody>
            <a:bodyPr/>
            <a:lstStyle/>
            <a:p>
              <a:endParaRPr lang="en-US"/>
            </a:p>
          </p:txBody>
        </p:sp>
        <p:sp>
          <p:nvSpPr>
            <p:cNvPr id="119829" name="Text Box 6"/>
            <p:cNvSpPr txBox="1">
              <a:spLocks noChangeArrowheads="1"/>
            </p:cNvSpPr>
            <p:nvPr/>
          </p:nvSpPr>
          <p:spPr bwMode="auto">
            <a:xfrm>
              <a:off x="2631" y="2334"/>
              <a:ext cx="336" cy="183"/>
            </a:xfrm>
            <a:prstGeom prst="rect">
              <a:avLst/>
            </a:prstGeom>
            <a:noFill/>
            <a:ln w="22225">
              <a:noFill/>
              <a:miter lim="800000"/>
              <a:headEnd/>
              <a:tailEnd/>
            </a:ln>
          </p:spPr>
          <p:txBody>
            <a:bodyPr>
              <a:spAutoFit/>
            </a:bodyPr>
            <a:lstStyle/>
            <a:p>
              <a:pPr algn="ctr">
                <a:spcBef>
                  <a:spcPct val="50000"/>
                </a:spcBef>
              </a:pPr>
              <a:r>
                <a:rPr lang="en-US" sz="1300"/>
                <a:t>20 Å </a:t>
              </a:r>
            </a:p>
          </p:txBody>
        </p:sp>
      </p:grpSp>
      <p:grpSp>
        <p:nvGrpSpPr>
          <p:cNvPr id="3" name="Group 7"/>
          <p:cNvGrpSpPr>
            <a:grpSpLocks/>
          </p:cNvGrpSpPr>
          <p:nvPr/>
        </p:nvGrpSpPr>
        <p:grpSpPr bwMode="auto">
          <a:xfrm>
            <a:off x="3505200" y="2962275"/>
            <a:ext cx="1676400" cy="290513"/>
            <a:chOff x="2208" y="1917"/>
            <a:chExt cx="1056" cy="183"/>
          </a:xfrm>
        </p:grpSpPr>
        <p:sp>
          <p:nvSpPr>
            <p:cNvPr id="119824" name="Line 8"/>
            <p:cNvSpPr>
              <a:spLocks noChangeShapeType="1"/>
            </p:cNvSpPr>
            <p:nvPr/>
          </p:nvSpPr>
          <p:spPr bwMode="auto">
            <a:xfrm flipH="1">
              <a:off x="2208" y="2016"/>
              <a:ext cx="432" cy="0"/>
            </a:xfrm>
            <a:prstGeom prst="line">
              <a:avLst/>
            </a:prstGeom>
            <a:noFill/>
            <a:ln w="22225">
              <a:solidFill>
                <a:schemeClr val="tx1"/>
              </a:solidFill>
              <a:round/>
              <a:headEnd/>
              <a:tailEnd type="triangle" w="med" len="med"/>
            </a:ln>
          </p:spPr>
          <p:txBody>
            <a:bodyPr/>
            <a:lstStyle/>
            <a:p>
              <a:endParaRPr lang="en-US"/>
            </a:p>
          </p:txBody>
        </p:sp>
        <p:sp>
          <p:nvSpPr>
            <p:cNvPr id="119825" name="Line 9"/>
            <p:cNvSpPr>
              <a:spLocks noChangeShapeType="1"/>
            </p:cNvSpPr>
            <p:nvPr/>
          </p:nvSpPr>
          <p:spPr bwMode="auto">
            <a:xfrm>
              <a:off x="2880" y="2016"/>
              <a:ext cx="384" cy="0"/>
            </a:xfrm>
            <a:prstGeom prst="line">
              <a:avLst/>
            </a:prstGeom>
            <a:noFill/>
            <a:ln w="22225">
              <a:solidFill>
                <a:schemeClr val="tx1"/>
              </a:solidFill>
              <a:round/>
              <a:headEnd/>
              <a:tailEnd type="triangle" w="med" len="med"/>
            </a:ln>
          </p:spPr>
          <p:txBody>
            <a:bodyPr/>
            <a:lstStyle/>
            <a:p>
              <a:endParaRPr lang="en-US"/>
            </a:p>
          </p:txBody>
        </p:sp>
        <p:sp>
          <p:nvSpPr>
            <p:cNvPr id="119826" name="Text Box 10"/>
            <p:cNvSpPr txBox="1">
              <a:spLocks noChangeArrowheads="1"/>
            </p:cNvSpPr>
            <p:nvPr/>
          </p:nvSpPr>
          <p:spPr bwMode="auto">
            <a:xfrm>
              <a:off x="2592" y="1917"/>
              <a:ext cx="336" cy="183"/>
            </a:xfrm>
            <a:prstGeom prst="rect">
              <a:avLst/>
            </a:prstGeom>
            <a:noFill/>
            <a:ln w="22225">
              <a:noFill/>
              <a:miter lim="800000"/>
              <a:headEnd/>
              <a:tailEnd/>
            </a:ln>
          </p:spPr>
          <p:txBody>
            <a:bodyPr>
              <a:spAutoFit/>
            </a:bodyPr>
            <a:lstStyle/>
            <a:p>
              <a:pPr algn="ctr">
                <a:spcBef>
                  <a:spcPct val="50000"/>
                </a:spcBef>
              </a:pPr>
              <a:r>
                <a:rPr lang="en-US" sz="1300"/>
                <a:t>14 Å </a:t>
              </a:r>
              <a:endParaRPr lang="en-US" b="0"/>
            </a:p>
          </p:txBody>
        </p:sp>
      </p:grpSp>
      <p:grpSp>
        <p:nvGrpSpPr>
          <p:cNvPr id="4" name="Group 11"/>
          <p:cNvGrpSpPr>
            <a:grpSpLocks/>
          </p:cNvGrpSpPr>
          <p:nvPr/>
        </p:nvGrpSpPr>
        <p:grpSpPr bwMode="auto">
          <a:xfrm>
            <a:off x="3033713" y="3114675"/>
            <a:ext cx="533400" cy="619125"/>
            <a:chOff x="1920" y="1971"/>
            <a:chExt cx="336" cy="390"/>
          </a:xfrm>
        </p:grpSpPr>
        <p:grpSp>
          <p:nvGrpSpPr>
            <p:cNvPr id="5" name="Group 12"/>
            <p:cNvGrpSpPr>
              <a:grpSpLocks/>
            </p:cNvGrpSpPr>
            <p:nvPr/>
          </p:nvGrpSpPr>
          <p:grpSpPr bwMode="auto">
            <a:xfrm rot="-60000">
              <a:off x="1998" y="1971"/>
              <a:ext cx="162" cy="390"/>
              <a:chOff x="1998" y="1971"/>
              <a:chExt cx="162" cy="390"/>
            </a:xfrm>
          </p:grpSpPr>
          <p:sp>
            <p:nvSpPr>
              <p:cNvPr id="119822" name="Line 13"/>
              <p:cNvSpPr>
                <a:spLocks noChangeShapeType="1"/>
              </p:cNvSpPr>
              <p:nvPr/>
            </p:nvSpPr>
            <p:spPr bwMode="auto">
              <a:xfrm rot="-3300000">
                <a:off x="2094" y="2037"/>
                <a:ext cx="132" cy="0"/>
              </a:xfrm>
              <a:prstGeom prst="line">
                <a:avLst/>
              </a:prstGeom>
              <a:noFill/>
              <a:ln w="9525">
                <a:solidFill>
                  <a:schemeClr val="tx1"/>
                </a:solidFill>
                <a:round/>
                <a:headEnd/>
                <a:tailEnd type="triangle" w="med" len="med"/>
              </a:ln>
            </p:spPr>
            <p:txBody>
              <a:bodyPr/>
              <a:lstStyle/>
              <a:p>
                <a:endParaRPr lang="en-US"/>
              </a:p>
            </p:txBody>
          </p:sp>
          <p:sp>
            <p:nvSpPr>
              <p:cNvPr id="119823" name="Line 14"/>
              <p:cNvSpPr>
                <a:spLocks noChangeShapeType="1"/>
              </p:cNvSpPr>
              <p:nvPr/>
            </p:nvSpPr>
            <p:spPr bwMode="auto">
              <a:xfrm rot="-3420000" flipH="1" flipV="1">
                <a:off x="1932" y="2295"/>
                <a:ext cx="132" cy="0"/>
              </a:xfrm>
              <a:prstGeom prst="line">
                <a:avLst/>
              </a:prstGeom>
              <a:noFill/>
              <a:ln w="9525">
                <a:solidFill>
                  <a:schemeClr val="tx1"/>
                </a:solidFill>
                <a:round/>
                <a:headEnd/>
                <a:tailEnd type="triangle" w="med" len="med"/>
              </a:ln>
            </p:spPr>
            <p:txBody>
              <a:bodyPr/>
              <a:lstStyle/>
              <a:p>
                <a:endParaRPr lang="en-US"/>
              </a:p>
            </p:txBody>
          </p:sp>
        </p:grpSp>
        <p:sp>
          <p:nvSpPr>
            <p:cNvPr id="119821" name="Text Box 15"/>
            <p:cNvSpPr txBox="1">
              <a:spLocks noChangeArrowheads="1"/>
            </p:cNvSpPr>
            <p:nvPr/>
          </p:nvSpPr>
          <p:spPr bwMode="auto">
            <a:xfrm>
              <a:off x="1920" y="2074"/>
              <a:ext cx="336" cy="192"/>
            </a:xfrm>
            <a:prstGeom prst="rect">
              <a:avLst/>
            </a:prstGeom>
            <a:noFill/>
            <a:ln w="9525">
              <a:noFill/>
              <a:miter lim="800000"/>
              <a:headEnd/>
              <a:tailEnd/>
            </a:ln>
          </p:spPr>
          <p:txBody>
            <a:bodyPr>
              <a:spAutoFit/>
            </a:bodyPr>
            <a:lstStyle/>
            <a:p>
              <a:pPr algn="ctr">
                <a:spcBef>
                  <a:spcPct val="50000"/>
                </a:spcBef>
              </a:pPr>
              <a:r>
                <a:rPr lang="en-US" sz="1400"/>
                <a:t>3 Å </a:t>
              </a:r>
            </a:p>
          </p:txBody>
        </p:sp>
      </p:grpSp>
      <p:grpSp>
        <p:nvGrpSpPr>
          <p:cNvPr id="6" name="Group 16"/>
          <p:cNvGrpSpPr>
            <a:grpSpLocks/>
          </p:cNvGrpSpPr>
          <p:nvPr/>
        </p:nvGrpSpPr>
        <p:grpSpPr bwMode="auto">
          <a:xfrm>
            <a:off x="5229225" y="3200400"/>
            <a:ext cx="595313" cy="304800"/>
            <a:chOff x="3283" y="2016"/>
            <a:chExt cx="375" cy="192"/>
          </a:xfrm>
        </p:grpSpPr>
        <p:sp>
          <p:nvSpPr>
            <p:cNvPr id="119817" name="Line 17"/>
            <p:cNvSpPr>
              <a:spLocks noChangeShapeType="1"/>
            </p:cNvSpPr>
            <p:nvPr/>
          </p:nvSpPr>
          <p:spPr bwMode="auto">
            <a:xfrm rot="-8400000">
              <a:off x="3283" y="2023"/>
              <a:ext cx="132" cy="0"/>
            </a:xfrm>
            <a:prstGeom prst="line">
              <a:avLst/>
            </a:prstGeom>
            <a:noFill/>
            <a:ln w="9525">
              <a:solidFill>
                <a:schemeClr val="tx1"/>
              </a:solidFill>
              <a:round/>
              <a:headEnd/>
              <a:tailEnd type="triangle" w="med" len="med"/>
            </a:ln>
          </p:spPr>
          <p:txBody>
            <a:bodyPr/>
            <a:lstStyle/>
            <a:p>
              <a:endParaRPr lang="en-US"/>
            </a:p>
          </p:txBody>
        </p:sp>
        <p:sp>
          <p:nvSpPr>
            <p:cNvPr id="119818" name="Line 18"/>
            <p:cNvSpPr>
              <a:spLocks noChangeShapeType="1"/>
            </p:cNvSpPr>
            <p:nvPr/>
          </p:nvSpPr>
          <p:spPr bwMode="auto">
            <a:xfrm rot="-8520000" flipH="1" flipV="1">
              <a:off x="3526" y="2206"/>
              <a:ext cx="132" cy="0"/>
            </a:xfrm>
            <a:prstGeom prst="line">
              <a:avLst/>
            </a:prstGeom>
            <a:noFill/>
            <a:ln w="9525">
              <a:solidFill>
                <a:schemeClr val="tx1"/>
              </a:solidFill>
              <a:round/>
              <a:headEnd/>
              <a:tailEnd type="triangle" w="med" len="med"/>
            </a:ln>
          </p:spPr>
          <p:txBody>
            <a:bodyPr/>
            <a:lstStyle/>
            <a:p>
              <a:endParaRPr lang="en-US"/>
            </a:p>
          </p:txBody>
        </p:sp>
        <p:sp>
          <p:nvSpPr>
            <p:cNvPr id="119819" name="Text Box 19"/>
            <p:cNvSpPr txBox="1">
              <a:spLocks noChangeArrowheads="1"/>
            </p:cNvSpPr>
            <p:nvPr/>
          </p:nvSpPr>
          <p:spPr bwMode="auto">
            <a:xfrm>
              <a:off x="3348" y="2016"/>
              <a:ext cx="288" cy="192"/>
            </a:xfrm>
            <a:prstGeom prst="rect">
              <a:avLst/>
            </a:prstGeom>
            <a:noFill/>
            <a:ln w="9525">
              <a:noFill/>
              <a:miter lim="800000"/>
              <a:headEnd/>
              <a:tailEnd/>
            </a:ln>
          </p:spPr>
          <p:txBody>
            <a:bodyPr>
              <a:spAutoFit/>
            </a:bodyPr>
            <a:lstStyle/>
            <a:p>
              <a:pPr algn="ctr">
                <a:spcBef>
                  <a:spcPct val="50000"/>
                </a:spcBef>
              </a:pPr>
              <a:r>
                <a:rPr lang="en-US" sz="1400"/>
                <a:t>3 Å </a:t>
              </a:r>
            </a:p>
          </p:txBody>
        </p:sp>
      </p:grpSp>
      <p:sp>
        <p:nvSpPr>
          <p:cNvPr id="22" name="TextBox 21"/>
          <p:cNvSpPr txBox="1"/>
          <p:nvPr/>
        </p:nvSpPr>
        <p:spPr>
          <a:xfrm>
            <a:off x="7383440" y="6519536"/>
            <a:ext cx="1828800" cy="365760"/>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21" name="Slide 9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0" y="6539552"/>
            <a:ext cx="304800" cy="304800"/>
          </a:xfrm>
          <a:prstGeom prst="rect">
            <a:avLst/>
          </a:prstGeom>
        </p:spPr>
      </p:pic>
    </p:spTree>
    <p:custDataLst>
      <p:tags r:id="rId1"/>
    </p:custDataLst>
  </p:cSld>
  <p:clrMapOvr>
    <a:masterClrMapping/>
  </p:clrMapOvr>
  <p:transition advClick="0" advTm="8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par>
                                <p:cTn id="7" presetID="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2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20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8293" numSld="999">
                <p:cTn id="24"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20834" name="Picture 2" descr="C:\Program Files\Amira-3.1.1\data\nucleosome files\AAA FINAL STRUCTURE\Animations\Picture Files\Fig-4A.tif"/>
          <p:cNvPicPr>
            <a:picLocks noChangeAspect="1" noChangeArrowheads="1"/>
          </p:cNvPicPr>
          <p:nvPr/>
        </p:nvPicPr>
        <p:blipFill>
          <a:blip r:embed="rId6" cstate="print"/>
          <a:srcRect/>
          <a:stretch>
            <a:fillRect/>
          </a:stretch>
        </p:blipFill>
        <p:spPr bwMode="auto">
          <a:xfrm>
            <a:off x="2514600" y="304800"/>
            <a:ext cx="4287838" cy="5565775"/>
          </a:xfrm>
          <a:prstGeom prst="rect">
            <a:avLst/>
          </a:prstGeom>
          <a:noFill/>
          <a:ln w="9525">
            <a:noFill/>
            <a:miter lim="800000"/>
            <a:headEnd/>
            <a:tailEnd/>
          </a:ln>
        </p:spPr>
      </p:pic>
      <p:sp>
        <p:nvSpPr>
          <p:cNvPr id="120836" name="Text Box 4"/>
          <p:cNvSpPr txBox="1">
            <a:spLocks noChangeArrowheads="1"/>
          </p:cNvSpPr>
          <p:nvPr/>
        </p:nvSpPr>
        <p:spPr bwMode="auto">
          <a:xfrm>
            <a:off x="457200" y="6096000"/>
            <a:ext cx="8229600" cy="369332"/>
          </a:xfrm>
          <a:prstGeom prst="rect">
            <a:avLst/>
          </a:prstGeom>
          <a:noFill/>
          <a:ln w="9525">
            <a:noFill/>
            <a:miter lim="800000"/>
            <a:headEnd/>
            <a:tailEnd/>
          </a:ln>
        </p:spPr>
        <p:txBody>
          <a:bodyPr>
            <a:spAutoFit/>
          </a:bodyPr>
          <a:lstStyle/>
          <a:p>
            <a:pPr algn="ctr">
              <a:spcBef>
                <a:spcPct val="50000"/>
              </a:spcBef>
            </a:pPr>
            <a:r>
              <a:rPr lang="en-US" b="0" dirty="0">
                <a:latin typeface="Times New Roman" pitchFamily="18" charset="0"/>
                <a:cs typeface="Times New Roman" pitchFamily="18" charset="0"/>
              </a:rPr>
              <a:t>Complete Unit Cell of Protamine-DNA Structure; Axial View</a:t>
            </a:r>
          </a:p>
        </p:txBody>
      </p:sp>
      <p:sp>
        <p:nvSpPr>
          <p:cNvPr id="8" name="Rectangle 7"/>
          <p:cNvSpPr/>
          <p:nvPr/>
        </p:nvSpPr>
        <p:spPr>
          <a:xfrm>
            <a:off x="2971800" y="1869744"/>
            <a:ext cx="3429000"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ig-4A-for_rotation.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491552" y="1854776"/>
            <a:ext cx="2194560" cy="2194560"/>
          </a:xfrm>
          <a:prstGeom prst="rect">
            <a:avLst/>
          </a:prstGeom>
        </p:spPr>
      </p:pic>
      <p:sp>
        <p:nvSpPr>
          <p:cNvPr id="9" name="TextBox 8"/>
          <p:cNvSpPr txBox="1"/>
          <p:nvPr/>
        </p:nvSpPr>
        <p:spPr>
          <a:xfrm>
            <a:off x="-62552" y="-62552"/>
            <a:ext cx="1828800" cy="365760"/>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10" name="Slide 9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8921088" y="0"/>
            <a:ext cx="304800" cy="304800"/>
          </a:xfrm>
          <a:prstGeom prst="rect">
            <a:avLst/>
          </a:prstGeom>
        </p:spPr>
      </p:pic>
    </p:spTree>
    <p:custDataLst>
      <p:tags r:id="rId1"/>
    </p:custDataLst>
  </p:cSld>
  <p:clrMapOvr>
    <a:masterClrMapping/>
  </p:clrMapOvr>
  <p:transition advClick="0" advTm="8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entr" presetSubtype="0" fill="hold" grpId="0" nodeType="afterEffect">
                                  <p:stCondLst>
                                    <p:cond delay="4500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45000"/>
                                  </p:stCondLst>
                                  <p:childTnLst>
                                    <p:set>
                                      <p:cBhvr>
                                        <p:cTn id="11" dur="1" fill="hold">
                                          <p:stCondLst>
                                            <p:cond delay="0"/>
                                          </p:stCondLst>
                                        </p:cTn>
                                        <p:tgtEl>
                                          <p:spTgt spid="7"/>
                                        </p:tgtEl>
                                        <p:attrNameLst>
                                          <p:attrName>style.visibility</p:attrName>
                                        </p:attrNameLst>
                                      </p:cBhvr>
                                      <p:to>
                                        <p:strVal val="visible"/>
                                      </p:to>
                                    </p:set>
                                  </p:childTnLst>
                                </p:cTn>
                              </p:par>
                              <p:par>
                                <p:cTn id="12" presetID="8" presetClass="emph" presetSubtype="0" fill="hold" nodeType="withEffect">
                                  <p:stCondLst>
                                    <p:cond delay="45000"/>
                                  </p:stCondLst>
                                  <p:childTnLst>
                                    <p:animRot by="5400000">
                                      <p:cBhvr>
                                        <p:cTn id="13"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14"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c6beb3bffbee3881a863be7ba56f5977d25f01d"/>
  <p:tag name="ISPRING_PRESENTATION_COURSE_TITLE" val="000-histone structure-KB_2022"/>
  <p:tag name="ISPRING_PLAYERS_CUSTOMIZATION_2" val="UEsDBBQAAgAIAIZikFOIUII3PAMAAFsJAAAdAAAAdW5pdmVyc2FsLW5vLXZpZGVvL3BsYXllci54bWylVltv2jAUfu5+ReR3bCjr2qKEqquE9rBOlVi3vSGTHBKXxM5spyn99fMlCYRLt2oPIHJ8vs/n8p0TwpuXIg+eQSomeIRGeIgC4LFIGE8j9Ph9NrhCN9OwzOkGZJCAiiUrtfF9oDqL0I4BGyIUsCRCFWeWkOYDLgbPLAGBglIyIZneRGg8NFd0F47PUWCAXEUo07qcEFLXNWbK+PNUibyy1ArHoiClBAVcgyQ+mgY4KfX7sURvSlAtwz8QmE8heB/2olgPWI+xkCk5Hw5H5Nf913mcQUEHjCtNeQxo+uHM1XFJ4/W9SKoclDGdhZ56DlrbW63pLNQTNrrigZJxhPz5ogClaAoK5zxFpHVrCVu4h7TWBeXJgtNnllKbykI1Xq5XHYfKhNRxpRvwGjZLQWWy6Oxb95AcRhuucqoyT6Z2s3Dca9ak4bwW9vlYGC6XapkzlZmTXcTWejR80rsyLFxhnQwfWxnOLA8KJPyumITEPf7oFD8cocBGNaOxFnJzZ06NGBsR4E442AsHW1fcKRx3l8y3FMiH3zm5pLGqY9SkugKqKwlNlc5CNyPfqJSuS1MtKwjJntEjSQ8aEp+u70zXhjDTRX7x14ZYr71+PCnB32iIQ/x/P74YmrYUjCfwMmPGRUNhSqzB1N7asC5zbC/s4lHVstiOTc+yVb3p0JMZUE1lCmasE6op2drJCSRIqoxHXMk96M7BKWzG0iw3H32UYP/0FEtB5foowc7BKWwu4vURZGc+hVtKUZvsVFWWZtAP63Z43raC7PWiL8RWfiE5XHdhXCktCvbqVL27BvXECdi8KeCZQT3vjdCgseLSLL9ukm9L1s3x5fDtCe9PZC+Kdj5X6HD52l/9jWstD3YrtPvSGhalt+wtVtBV6Z3aOavKvksCK1rl+m43nv4ud8i9eI+u8WNUP80siXrOXiHIwMowQp+uxiioWWJf36OxKVtHYARj9ljvcmc6cd9K8LYEGBP35L9dKZvXRdNVp4YTrQ+b3jqAn9XPRjOpFBVP9hrn+u+pVW4W5K0E2mV2ObpGQQ4r83Nk/lZoUUbo43mX7PXFdQN1IT34W30c75BOE+1WNMRLvU0ibPbN9A9QSwMEFAACAAgAM3A/VMqjA25sBgAAKBkAACYAAAB1bml2ZXJzYWwtbm8tdmlkZW8vY29tbW9uX21lc3NhZ2VzLmxuZ61Z227jNhB9L7D/QBgI0ALb7G6BXRRF4gUtM7YQWdRKdLxpUQiMRdtEJNHVxYn71K/ph/VLOqRkx94LJDkBkiCSMWeGwzNnhvTFx8ckRhuR5VKll7135297SKRzFcl0edmbsquff+2hvOBpxGOVisteqnroY//VDxcxT5clXwr4/9UPCF0kIs/hMe/rp6dnJKPLnjcIsWWRILAHDgmxb+PQwQPihANsXYeMhgMyst1ef6RQAT8rge7EUqYpBIHUwrzIYxmJizc1ajcnlDE6CT3sEqfXH6iiUAka8Ow0NBff2CPMbOqGgykAu0Gv7/KNXPICUojuSoBP89OwA8KY7Y4AEc/nYCDvZCyLLQpEUUAuTkV17CHp9YPTM8iot0sfU+uuuZsObQpp8/0qawYSVlhGUqGUZ5lJXAdAz8G3xA8DiwCohqYsDKaeR31GhhChZotMyrjaEJmjVBUoL9drlRUiQjI1hOJHGU5Up9wE17Ybgnuzvvq17djsNpxQnWtWZikC5y/mxKX+BDtH6IvFC8B7PgmIyyCd3pgy2ut7mchFWogMrVeqUF3wNM1CN6RXoUWnLqsZh84+TUlgdt6dTgbEP9MlfcYog/XsPgrOOji6AT/fINQNODuNUDMMCZhg/7rKieUTeDEMZzYb9/pWJrimzYMsVkgG60yLktjwuKz4VWtnk7ud0mHPq3VjF/eAz++brC06gfq7DR06ArG0RxCWStY83SJHLdWPv3z48Pju/YefOsEEQCjnGAgZpPdvWwC5zKdOJQqhSz7Dbuu/3ezolDm2C4Su/+lmDdS9Ab7C30a7qe8DyWuG2oFRDJ0LhxjFuFUlWvGN0M1nI8WD0QcoApnVfUd/MFfwIi0bK2xIJxhIBHXFfNvSBIVCUFm2fV3JTlmsVAbuchTJnN/FQC3tU7NKf76u6q/iltJSBQIWqYTL9LzZ9cx1KB4akk2A3Xik1WK/KEA6gjeU3uiyeQ0uHtJY8QgtMgGANEB8vY7lvBbRmvdezLeNUfh4Bk0MyE6dAPRruHvT65M0QsOM68V2RPFxQHwAyHgushNsQ8N1Y45wHHdDGNujsQO/TIcwlstVDL9F1zg8AkzwRKNS1HKMg2BG/aFOmlZjjtY8zx9UFh2x9HA/m4Bt16JQCBY7ANfNcg8M/JAw+2WZmBfNYBAlNvyu6wqWCgQMmREDXVJJmRdQNsk6FoUw0Uq9FD6vBiWxUFBfsYDZyXAfvJtia6S5g6euNQ4HbC+hDi/T+aqlHRTnN+vjsBpKoMkh5xtjqtFg1vwM6gJiSLtY0GvQwOsuFrcEhkT402RzMK2C7u1EaSd6c641Jt7Wg4Rm00aqMoc3OiUgTWZH8vNubgICfd1lNna+o60V6m4SW8qNgDiySGSNjkDuLTLURfVpav8eXmHbMZ36S+rxrZn6eLTh6VwfJ+Zc7+kWPotkZD7TtDf+/yrl34gXtdSf1V3CHZLPZ13jOWos36kIXhQiWRdNrnXC6vBPiUKX+HdDaLP00/zvh/IX2ZmDMf7Z+3N0XOiyR41BPDNT7XfrpSOpJ38CA4tujjBjxO2txtrtwKa6IzafO57sbPfq6JhhpwvV3tqlNYCr0KkYwRhybCIPYNRJoAu1tzVnj8Pwzamjvf2MDAKbQdeZibtcFo2eTT237q+mnE9vrAcz61GzYTZzyNEtB0DGMoH4oxaY0wnZZaBqEUcrmakyjkz5x/LetAnIbZmIr6fhRaYS8zbm+Y7+VZv6+JwoqsX5lVOvwzy1r+DW+3NQwKfvUkCwD2OMhV1Lzz6Wrva4pRGUj06Fw4Ld6AR1lPBivoJ2vFBlGrUEqo5gQ3KFAaxecyB41jyF1QBfhFG9RfXb3zqB6IkORJTswf5wVSHyPzuD6GXsMarLi0I8Fs1A04FhURDSqyuY5BaLJguGB8chm4c2VvVReWfX8uTMbGD/ixxJedUUE5XAq/Nmv0xf2BmyYMawNZ5A/QWm3FSZwdDZBWFHN4tOfTjS1ZVrARAMEEwWsUDkket664KqL35Amc0hrdef8OweZJ0pFXeKzWygLqei25qe7kDKIpZpp8if11T1gpnthXg4NBdCkEk4799XM0QEB855fTMUq2VrMGuMXegaX+CJSBZdAX1C9hc++lLDXCA4iutvJv77598m++qSsNZkkL3q+Un0Nl/37f1Tbr7TuHhz8BXH/1BLAwQUAAIACAAzcD9UFR5gG6MAAAB/AQAANwAAAHVuaXZlcnNhbC1uby12aWRlby9wbGF5YmFja19hbmRfbmF2aWdhdGlvbl9zZXR0aW5ncy54bWx1kEEKgzAQRfeewhsIXYdA16VFqBcYcZRAkgmZUfD2TURtadNl3vs/w4xiFDF+Yl3VtYJZ6CkQRUucUTXvd7YMC169cSCGfMKCvOdKJjcsUWgjMnrZlB7Bcsr/8GN4a2E9P+IjXjDlQmcc6kupsJlc8rCYaWPdGlCPEdOAL5hz6KG3eMO1J4jD4wzsG//VuZs2mx3eaUAdIrkgqvlAVbrXcfQXUEsDBBQAAgAIADNwP1RIp1FlsAQAAMgYAAAwAAAAdW5pdmVyc2FsLW5vLXZpZGVvL2ZsYXNoX3B1Ymxpc2hpbmdfc2V0dGluZ3MueG1s5VndUhs3FL73U2i2k8t4IUBDGNsMtdeDJ/6h3iUN0+kw8q7sVdFKW0lrx7nq0/TB+iQ9smxjgwGZxBmaXDCw0jnfOTo/n84uldNPGUNjIhUVvOrtl/c8RHgsEspHVe8yar4+9pDSmCeYCU6qHhceOq2VKnkxYFSlIdEaRBUCGK5Ocl31Uq3zE9+fTCZlqnJpdgUrNOCrciwyP5dEEa6J9HOGp/BLT3OivDmCAwD8ZILP1WqlEkIVi9QRScEIogl4zqk5FGZNhlXq+VZsgOObkRQFT+qCCYnkaFD1fqoHjf3GwULGQjVoRriJiarBolnWJzhJqPECs5B+JigldJSCu/t7hx6a0ESnVe9g743BAXn/Ps4M3R4eG5y6gChwPTeQEY0TrLF9tBYlGRIJ6SCqpmVBAHRtbUVSk096uWCXkinHGY0j2EEmVlWvEV33g2bQD7r14Pqy37auOmtEragdOOmE7VYjuO72oiC8Po867a2VouBjtIXStp45w59fXQT9dqv7/jrq9dpR6+JWa5aMlbBX/PUMViDTopCredJpkQ04pgy65k6yFNHQdwzLEYlEk0JZDTFTxEN/5mT0a4EZ1VNTatCeN4TkZyonse6bMqp6pjS8WzgLCI5BbS2L9OjdskbfHq8d3bfWb4+10csK1hrHKRSzXtTi6spCipq+xrGmY+gUcueMw4KxsMhzIfVtOa8uLl14AKYyFHwtcOYZDQRLluEi2YAkXZyRFQoIbyhvguS+h4aQYgaB7OWEoxBzoB2qIbjxEkAVA6WpntFNcy59JilmCPCAFwnqhPeCHadYqrWcLvNqWj2u/d4Vmqg/bLDt0oOiIaNgxVSWk3zAE9SQeAI06SJ+QbiL2DmUDTOlQ6STExKrLSTRGWMuwr+JgiVoKgrE6A3ERCBoqiKDv1KCVqkUDaXIZqtA9xqpWQjHlExIcupi6ApMZAVowt2SM6Kthb8K+hkNyFBIwCV4DCGGdaosfnkr4BwrdQuKFz6+soTU6jaCj6/MAXEyxkDu24FDK5Is1zvBx1PEhV7oQThiXEAGTVISmsz2XM5Wfn4almwAef5K2VjDVzQrGP6a8MuArEDvMOW7sbJN4p/0wNlsisezRjfNO4OGFqeQEosJGzEwOeXz28MBMMYcCc6mCMdwFytDG2MqCgUrliAstHq+h1YfynT2NIJbByzKhEgnyL39NweHRz+/PX53Uvb//fuf148qzaeUC4aNOTum1B8d0pw17wyET+g9MHi5ad0Zv55QemQIu6fbFDIzrZHcM7p5sHRQb3WjoH9Wj1ofWtHVBoBZvu5PABXfTCebh5XZxPZSZ5UwOOvXz1E/CC/bUXjiUsNdAXSh4xS6YGjerlx0epcR5DRwgjepcxpu+sEHJ0BIolO7u5nt9pwO/N5Fqm8HnIuV4cbJBbiwRpaA4cpiNKNQxN+Mfr6EDJz68lk88v/ggi9+cbFksiMuIFjG6c7q6Mdg610m6DsO+8t+o/+eX7v7iy9XLsIdLG+IRJEQTH1TolgvuTDotH7ptRs/ACm/0Ajap+XX0LXPnxV/44dvs5NRTjMIq3mJWn4trx0d7lX8zVulEqCt//ehVvoPUEsDBBQAAgAIADNwP1QYMMn2fQMAAOAMAAAqAAAAdW5pdmVyc2FsLW5vLXZpZGVvL2ZsYXNoX3NraW5fc2V0dGluZ3MueG1slVddT9swFH3nV1TdOx2lW4cUKpW2SGgdoMF4d5rb1qpjR7ZT1v36XX8kcdqEFCIkfO859v04vhaR2lHe24NUVPDb/rA/uej1olUuJXD9CmnGiIZeTBQ8JLf9+z/LZX/gIIIJ+QJaU75RxlLYehSBca614JcrwTXuc8mFTAnrT77c259oYJFdLIFhnctZkxVUx3wb/ribn0XxZ4zuxvPZTRthJdKM8MNSbMRlTFa7jRQ5T0xo1+Zro20PGUhG+a4zIkaVftCQ1mJaXC2Gi+F5lEyCUmBCuplPh9PvnSxGYmBl9uPRj9H0TE511MeNOaLtqaLa0sbD8fV41EbLyAbqRZ4t5lfz63Y8x93rXfkwLkfQ8Fd3Zo7iP4D81OYiy7PPaCSTYmMKesQZm6+TwwRJ8PohYX5jvk6CScgc1ClIxWiCbRAycVL8ar42cFst/Z/hkIjM3ZaCPZsmHE0Po5CYwUTLHKJBsXI+tRXvT7nGywSTNWEKAaGpAj1jhs8kV8U2dVuF+w3vlCcByBsqxJtgeQozF28ArNsr/Gx2Z+dKGF9pCwKUsPfGIMLKWCEfsawnyMBYIV9Mt544O5zAjz2OU+jhjvhmflx99AInuCzqVawKrzlpaW65Co72hgKTigQmVlavNAXTtWhgbS6kwUlMESd7uiEa36VfBhcfbDIqGhw5vNKadRVpqhk0yW0lcqkwGHS/+Wx95xo8juIeDjXVS1jrAl03Vk0xr0WoBbvuVrrfrqybW/c0viW3/ZTIHchXIZjq9zwP7x9u417lU4aZ1viWgnzgaxFwbGBtJC40qHPBwt3Bc+FEa7LaphhTWwplSV1nmxsY+WObOsvzNAa5QEFQKBRZtznclm62DH/1G4V3SOqEFqdj6i1uxwktBR8YvAKAyNW2uA5u4TxpzjRlsIdiqAQGm3BbZpFC+Tfla9Tl5Vddv8/o0Y+gSighru5oILxhWM0M5+nWvCaxsonVJkox3KucauO+mJJGq+HpzuCVVNsZ/U0VxF7VyklyLV40kUU1q7VPnuxhymlqJxA6dKmZJo/jMCEyXxbrLAI+sVchmFer3KzMsMHTRjFzdjJsoljP8ZB9xes5WUuAcMBa40XwBPyEQyyITB5LSO1NaHA7NuaIr6ad1zjp00xHg8DkmhP2JKWcmn9NZrnSIqX/7F6L2iv0IeQC90Pf5D9QSwMEFAACAAgAM3A/VCX3uR2sBAAAUhgAAC8AAAB1bml2ZXJzYWwtbm8tdmlkZW8vaHRtbF9wdWJsaXNoaW5nX3NldHRpbmdzLnhtbN1ZUVPbOBB+51dofNPHJlDaK2WSMFziDJmGJGebXpmbG0axlViHLPkkOWn6dL/mftj9kltZSUgggMIROu0DA17vfrvab3e9NrWTLxlDEyIVFbzuHVT2PUR4LBLKx3XvImq/PvKQ0pgnmAlO6h4XHjpp7NXyYsioSkOiNagqBDBcHee67qVa58fV6nQ6rVCVS3NXsEIDvqrEIqvmkijCNZHVnOEZ/NKznChvjuAAAD+Z4HOzxt4eQjWLdC6SghFEE4icU3MozM50xryq1Rri+HosRcGTpmBCIjke1r2fmn7roHW40LFILZoRblKiGiA0Yn2Mk4SaIDAL6VeCUkLHKUR7sP/WQ1Oa6LTuHe6/MTigX72LU6Lbs2OD0xSQBK7nDjKicYI1tpfWoyQjIoENohpaFgRA12Qrmpp80UuBFSUzjjMaR3AHmVTVvVZ0FfhtP/B7Tf/qIujaUJ0tok7U9Z1swm6n5V/1+pEfXp1F592tjSL/c7SF0baROcOfXQ78oNvpfbyK+v1u1BncWJVkrKS9Vl1nsAZMi0Ku8qTTIhtyTBk0zS2yFNHQdgzLMYlEm0JZjTBTxEN/5mT8a4EZ1TNTatCd14TkpyonsQ5MGdU9UxreDZwFhMCgtpZF+u7DskbfH60dvWq93xxrY5Q1rDWOUyhmvajFVclCi5q2xrGmE+gUcuuMo4KxsMhzIfVNOa8KlyHcA1MbCb6WOHONhoIly3SRbEiSHs6AvkGbe2gEnDLIXD8nHIWYw5ihGrIZLy1UMVSa6nK8tOfap5JihmCEwBwk6Dy8k904xVKtkbgk0vR23Pi9JzRRf9jsWtG9qiGj4MWUkpO+zxPUkngKY9FFfUC4i9oZ1AkztUKkUxASqy000SljLsq/iYIlaCYKxOg15EQg6KIig79SglZnJxpJkZVShpVGqkzhhJIpSU5cHF2Ci6wAS3iW5Ixo6+Gvgn5FQzISEnAJnkCKQU6Vxa9sBZxjpW5A8SLGV3YCdXot//Mrc0CcTDBM8+3AofdIluud4OMZ4kIv7CAdMS6AQUNKQpPynsvZKk+nYdn+wPMzsbGGr2hWMPyc8MuErEDvkPLdeNmG+EcjcHab4knZ6KZ5S2hocQqUWEy4EcOQp3z+uHAAjDFHgrMZwjE8fJUZGxMqCgUSOyAstHp6hNYeyrS8GsOiCR5lQqQT5P7Bm8O3735+f/ThuFL99+9/Xj9oNF9LBgwbd3YvaT64lTlb3toAH7G7Z9Nys7q1bz1i9MDWdce2LWRmWiO543TzJulg3ulFfnDajDqfOtHlBoCSr7sbQK1q1pHN20m5ot1aTobfbjsJ/dOgeYYCP7zoRuGxS9X2BAwIHadQ9yPzAuVi07+IgEXfCd6Q5bTOBP4nJ0CgzanB3dz2+k4H/uiiFdiVZrCyzjiFAI+osR258JBiNKNQti82cP5P+zt14pMmx/fR/RvfTeiD7W8Hxo66n2AZpzurnO94In87Tn7gTG+sfrXp6YdCklFj9EKPwR/5TTpYfH1yUT7H8ppIFAnB1IvOhfVyC/3zzi/9bmundUfdCu+7aPbnTZ+9Wn7OXPt+Watu/HK9B/L1/wM09v4DUEsDBBQAAgAIADNwP1Q7DPSVsgEAAHkGAAAqAAAAdW5pdmVyc2FsLW5vLXZpZGVvL2h0bWxfc2tpbl9zZXR0aW5ncy5qc29ujZRPb4IwGMbvfgrCrouZyIbupuKSJR6WzNuyQ4FXJJa2aSvTGb/7KDot8LJJL/bx1+f9A30PPad83Nh1np1D9bvav9X3lQZG03IL93Wddui50V1FswSWWQ40Y+A2kOL36EU+XgnM2GWVabR/N7bK8nO5+WdFqLJxgVhIRFOIViDaF6LtsMDftcrOVZ0qstocbbXmrB9zpoHpPuMyJxXj3r1Uj11gA+YFyH/QFYmhZvrojaZhJ3l19KdBOBvbXMxzQdh+wVPej0i8SSXfsuQcf2iWTa/3AmT5wjddYWmm9KuGvBl4Pph7c6+bFBKUgnPccTjxJk8oTEkE1C4o8Ef+5A+0ZtxuaIMuMpXpXzrwgmHg27QgKbS6NJuHg3BYx1jp1epmK/iJ07DTXcUISvYgb7HiYitueIFC8tR0pI0GZqEo5STJWHriwrFZKGeSNbZd30Y1MfoRl8nlq3gwy2Zazahds7x+S0+jwbp2a+QW513D5oZJodHLrhpRF8hJis0OhokcOS0wsECT0c3JY/YfZdlEbkAuOaflMHVcojWJ13k5X8rsP+05gWYaYyK9Iave8QdQSwMEFAACAAgAM3A/VJQTsyJpAAAAbgAAACUAAAB1bml2ZXJzYWwtbm8tdmlkZW8vbG9jYWxfc2V0dGluZ3MueG1sDcwxDoMwDEDRnVNY3int1oHAxlaW0gNYxEWRHBuRgOD2ZPvD02/7MwocvKVg6vD1eCKwzuaDLg5/01C/EVIm9SSm7FANoe+qVmwm+XLOBSZYhS7eJo4lMo8Uixx2EajhU17/wB6brroBUEsDBBQAAgAIADRwP1T1GZ1+5SMAAKRCAAAgAAAAdW5pdmVyc2FsLW5vLXZpZGVvL3VuaXZlcnNhbC5wbmftfAtYknf/Nz3tWdszq5VtoonMx8q2No20FFFYo4VtTdcqreVhxcwsleEhQU5tLQ+JoK1mJsrTbLOyNDsoHoL2BNwuFWZmVCguUFARGd6inIT3tvpXe5793+s9XO/xyutCrvv2e39/3+Pn+/nBfVv4aRRh/t+8/gaDweZvitzwGQz2UgYM9peeV16GzuQql1dCb3MyPyN8AKuTeY9ABy8lr/9kPQzWwH3Nsfuv0PGrX0XuzITBFmfNvuao9iIpMNgH6E0b1m+jJBj6jdyxkZ0D1hnj+5HhN3zVr+L+XgX3/+ADvysNMev+effv7G9mbkRK35r/FubC/FXEpAuwFZ6kNeKKOacXNeI3tG/+XnypahFGNb8xeY/kpyuxQdMPq+rH687X2nYxsiv15mOq0fHzpO2usN4afeZ5uyM6BLIHFvdX/ALo7caJ1YOPDl/9rxx+1evUkpwbF967OwpHGOPyvKFzdbdHZQ0+AfzD9pwFj2RjU7KBHQvL5D/PYPJ958Fgh2qvtGx9N56487G4bHRBQ1ZxkicUNpjgo1qMJFdAXzA+gL6NlzWJZgwVIQN0UFscohJYbQpRwDmq6dpbwhViBRRfSmQtRvpE+jN8VNsxEl2ztAOTeSzXI3GpbOaDl2Aw3Unj6/qHr7ke4hz3J8Ir70JyHMLDyLBt9GLIkPzLLcQL+avgGeMK6A+yUU7Fsq45sBv4nf2oulGcEygjOW31rlyqirhf3hT0SMwNfezgfBjM59Yox9TANHngDoLRTCe+A1RPhrKyVQ2qme9cFi3XZSnqAGVvqzgCWZpOyKgWcK6rZF/JSoJUTRYKy+HumtT2iMzlQ2REWL4v4Xbdk1WxMW6vGC00lmuq9G1wxJTB89HJa/gPqub+0mi0jRt3VjGjuLvbPUk3Y0W2XmWNiSy6A4w3QHHmnImf+9gf+gX4ohjuLU+utDyfJ2eMT1d5I7ne5dHch/4+mxaXFa3f4xOpbuM7RxaGWxf9xAKPBPYlYI92cPSF+mIi5ASTJ0xbO9ip8JQoV8uKdDpQW/olE6MRUGjqkwLhGDfuiN0NrRkyHeSUGW0UCZDNwyY6fwX2OOkbTSikn2oUhEs6yBEmtGd9Mr0qpt6PU9ijztC0RBu887w3tUJpW5iUDVh2kAHs+LdA9fvangHzQle3ATFh5bD6UNzSt46CmqHQiPGrQAfZJqjGSQsFN3E4tX+VtAHlJbZqzOwOdgfCC9aIl1EQqI/ESRpD+cC4NVeTxiYCkUEiYSijbSEZsR0fxV5JvNSs17yBtJscFDQHN9VwjzmmVVy3hUtTTFNsRRB2BWqUrVhUT2vjhDK8kaTMuFgec79u9WDkg7VQea2EygvwyrmhGYEvVKf0fc3FaMBXVnvoCBqrYCuOjywrwpiI38JruBirZsiaK02SUnOuIfz2RBboK6Ptp5HOeU1+kUvkcp2kgWgpUHiSotk7ydfvm/YG8DCDYuDtKo4OUJIVwCrsT+S+UEbWMHGRHLk0o5EPwI9oy6otOyRD2h6pWapXJRB+yoRnLDN4wWDhx3sRGmIxZhDlxtZpUvp28vN58L+ou980ZSzR3IB/IRW8LudKUWB1onQE3Leo+LR/FZ9Q1PqAsyjnulNQZ2XAuwB5fdDGMxSk7qHf1tCc9sI5K1QcSj8IvCVrhaJVVgiq03xwD56aU9bvg5SYTNTKgZ9Wyork2W5oE5MXNMy7WeKXooDBfjt9YRyOPNA3h6uWUfs2cXe/lQD5ZSWrHO2nrFGu/bCCDsnqxTXyeiIPi8TwQzYewacBRyitjdXr3bxRUvGNBsbgR96tjA0yulPQ6XBWfSYwcmMket6ACo+s3xK3DoszOX1sO8Sgzg2tJLwtMSm5I+ctcOAfV8KMdbLd7aVXD8Bgv38ak8PmvpEzCIAomBgxjfIWI6bIzHCEhtDXwMUMa2YtOTnvG0EPTsY9vdvtwy1ubsSVJwMzzxrgqLwy09njAhn1/QJQag9WTZHHHGFAypa2YuX0yI7d3IHSINYFqNiL1VdNWEm2t30H++fkuHR2jmkCqnbcO9dsoeJsmSKoio/LIz+Yysy+kBneXgI6QL7I+jPSVqrM2TfJMFqcFdHM0RDVwb4geZt9qs0jkU6m2q7InbcMHaA5Velz5Xpd95RD0BeaFgfs44Vwims095oNQ2c4/wEOdx3DxQJ3IWK+1Gqi953jlvpyCr/2PQpqdQRys5XDjEvv+4Vb+vcEn2KNtsP7nYArEe8luARCCkanL9QB1G7HK2XWbBkgtofmHdv62mw0pzF5J6zgJRslbaDGOq32hqJsx2K5puA6Gk8EtQnwhTeyGNSsAUc08l8cLToN1MUeyAzh5I+BOM8wlZVobEEkqUdC35MhgaqwQTHkiHhlcBRtvFmu8gmqc/F8/euMvbGJjIyx077JbSpr9seVc5/iLi9ocNgYBkjyeajGtmkGztzYA4Qu1nF79riVz/vOMKIktLHXL5fxo7nqyd7s/mwnhbZHXFiDs//Mpz1S6O03Qpr7RxgPCBtsm7i1KvplrrU0ZEu4OonnAUhSINC0thOYD3+hatLWDUbWzHuMQjsWxq4e7KvPjMtqR6+jsEHp+xPwPB7FiyuF4mX28crQjufGf1bzpMb1D/+Wx7NnL8DLdunk+Kjwz/c5CrbzWPvaCxURD7CjkaPwx91JjIjDzps2ensgMrSJWeFM+v6rtoZa1L1UoIxsw89HmzIc3M+hX6Rd+Xk8MuOYc90TrHkyygKcHRyAhRHOJAGanG4I8a6GroiqmFdh7UaZBk5ye6o/XoDutnzYpWFAQAU89b9D95uzUqOGYC+QOFmwftnGMqsIyQfKLcZWYIQcF7zxODxTqy+O8sxQZxfrj0qrWVIrZAD1Ujm3Mppfr2ThAmZnMCX0OUuwgxtQdDahl60eQrE7u1wH7qyU8nqNfM/DH7FXKsFGBcqrPtM+sb+9UBqIreIi6nOUU5c/A54GbAItYOkoJb7+R5GlR+d8uSSwnlOkntZ1AnWc0snQfzH9Z2g+RPwFOne1JfNCR8iuynpNZcdjjIEJvB+PONhvGU8m8KEO1GOYhgUAfy70nl7ucsiXbzq27FzaztnZ8322zCMAurLma1/CZ9RH9OMfq6BLJi67oWGw92MhmaFHPORQHXT9rY41sxQn3jNj2YmypPY5MFjLmsHIdwI7SqAVspLaS7clfD9LZ4Zvlfida3t3lur8euJ/g+LaCV/dNUVCq1XtIaKAtz8O7G/7/Z+vHas6pl6HaDIIiuvT7ZnPJCUeiW0MP+dovXNUu2vA9v2ZmjOCT4A0TLqmVumMe7zOeXp7Ias5sf/V45NZS5pMvWmsgKe2ZHXPugCzQ8Fu2Ter9dAMNIjig2etusGEvAk4NavjCxzko0fX7FWXkJDnGPsDhfAgOBLNsmkjjFT5d9jfv17Y5xg3OscnLNv/Q8/BleN39o7f+0jxa6xw4kQF0vI1UmBVGWdUSTinBids61v3eJm63Har2B9rasR8j7T9mp+OXH8pbOqYpHoJ0zXNYlGrsoolhpV5pwTxEkOqMF5ywx3iP03N1ozax7Y3P/DV/ViW0HLdz3PuLYj58LHWRSW9DWUBPtcuhcW33JVG5io+DVoYQd4Vhwh6lJsx3f58nqDak/vtzkoPSfXL6pMQMsMPqScF7l4AB1nsJQcQvaEsZ+k5ciUKLqEsqZH0CPBLAQDqrKVlpXUNyJlu5HXESh1BnbqUONpAGILP0tupzGv4KLd3yclgHeYUakJ8Y/HNjqktc8kJfZuKQXWYWsBljBGbdJJI95zNGgLhB3IzOTW8GARuuEdrJsgJcQSeRyBXsTyeSK5ABx/nRKFljwLOr0VkSLkHxYfWcIO3sN8DKzsoTMe97eGL/RN85n7qhiInZzk4FfA96iHrlrXkGZTjgk+Ku6YrfInEL0s9ZCDfXpt96333ygze40zGYqCul7J9k5wzoZrSIFSdeLV7IHfRCinf6uEOoMhW1FgnV+YpyU6NXiqpvBfKavNW5NxCfDGC8mg6bD3Y8E46gdwZ31Rc+kRdxCBb6rdXHZW8RA6cXCz5R9CAZ78KjcD9kK2wbuk7hxC5J+/yxuE+808YaMA03iYGOr0BvoF6hlekbIfTxlvS2I/TSH0nj7dy/FPpPzKHF6GgmFl50RXILVfCcEf1qqo3JYh71JeOqqdHt80Yd96uKj69It0PFKCdfQB1i3cTAqd7Ugu3fP3HI2Xcbwp9V/gccZcDI5putMZBHhPMDZMV/bycgxAJQhMSIk6tCHD3k09BfNhecEQg7G24fe2Npu/gK4AvMs/iiZwnrqEHxX4vaTGlqKudONUizUc8H0BCJZ4tVC9I5r0ZrZkM3esWAY3me1t46+oCA6DNwuUwbJ0/BzM5/NLIAy/RW/RgyL596PTD3fHP6dyA6hP7JY7nTnaEkpiDUUtygjWTVAv6R0EVvj56NKYvT4vyr0rsr3ta3YTPGMTO5gPiwv+hXi3aO4tB97jQPuTDoEfVX0Nvp478WJY+UNCLeH+TIr6vUbNO2GKQP8GwW/k8RQLNoH0t0fJPg+jBx7ktR5UH+6SxTTPNj9Fqu7XEb9P/U/jaWw3PEE5dq+93dH/MooOtrgkwRGS+z2KCepE1ZVPsjj6m5qB3k04QX59urH2y7BBeVlsPoZwp2qntuoJ0DSyL+FBiCEsfqFXOND6NBOgQ5e6m+n962+zRZOw1MHc9BV3TPu+Rkff+RfxKC+g/MpKS3Trw/VPbW/Y9E+mtRmQ4da4hRu6tXQyVefJaSz/picMRo746syJRsfVBpjyiydGmHznwvJqzy/BR/Jgme9rTAH60ZnAy5YXIC5H/wyJnAvAyf6xVNEDXXhFdDycpca4+UVyVMNZ0UKyEdnnHLqZPK5/2+oms8RJwKd+ZHMJy8kUZE6ETRucMX+UYSGSY0yQjpknew2UJrtHJ1qMKVILO4Th/KWzmU2VTspBjoOqE8um0P66dmceD+zr5CtFBUOFy8Su2zitslRZlIisX+92GlJwCKohc2au1PQuvMWja6Wxa1Wz7/mbzzNh2G42XiSw4p9nQ0/kWWdFgiqxEnReDqMttk0Bi7hqmmGrKCA5wJQeKMsABofmiUs/uYOu9Lga4RwMl7jp5mV3h0g5g0diqhZo20xQ7hvvS59cjNBCHKCoDUkxZzh0OJc5R7a8Q2eCG3tGDovf+A8K2bJq2ItDK9epPcxAYvo+cW0ZMLfzaz8fqHkgwZXh7yAEyaGZHNXc66G5rUf8Uh75RQ8rnwY/v4XkqruVeB83FWv1JPld9T7A5HKnwrPdL4KjT0LpFH9VcfQYnsx7iF6BRl8Q9+5iDtwQcCjP8gf/RLcsDghJ8JCby2NTk8PGOTjlQsph7tpw73xTsw7jCiNC0Nfcqg5AhOKSkQcPgPNTWgVPpfww5MFXAM6A0i9aZzp4wET8hb/bGIENyxtaAoIZwSppUvZqzFLdmbQgSw1FWYeuIdvoSYPbDFTCboCF0/Zsy7CBbPQnfvmewQKe510vOzInfy8Ru5BmM91/VCHqraY0XVVVkhFJXbZ1xK7NtOZ/2DEyhebLcAA3x6kQ1oUJL3KgkxtaQuIVfE9nepixH4M7uKcKxjfkB7gpkjVwOKL0BdgdA3d3mrSsmtIvNF33eu5JL0+pf0ZSu73YwpdxsiV+BlKqZ/PhfosiANpXLOsJTL7xc3D11r3dESVRb4REbQePlQp3mqqE6ZbxlMw/LqYQyMj3B1jRxfy0kAvqjjfWkqwya2kpOcFurmYDy6q5YKgdCgxNd9Obru/rHm57OvHdGsHhOXe2z6XKrpPqYG5rx+R+EfinpqXkh8kLk/3KR0S0L0bm5tAG7SzGki49O/CObmiVbEzL+GX3gn/KseX/Cs6jmXkX4O4TcvxUps/uEsU9nEbQ/9rcFJlqLKnRMe2YH5vCxunpBBGDIzaYlnngMMLlLIJqp+p/llogMpi6HSYim1spbc59AV+4dvExfL6qruaqroqVbqbHyZwPuy/buuOfDdeoZlhzzJWQ+P0n3BTybCXneXc/HtLr5Gch5ZgSXPTeROdoXi/2ni1Xm82IhKqH9ONE2MdG2vVyTSDdJhka4158tmgQN0yDsRGmigKotzxmYUk3P3OlaVd92OfxgQF4xuXxlHTG7D79O9VMvtVar4cZPtQrttO9rcFPPkRhZCXgF6Wj250YV6oidOxGYo6d1dpVpJkSOc1mVcwabdViaPSt7DH+Q76u7V535aG8XHQKZ22LkxlSuyROjcBY87nJ44NGvdfeTWUONcKp0BAVjTGwVkWm57A+JjsIewNQdGnGUYBO3r+EjA7kgYC4ez1USz3gCbD1/QBHKYm7b0tavsVCYPhmNJPnb3C/Ov/McyUBk7LkaCg1r+Br1IjTqh1R50frBStxUnVJfeHpZFfLmJraPqYBPQXsd3sx+ewvvTb9P46bpKno5BXsUVA+RZzRtvSXuJB29j9KqsZIdDgfFpSV4d+Gj6PQ9k7NUpJL747Oo9ie3FxK+F69cNFcy6miGY/aEFv7s9/IpVBu7O8k7xOfaYjnQoJnc4oZTEqbF2eyG5aoq+DaIFvy2+PBH7HdrQa36JDyjsUYOQLNa70Ps3ueG1hCvhhlRz7M9KHMr9+wrJ5zcerRDMozKOwZHq62UMC9ix/7fdxQHghZ3XReph+44DTYWE4bEliDmkv1YJvQzU21qBMgm8lGiTktEbn1WPWGzZveI21G4luVb45huCNT+Tu4/youIUr+cjajzqcj33HGNwbi/6+oa9tpbtOD4fjeUKfIfVovVCic3ul5ThA+mDqiA50r1Ml4GJ0Pel+5ZUgO0X/bKgfjNB9IOcqfFdJbCdCIw5D44SV2KURJaNphswFvugDS7mNAlFiwmyUPXVSEPd0xlS7Lr83gCmWkdW4806vbPfkjtEsTyQnCnVsqWGllxA44GSuqzpnobMyiGL54rbTQVnOg1XrufsEJ6nNpZsGUfluUTsafTswYwi0fITrrDsbKC8mUnvd/kcOwrpzCFfVOlwd1TNsAoKq8/QLtOjtdYDH5Z6nvWmR3XZcBnz5waBzs45skT/wuBIYXrq/NDWo9UBDJGOjrAKsZUbPquyhog9plimWcGc+owbrqxjE8bvxJS3zZx6zvdbH/76zwz6mr/0OGUwa7p6xr7wLpf2b7+ubN9viCCnNDWhshQX4Xn/oByDpuO/2EbMfsVLXWNVJyCUrF3a2f75NE3PumJTHNv7MC6QXHHbMNOfDlcqCtGc59brBKs3o4a7Azk+ibb6cEL0abWrCqWE4yWQfsAaq73czTPN58XGujT4B5dTdnA8dWRn4XzTL5PhhactNx6Rjub8VEOYYVp4mB7YSIzXFYBueSFi1or69GsehZBnRvayBiIjrAuOkeh+mSoPRAAd7MkxVRUqvP1l/IFqTwPiYs5tCjsDwYHDQ6PvPdi8vx/uFhvtU/G5OTUP18LfBdnHN35hJJ1L0Afsx3/v+hbkBeKXyh+ofiF4heKXyh+ofiF4heKXyh+ofiF4heKXyh+ofjfFcfQHx5btunYGc51p01P6g8Kq3z82AHsK/ST2/JvDD25wxxWRnx8TzUsjvPnQg/QQpM2Jx1rPuKa1jL4ttEuDGtkVYjR4u9SVAeqZBSaxsBpQsIO2a1jyBmF0lj/A9LRzkpgLvxJEwEeYFHtKEc7ydXbxco17CIxskA1rS+Zz5r5RfelueX4Afq7Gk0u3/76o3s2zQ9c0wP1zsBRil0zA4P9Fo7CXhDKb8/QTHKh9S7BmoWCefYE7KLT5YgHj+76XOX88QvzEcODo9NzYYfaKMtko/ZVhq1uL+9EOjoPdOhvCyWA1fux6qvvzugcf30VdqMYqaQeEjoSVXR9NeNUb/bwmspHd7dfjknsrFsLg004dvQOdTgpvaNhWeWPbznfWRu4V+H1abIx8RRzPDB4+iBsUKIo61X4GMoIg+GqPwhpbouCI+rsxxP3jRtgoVxf3YRnhg/p0XMG1y70elw5MP+s6XVR8Mx/LmBYnMAw91bwma556QlM64mmKPS4juXEN5VVMB6+5tIZzI7BaKdGydQ3YcG76DFDUaJD/R03O7wS5yGaprnUv+h+88BNfZyj2rsAkTOanXrRGSdOwpkKWbZBmxbnQU6N28vzMCpuNWjU2WKlJ2n6x7iJbv9qCgKgYGAyYnszPY8HKB89/vLeAbNk7HPlrj5fpgLnIITgHDddv8kw3btQFnFSo3pBLhttQh/V2+qMzqo7oeIRNfgGUm8JBYCIjZzXDwOWuI2oiQvSYjxQmYvYlTPTXNAhzWbri4jq7G8prcTBwh7NTKGiNWNYIKgTOAWqUO1nMU3Ax1mdo2vKhk/2JgUsupHghi6Tl4AUzKNnZ5IuCk/GH6AVYSQPf632bVSXLqwJf7Ais5IXgE1GxXWqTNNOpyGNaG8uB07Aw6W/kocFeB0iQ8EvEoyFD0tQ5NS266aDcvWMF2sFEXYUhwM4RTXkzW2kPN5M2IrMcrsD/uafLll2zDNeuu+rzeH79wjnyrExhyUWx0Us19R+9nV+EQqGCBv/lZrfZ9btod23Gtg1V6yMogb/jaeIwPzanqmrLRHp9t+SE1pn6mM1S+9nAkXEmLLmDQAvt9zuDEAcuj6GHuw8/GG4KOwnYh4PbJ3kn3v0CMjnd0eL7jMehJnbIlqO91ZOn6AcF1tQVXj1Fg8lofgSt/cL1EI/pVyz/1t0Vt85BQozqVP3+SaHmgW9KbTP+30IcseDRJWjRiE03y1lrXK+ZuhtAML2ZpcT+82N3i1CYlRzZzPyMBoyYO1guN2hJ8VrurpCVA7Zoybv0MQwprhOvaFycmWeyxLm2aVYxKphE38gb3bTgGTTBL1vZQLBOyQhYSbqipxl1TfpJLj3U+Wt0eRKz1q9IBoEcuzCYu4B76AozCSKzVVSqLR400RooDOuWGfcLxyLl+jedYbPN+lSs/uan7XheM/dczpD948XxtvqO3G3M8ooyyRTnBD7zvlvgqsvz4RjxSWZw3JJD3ZQHJILsr5DyIGQNCXhB3HIl+QEHnPY46/IKy2d8cWkD4wtffE1BICXUW7JCxaSExC0/TDafWJ7YX3KlbHX1whXkCSKDlMOvq0yp5xQAM+JkX612pn+wMlYcvjn1QvxtCyFPaesN7uvxmoG7Dh+CLZOo3FH2OFSAJNaf4CeqnHg+fW7hWOn1fKeMSErX/anTpCKE7+hRYav8WP630Lz/aPcD/8y1R1V4+Dw7p/WRF3nPLzHL8pkEWRfjZK342WOT4h0vCBsxVEWtVIiyqsTrsfspTniJSHfg6KxLl1xGdCzHfBugYr2Jl03yINNXQZKgnC2NcK6eg76jgXjJ4ySVk5RIwt61CepcDjQmRgLWNYELCVtjdsb7Ez39BMLVFvcML4BIXwhARworNkRDzAeCJ1W45CJjPD7JGuMGOoidgnqyOWhETKudEhLONClCEkYeLtrIHDMig572hb9NRe3ypXVH6OT2j1zbhjXbOQJqrrp86pmxJdQ2EbUPjbhgjgFdZ6t/MUyUPWBW4AJ/bd8DiZLdasBQiFneHgxzs83Clm9pY0BGu8XNq2Nei2fs/SdPJ6p66t7zOo2QwAYUg6d0RKbEJcj0pktoydbA4KcQznOe+KQH3QcNIz2i+q0at34jfxMwigquDPRDkQGvZwHNS55czB7mtgWAa5GhfhQ3Ul6ug3+t0bunfvVhpKMztGw8R7KjGZktDQKBPT3gNVe3GOF+lMsR4p534VWbE652oCo90sVRYc2/XsfCvyYqVmFmEkNx/wR+1Xlgv6fdXQTtYDsh5WasoTx4sjLNgswAvrtGg8L8A4j6aHcvu7XKRCiVhyhtGpsABXk/0yhskMgx9S5Or1KOToVKvT0cb3TFLbiAXZbmHB9EakzZmEKDkp6n6/G0Qtl+0LAletbX3f94Gk8kDV+8+acqQy+b7LwsI/seh1q9QUoYK/we+Gr+Y2MDVEOxBI5V9v0Xt7k6o35ltb9ockFYXcprqhrLRx7cAIr3CvFaaoJJdHdYvGy09zdwS4GUqrbrxzNzIkCzd8alJlRz0aR/Wr2KJX20p3QLJr3wDJVr6PE8tXw6duQOUFhX/JEuVBCepNiJIcyxwvc54wNYXPygLcWj7e4sz4i7itY/1YVP5+LyiMZxXItgcVZtGdVFBJgI82erOhi1g6B3P7VWesMWvI4GSbUSdei5dJ6E7mYKDXV0N2qLbTUg4qBA6AuPZv5E8rnSARTPPp4ll+z7TnIb4yKIHEPeeWnc5UkS2MxaaWOBI8FPvyjbVFp5sgzrX+518HI49kd0dsza0/71ZGc875uzeMZuL9zRFvVUUyoK0RpJnrBw5UJPq5LXxUia4/69JQEibyr2y2CujweHnlzJRZ3pdU5J7mNcynMdUdtBvhFu7mun//cHsCnNOiUaFFcJRIBodBwCdk5OnIeAnz0jwL3BtuW2lZntvsXgWR/mjlbe2eK8q0Y/qb6wEP4/Eac+ipirvTe64kYHRGqoNUN+8NPrazLYc8tszSc39fGqvkcalSvepYbGvRLkfplxcxm8CEdobFcstEO2JsxTSb0a7SI3H8z67JTHehUa7fybXe6CDhbd9MbNRLqjRRo1JrmayxlMmIxqXNB/5xQaDJ0+yo12ppazs547Q4wRACedI/WDBlM0BxWH/h1VN95TmJB5ZWsln6zWXl6d+9+NziL9SWhYJ9jwkpGKAlTY/eflNpVm4XD2uApGlhhR3kjm1Bn2etJ5hyrD15GqfjnwbbW6H+tsqzz8JQ9l6y/5+PoYD7Lkh8SKHJMKHMfHvFIZ2qTmdop+OEF3k0tERwS5+Zp0q1qa7J5YcQG22wBdg28kmdtM01QHuc8xXlSEnLWNCEgXg3z+SJwGpHxg/UAdUfEO5pPa0/vVkI2H86Bs/JTRbKFyi1/zzu0s20haKWtU4m2XqzTYC9ihco56U6Ltx3OAXXrk4RCg84kxEfRq5JpzLpnVG86RX8HnBpeQmozSQ2R7sQuX3IfPEtN/S29VkkMdh4JTBWdXioJ2aOpEForfp5t4cxY0/whyvVa0BgWMTuEt1YAvPujO6DhixrcoJnu/JayTXq6fkQZg7/Z2Co9ZKLlqvW5jgUniH7iPsqSTXEHaaqq4mnjttnJmsOg60Q5Wq4cKgAHbb96ola/lF9EtkF1bskM9plxn2IO3nnG4LBplbkqn0p1LMscS2JljW4TOfUiJtghcnSEkITWnya3TV0kzfSHbNRBrKHamrgJT3d/cwDO0Q6ce50zo3+Aqu3wfkeIimNsRSIg2hBT9stVm5aa7X0jYcorQ60fDVfzbbTbYdsiBuMyQWN3ES6x/Ovfjz/Hix+gTMStplcqLkyLXDMhrAl/1uU293cj5vcrIPQ7yiqucL2RtlxatXV8gzfUM8sfhUfJSbz5KDxrB4fH3dDc57D42sHN4Yv9mf6ymHDvEOHXhVJ8ZjLr93msr0ATl0WnztuR69VS32sgBziH3k3fBYpu51HQzhNpzGHz6dnKXjzbmG/3r1V/22uC0VCDcVi8TGN41jUXEaBqWjitNSsGsHcuMKUHndbx18uocprqStvcR1ZPrcs691TT8r/cK/oTGn8yR2TvJ0VM58Qo3NNmxNEO8cSCS5PBWYk01wXb+f+cbWOkJX4XW+sNrh3kwnHbAG+vasEhEJ4RwPfVmQ4+evy743MGqvUuZ+fMvu0OFcdgTmVFc5AXb/eoGPFqVsnJIr3Kyax8gzTvBvVPmCwgZkUIbUkAKKqqd57AMO83uL6Ji86kFbjKRxfnvKQO40IsNYg0733VcmHCiOHfvApkWTtCkM7f8wdyR7LI5YJ3YTd62ksyrY8ydCaPF6KiEKnAJ8d+sHiVZv+S78J9aWLy/r6x3COB8vBiGaeIKPdkwWB1ErwjvX48ibVsqlI0eWLIvG9AraFz7pSABhKLRtU9vt581SFhjAY62QM57qJVuky+vW9XzQXJyjeBC8z6BdDCg2Ci0zYBbfp60MSvyYbdYWasOGZ/+6sDVllOutDaRQowijeN7qR/UlA/XyeYDByiF1wWWYLyyi0MdHcHBDF3z7GSHa/E8EjiObAwilbhzLAyvh8fKGJNdTVhb9XQvIQE1liSEd95G7/ghirA/DEa+YPdoZZbJAByZphAcu2aaA5NM39cOgdWFTNAATE+f72caYrkZW7kPTwlgq7t12E3/Df8d4X/zsMjFRWuOW63D1t27XaTzZ7Z9GHUhroPvvjmvwBQSwMEFAACAAgANHA/VG4tY/1QAAAAawAAACQAAAB1bml2ZXJzYWwtbm8tdmlkZW8vdW5pdmVyc2FsLnBuZy54bWyzsa/IzVEoSy0qzszPs1Uy1DNQsrfj5bIpKEoty0wtV6iwVTKysNQzgAAlhUpbJRMjBLc8M6Ukw1bJwtgMIZaRmpmeUWKrZGZkDhfUB5oJAFBLAQIAABQAAgAIAIZikFOIUII3PAMAAFsJAAAdAAAAAAAAAAEAAAAAAAAAAAB1bml2ZXJzYWwtbm8tdmlkZW8vcGxheWVyLnhtbFBLAQIAABQAAgAIADNwP1TKowNubAYAACgZAAAmAAAAAAAAAAEAAAAAAHcDAAB1bml2ZXJzYWwtbm8tdmlkZW8vY29tbW9uX21lc3NhZ2VzLmxuZ1BLAQIAABQAAgAIADNwP1QVHmAbowAAAH8BAAA3AAAAAAAAAAEAAAAAACcKAAB1bml2ZXJzYWwtbm8tdmlkZW8vcGxheWJhY2tfYW5kX25hdmlnYXRpb25fc2V0dGluZ3MueG1sUEsBAgAAFAACAAgAM3A/VEinUWWwBAAAyBgAADAAAAAAAAAAAQAAAAAAHwsAAHVuaXZlcnNhbC1uby12aWRlby9mbGFzaF9wdWJsaXNoaW5nX3NldHRpbmdzLnhtbFBLAQIAABQAAgAIADNwP1QYMMn2fQMAAOAMAAAqAAAAAAAAAAEAAAAAAB0QAAB1bml2ZXJzYWwtbm8tdmlkZW8vZmxhc2hfc2tpbl9zZXR0aW5ncy54bWxQSwECAAAUAAIACAAzcD9UJfe5HawEAABSGAAALwAAAAAAAAABAAAAAADiEwAAdW5pdmVyc2FsLW5vLXZpZGVvL2h0bWxfcHVibGlzaGluZ19zZXR0aW5ncy54bWxQSwECAAAUAAIACAAzcD9UOwz0lbIBAAB5BgAAKgAAAAAAAAABAAAAAADbGAAAdW5pdmVyc2FsLW5vLXZpZGVvL2h0bWxfc2tpbl9zZXR0aW5ncy5qc29uUEsBAgAAFAACAAgAM3A/VJQTsyJpAAAAbgAAACUAAAAAAAAAAQAAAAAA1RoAAHVuaXZlcnNhbC1uby12aWRlby9sb2NhbF9zZXR0aW5ncy54bWxQSwECAAAUAAIACAA0cD9U9RmdfuUjAACkQgAAIAAAAAAAAAAAAAAAAACBGwAAdW5pdmVyc2FsLW5vLXZpZGVvL3VuaXZlcnNhbC5wbmdQSwECAAAUAAIACAA0cD9Ubi1j/VAAAABrAAAAJAAAAAAAAAABAAAAAACkPwAAdW5pdmVyc2FsLW5vLXZpZGVvL3VuaXZlcnNhbC5wbmcueG1sUEsFBgAAAAAKAAoAYgMAADZAAAAAAA=="/>
  <p:tag name="ISPRING_LMS_API_VERSION" val="SCORM 2004 (4th edition)"/>
  <p:tag name="ISPRING_ULTRA_SCORM_COURCE_TITLE" val="000-histone structure-KB_2022"/>
  <p:tag name="ISPRING_ULTRA_SCORM_COURSE_ID" val="C80E7745-10F8-4936-A66F-25FA8F7948F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2{EF34520C-37BD-4706-B994-3CD9A9C1B9A3}&quot;,&quot;C:\\Users\\Ken\\Documents\\Schrodinger work files\\PowerPoint presentations\\web version 2022\\histone_structure_kb\\histone structure_kb_2022 (Published)&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no-video&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SCORM_PASSING_SCORE" val="100.000000"/>
  <p:tag name="ISPRING_CURRENT_PLAYER_ID" val="universal-no-video"/>
  <p:tag name="ISPRING_PRESENTATION_TITLE" val="000-histone structure-KB_2022"/>
</p:tagLst>
</file>

<file path=ppt/tags/tag10.xml><?xml version="1.0" encoding="utf-8"?>
<p:tagLst xmlns:a="http://schemas.openxmlformats.org/drawingml/2006/main" xmlns:r="http://schemas.openxmlformats.org/officeDocument/2006/relationships" xmlns:p="http://schemas.openxmlformats.org/presentationml/2006/main">
  <p:tag name="GENSWF_SLIDE_UID" val="{72F9CF37-EABB-40B8-92F2-AE2DF51ABA49}:855"/>
</p:tagLst>
</file>

<file path=ppt/tags/tag100.xml><?xml version="1.0" encoding="utf-8"?>
<p:tagLst xmlns:a="http://schemas.openxmlformats.org/drawingml/2006/main" xmlns:r="http://schemas.openxmlformats.org/officeDocument/2006/relationships" xmlns:p="http://schemas.openxmlformats.org/presentationml/2006/main">
  <p:tag name="GENSWF_SLIDE_UID" val="{DB84E0A9-F69F-4482-A14D-27B6D0913DD6}:544"/>
</p:tagLst>
</file>

<file path=ppt/tags/tag101.xml><?xml version="1.0" encoding="utf-8"?>
<p:tagLst xmlns:a="http://schemas.openxmlformats.org/drawingml/2006/main" xmlns:r="http://schemas.openxmlformats.org/officeDocument/2006/relationships" xmlns:p="http://schemas.openxmlformats.org/presentationml/2006/main">
  <p:tag name="GENSWF_SLIDE_UID" val="{CDAE2A2C-54D8-4BAB-AD38-A87AE0B300CF}:854"/>
</p:tagLst>
</file>

<file path=ppt/tags/tag102.xml><?xml version="1.0" encoding="utf-8"?>
<p:tagLst xmlns:a="http://schemas.openxmlformats.org/drawingml/2006/main" xmlns:r="http://schemas.openxmlformats.org/officeDocument/2006/relationships" xmlns:p="http://schemas.openxmlformats.org/presentationml/2006/main">
  <p:tag name="GENSWF_SLIDE_UID" val="{C69D3225-AFCA-4B70-8B42-625A684708F5}:548"/>
</p:tagLst>
</file>

<file path=ppt/tags/tag103.xml><?xml version="1.0" encoding="utf-8"?>
<p:tagLst xmlns:a="http://schemas.openxmlformats.org/drawingml/2006/main" xmlns:r="http://schemas.openxmlformats.org/officeDocument/2006/relationships" xmlns:p="http://schemas.openxmlformats.org/presentationml/2006/main">
  <p:tag name="GENSWF_SLIDE_UID" val="{1AD2F850-A937-47D5-8F97-4D01B1ABA5F0}:550"/>
</p:tagLst>
</file>

<file path=ppt/tags/tag104.xml><?xml version="1.0" encoding="utf-8"?>
<p:tagLst xmlns:a="http://schemas.openxmlformats.org/drawingml/2006/main" xmlns:r="http://schemas.openxmlformats.org/officeDocument/2006/relationships" xmlns:p="http://schemas.openxmlformats.org/presentationml/2006/main">
  <p:tag name="GENSWF_SLIDE_UID" val="{1D07804F-09D6-4249-917B-4337B1165F38}:546"/>
</p:tagLst>
</file>

<file path=ppt/tags/tag105.xml><?xml version="1.0" encoding="utf-8"?>
<p:tagLst xmlns:a="http://schemas.openxmlformats.org/drawingml/2006/main" xmlns:r="http://schemas.openxmlformats.org/officeDocument/2006/relationships" xmlns:p="http://schemas.openxmlformats.org/presentationml/2006/main">
  <p:tag name="GENSWF_SLIDE_UID" val="{963D50D4-5693-4467-9B4F-E9B71DF99598}:551"/>
</p:tagLst>
</file>

<file path=ppt/tags/tag106.xml><?xml version="1.0" encoding="utf-8"?>
<p:tagLst xmlns:a="http://schemas.openxmlformats.org/drawingml/2006/main" xmlns:r="http://schemas.openxmlformats.org/officeDocument/2006/relationships" xmlns:p="http://schemas.openxmlformats.org/presentationml/2006/main">
  <p:tag name="GENSWF_SLIDE_UID" val="{48EB607C-A900-4A0C-B3FA-D5860DCB07EF}:552"/>
</p:tagLst>
</file>

<file path=ppt/tags/tag107.xml><?xml version="1.0" encoding="utf-8"?>
<p:tagLst xmlns:a="http://schemas.openxmlformats.org/drawingml/2006/main" xmlns:r="http://schemas.openxmlformats.org/officeDocument/2006/relationships" xmlns:p="http://schemas.openxmlformats.org/presentationml/2006/main">
  <p:tag name="GENSWF_SLIDE_UID" val="{B9AB69D3-F4CC-4D56-AA3A-1D9375272494}:553"/>
</p:tagLst>
</file>

<file path=ppt/tags/tag108.xml><?xml version="1.0" encoding="utf-8"?>
<p:tagLst xmlns:a="http://schemas.openxmlformats.org/drawingml/2006/main" xmlns:r="http://schemas.openxmlformats.org/officeDocument/2006/relationships" xmlns:p="http://schemas.openxmlformats.org/presentationml/2006/main">
  <p:tag name="GENSWF_SLIDE_UID" val="{AB940AF3-55F0-4D00-95B6-BB9C4EC91FDF}:554"/>
</p:tagLst>
</file>

<file path=ppt/tags/tag109.xml><?xml version="1.0" encoding="utf-8"?>
<p:tagLst xmlns:a="http://schemas.openxmlformats.org/drawingml/2006/main" xmlns:r="http://schemas.openxmlformats.org/officeDocument/2006/relationships" xmlns:p="http://schemas.openxmlformats.org/presentationml/2006/main">
  <p:tag name="GENSWF_SLIDE_UID" val="{133A392B-D200-49F5-BF3F-076190B816E0}:555"/>
</p:tagLst>
</file>

<file path=ppt/tags/tag11.xml><?xml version="1.0" encoding="utf-8"?>
<p:tagLst xmlns:a="http://schemas.openxmlformats.org/drawingml/2006/main" xmlns:r="http://schemas.openxmlformats.org/officeDocument/2006/relationships" xmlns:p="http://schemas.openxmlformats.org/presentationml/2006/main">
  <p:tag name="GENSWF_SLIDE_UID" val="{307536F4-90FE-442E-A731-9356187A1C91}:835"/>
</p:tagLst>
</file>

<file path=ppt/tags/tag110.xml><?xml version="1.0" encoding="utf-8"?>
<p:tagLst xmlns:a="http://schemas.openxmlformats.org/drawingml/2006/main" xmlns:r="http://schemas.openxmlformats.org/officeDocument/2006/relationships" xmlns:p="http://schemas.openxmlformats.org/presentationml/2006/main">
  <p:tag name="GENSWF_SLIDE_UID" val="{93A34067-733A-48DA-BB17-81CC03342C4C}:556"/>
</p:tagLst>
</file>

<file path=ppt/tags/tag111.xml><?xml version="1.0" encoding="utf-8"?>
<p:tagLst xmlns:a="http://schemas.openxmlformats.org/drawingml/2006/main" xmlns:r="http://schemas.openxmlformats.org/officeDocument/2006/relationships" xmlns:p="http://schemas.openxmlformats.org/presentationml/2006/main">
  <p:tag name="GENSWF_SLIDE_UID" val="{E6AE308E-7CB4-43D4-9469-384521CDCC4A}:557"/>
</p:tagLst>
</file>

<file path=ppt/tags/tag112.xml><?xml version="1.0" encoding="utf-8"?>
<p:tagLst xmlns:a="http://schemas.openxmlformats.org/drawingml/2006/main" xmlns:r="http://schemas.openxmlformats.org/officeDocument/2006/relationships" xmlns:p="http://schemas.openxmlformats.org/presentationml/2006/main">
  <p:tag name="GENSWF_SLIDE_UID" val="{20AEBD73-BE50-4686-8128-A81899D6279E}:558"/>
</p:tagLst>
</file>

<file path=ppt/tags/tag113.xml><?xml version="1.0" encoding="utf-8"?>
<p:tagLst xmlns:a="http://schemas.openxmlformats.org/drawingml/2006/main" xmlns:r="http://schemas.openxmlformats.org/officeDocument/2006/relationships" xmlns:p="http://schemas.openxmlformats.org/presentationml/2006/main">
  <p:tag name="GENSWF_SLIDE_UID" val="{7131789D-70E5-4F27-AA27-88490894C137}:560"/>
</p:tagLst>
</file>

<file path=ppt/tags/tag114.xml><?xml version="1.0" encoding="utf-8"?>
<p:tagLst xmlns:a="http://schemas.openxmlformats.org/drawingml/2006/main" xmlns:r="http://schemas.openxmlformats.org/officeDocument/2006/relationships" xmlns:p="http://schemas.openxmlformats.org/presentationml/2006/main">
  <p:tag name="GENSWF_SLIDE_UID" val="{0CE710E3-D219-4D13-99B7-FB5354DA1149}:561"/>
</p:tagLst>
</file>

<file path=ppt/tags/tag115.xml><?xml version="1.0" encoding="utf-8"?>
<p:tagLst xmlns:a="http://schemas.openxmlformats.org/drawingml/2006/main" xmlns:r="http://schemas.openxmlformats.org/officeDocument/2006/relationships" xmlns:p="http://schemas.openxmlformats.org/presentationml/2006/main">
  <p:tag name="GENSWF_SLIDE_UID" val="{897069F7-4A48-4D92-B48D-BC512D053342}:562"/>
</p:tagLst>
</file>

<file path=ppt/tags/tag116.xml><?xml version="1.0" encoding="utf-8"?>
<p:tagLst xmlns:a="http://schemas.openxmlformats.org/drawingml/2006/main" xmlns:r="http://schemas.openxmlformats.org/officeDocument/2006/relationships" xmlns:p="http://schemas.openxmlformats.org/presentationml/2006/main">
  <p:tag name="GENSWF_SLIDE_UID" val="{5B1EF772-22D6-4FCB-B2D3-90D5203FFC8B}:563"/>
</p:tagLst>
</file>

<file path=ppt/tags/tag117.xml><?xml version="1.0" encoding="utf-8"?>
<p:tagLst xmlns:a="http://schemas.openxmlformats.org/drawingml/2006/main" xmlns:r="http://schemas.openxmlformats.org/officeDocument/2006/relationships" xmlns:p="http://schemas.openxmlformats.org/presentationml/2006/main">
  <p:tag name="GENSWF_SLIDE_UID" val="{CE5EB7B7-9447-49E3-AC5F-6734E3DA8B43}:564"/>
</p:tagLst>
</file>

<file path=ppt/tags/tag118.xml><?xml version="1.0" encoding="utf-8"?>
<p:tagLst xmlns:a="http://schemas.openxmlformats.org/drawingml/2006/main" xmlns:r="http://schemas.openxmlformats.org/officeDocument/2006/relationships" xmlns:p="http://schemas.openxmlformats.org/presentationml/2006/main">
  <p:tag name="GENSWF_SLIDE_UID" val="{6DE8C41D-C272-4508-BECF-77B5E064C905}:565"/>
</p:tagLst>
</file>

<file path=ppt/tags/tag119.xml><?xml version="1.0" encoding="utf-8"?>
<p:tagLst xmlns:a="http://schemas.openxmlformats.org/drawingml/2006/main" xmlns:r="http://schemas.openxmlformats.org/officeDocument/2006/relationships" xmlns:p="http://schemas.openxmlformats.org/presentationml/2006/main">
  <p:tag name="GENSWF_SLIDE_UID" val="{6BF4BDC1-F543-4ACA-9690-D7FD2092FBA8}:566"/>
</p:tagLst>
</file>

<file path=ppt/tags/tag12.xml><?xml version="1.0" encoding="utf-8"?>
<p:tagLst xmlns:a="http://schemas.openxmlformats.org/drawingml/2006/main" xmlns:r="http://schemas.openxmlformats.org/officeDocument/2006/relationships" xmlns:p="http://schemas.openxmlformats.org/presentationml/2006/main">
  <p:tag name="GENSWF_SLIDE_UID" val="{C97BC789-20F3-4D0E-BF4A-3F712CBDD4D1}:685"/>
</p:tagLst>
</file>

<file path=ppt/tags/tag120.xml><?xml version="1.0" encoding="utf-8"?>
<p:tagLst xmlns:a="http://schemas.openxmlformats.org/drawingml/2006/main" xmlns:r="http://schemas.openxmlformats.org/officeDocument/2006/relationships" xmlns:p="http://schemas.openxmlformats.org/presentationml/2006/main">
  <p:tag name="GENSWF_SLIDE_UID" val="{A0F116AD-6A91-4B09-8D88-D92D0C896A4F}:567"/>
</p:tagLst>
</file>

<file path=ppt/tags/tag121.xml><?xml version="1.0" encoding="utf-8"?>
<p:tagLst xmlns:a="http://schemas.openxmlformats.org/drawingml/2006/main" xmlns:r="http://schemas.openxmlformats.org/officeDocument/2006/relationships" xmlns:p="http://schemas.openxmlformats.org/presentationml/2006/main">
  <p:tag name="GENSWF_SLIDE_UID" val="{29E85693-090C-4D12-8295-C18D54675C99}:568"/>
</p:tagLst>
</file>

<file path=ppt/tags/tag122.xml><?xml version="1.0" encoding="utf-8"?>
<p:tagLst xmlns:a="http://schemas.openxmlformats.org/drawingml/2006/main" xmlns:r="http://schemas.openxmlformats.org/officeDocument/2006/relationships" xmlns:p="http://schemas.openxmlformats.org/presentationml/2006/main">
  <p:tag name="GENSWF_SLIDE_UID" val="{681C24E2-93EF-441B-9EDF-BF6044DF552B}:569"/>
</p:tagLst>
</file>

<file path=ppt/tags/tag123.xml><?xml version="1.0" encoding="utf-8"?>
<p:tagLst xmlns:a="http://schemas.openxmlformats.org/drawingml/2006/main" xmlns:r="http://schemas.openxmlformats.org/officeDocument/2006/relationships" xmlns:p="http://schemas.openxmlformats.org/presentationml/2006/main">
  <p:tag name="GENSWF_SLIDE_UID" val="{FBCC195C-21EF-474E-B757-A74613E7488D}:570"/>
</p:tagLst>
</file>

<file path=ppt/tags/tag124.xml><?xml version="1.0" encoding="utf-8"?>
<p:tagLst xmlns:a="http://schemas.openxmlformats.org/drawingml/2006/main" xmlns:r="http://schemas.openxmlformats.org/officeDocument/2006/relationships" xmlns:p="http://schemas.openxmlformats.org/presentationml/2006/main">
  <p:tag name="GENSWF_SLIDE_UID" val="{74869F2B-E6C6-46F7-96E0-329BD158D4B8}:571"/>
</p:tagLst>
</file>

<file path=ppt/tags/tag125.xml><?xml version="1.0" encoding="utf-8"?>
<p:tagLst xmlns:a="http://schemas.openxmlformats.org/drawingml/2006/main" xmlns:r="http://schemas.openxmlformats.org/officeDocument/2006/relationships" xmlns:p="http://schemas.openxmlformats.org/presentationml/2006/main">
  <p:tag name="GENSWF_SLIDE_UID" val="{1BF3BD64-D84B-4CBF-9D30-05F97238B96A}:572"/>
</p:tagLst>
</file>

<file path=ppt/tags/tag126.xml><?xml version="1.0" encoding="utf-8"?>
<p:tagLst xmlns:a="http://schemas.openxmlformats.org/drawingml/2006/main" xmlns:r="http://schemas.openxmlformats.org/officeDocument/2006/relationships" xmlns:p="http://schemas.openxmlformats.org/presentationml/2006/main">
  <p:tag name="GENSWF_SLIDE_UID" val="{8A5C469E-6EEC-4E36-8589-29CAC65EDB02}:573"/>
</p:tagLst>
</file>

<file path=ppt/tags/tag127.xml><?xml version="1.0" encoding="utf-8"?>
<p:tagLst xmlns:a="http://schemas.openxmlformats.org/drawingml/2006/main" xmlns:r="http://schemas.openxmlformats.org/officeDocument/2006/relationships" xmlns:p="http://schemas.openxmlformats.org/presentationml/2006/main">
  <p:tag name="GENSWF_SLIDE_UID" val="{3731A92B-E5DD-4AC1-8ADE-5A45A631A0E4}:574"/>
</p:tagLst>
</file>

<file path=ppt/tags/tag128.xml><?xml version="1.0" encoding="utf-8"?>
<p:tagLst xmlns:a="http://schemas.openxmlformats.org/drawingml/2006/main" xmlns:r="http://schemas.openxmlformats.org/officeDocument/2006/relationships" xmlns:p="http://schemas.openxmlformats.org/presentationml/2006/main">
  <p:tag name="GENSWF_SLIDE_UID" val="{8D6BC844-2596-4A14-95F1-1AEF7AA098FF}:575"/>
</p:tagLst>
</file>

<file path=ppt/tags/tag129.xml><?xml version="1.0" encoding="utf-8"?>
<p:tagLst xmlns:a="http://schemas.openxmlformats.org/drawingml/2006/main" xmlns:r="http://schemas.openxmlformats.org/officeDocument/2006/relationships" xmlns:p="http://schemas.openxmlformats.org/presentationml/2006/main">
  <p:tag name="GENSWF_SLIDE_UID" val="{0DAB49D4-C8B2-4368-83EF-092333E45E7D}:576"/>
</p:tagLst>
</file>

<file path=ppt/tags/tag13.xml><?xml version="1.0" encoding="utf-8"?>
<p:tagLst xmlns:a="http://schemas.openxmlformats.org/drawingml/2006/main" xmlns:r="http://schemas.openxmlformats.org/officeDocument/2006/relationships" xmlns:p="http://schemas.openxmlformats.org/presentationml/2006/main">
  <p:tag name="GENSWF_SLIDE_UID" val="{A389ABA9-695F-4C94-ACAB-3896BB4A3BCE}:684"/>
</p:tagLst>
</file>

<file path=ppt/tags/tag130.xml><?xml version="1.0" encoding="utf-8"?>
<p:tagLst xmlns:a="http://schemas.openxmlformats.org/drawingml/2006/main" xmlns:r="http://schemas.openxmlformats.org/officeDocument/2006/relationships" xmlns:p="http://schemas.openxmlformats.org/presentationml/2006/main">
  <p:tag name="GENSWF_SLIDE_UID" val="{795B7343-02C1-4F5B-B016-7ABABF2F96F4}:577"/>
</p:tagLst>
</file>

<file path=ppt/tags/tag131.xml><?xml version="1.0" encoding="utf-8"?>
<p:tagLst xmlns:a="http://schemas.openxmlformats.org/drawingml/2006/main" xmlns:r="http://schemas.openxmlformats.org/officeDocument/2006/relationships" xmlns:p="http://schemas.openxmlformats.org/presentationml/2006/main">
  <p:tag name="GENSWF_SLIDE_UID" val="{53D425B2-EF0E-4F63-87BE-D1B21BAD4DF8}:879"/>
</p:tagLst>
</file>

<file path=ppt/tags/tag132.xml><?xml version="1.0" encoding="utf-8"?>
<p:tagLst xmlns:a="http://schemas.openxmlformats.org/drawingml/2006/main" xmlns:r="http://schemas.openxmlformats.org/officeDocument/2006/relationships" xmlns:p="http://schemas.openxmlformats.org/presentationml/2006/main">
  <p:tag name="GENSWF_SLIDE_UID" val="{D073DFD8-1226-46F8-BCC8-95CA62978FE6}:793"/>
</p:tagLst>
</file>

<file path=ppt/tags/tag133.xml><?xml version="1.0" encoding="utf-8"?>
<p:tagLst xmlns:a="http://schemas.openxmlformats.org/drawingml/2006/main" xmlns:r="http://schemas.openxmlformats.org/officeDocument/2006/relationships" xmlns:p="http://schemas.openxmlformats.org/presentationml/2006/main">
  <p:tag name="GENSWF_SLIDE_UID" val="{74732FE1-912B-4D7C-B715-324D0B6ED303}:579"/>
</p:tagLst>
</file>

<file path=ppt/tags/tag134.xml><?xml version="1.0" encoding="utf-8"?>
<p:tagLst xmlns:a="http://schemas.openxmlformats.org/drawingml/2006/main" xmlns:r="http://schemas.openxmlformats.org/officeDocument/2006/relationships" xmlns:p="http://schemas.openxmlformats.org/presentationml/2006/main">
  <p:tag name="GENSWF_SLIDE_UID" val="{7CD1FA47-C385-4AFE-9625-D34209E40AAB}:781"/>
</p:tagLst>
</file>

<file path=ppt/tags/tag135.xml><?xml version="1.0" encoding="utf-8"?>
<p:tagLst xmlns:a="http://schemas.openxmlformats.org/drawingml/2006/main" xmlns:r="http://schemas.openxmlformats.org/officeDocument/2006/relationships" xmlns:p="http://schemas.openxmlformats.org/presentationml/2006/main">
  <p:tag name="GENSWF_SLIDE_UID" val="{AAF13FEA-BE19-4150-9645-B0661CBBA116}:783"/>
</p:tagLst>
</file>

<file path=ppt/tags/tag136.xml><?xml version="1.0" encoding="utf-8"?>
<p:tagLst xmlns:a="http://schemas.openxmlformats.org/drawingml/2006/main" xmlns:r="http://schemas.openxmlformats.org/officeDocument/2006/relationships" xmlns:p="http://schemas.openxmlformats.org/presentationml/2006/main">
  <p:tag name="GENSWF_SLIDE_UID" val="{F738DC94-51A8-4A83-B853-64B589EAB664}:785"/>
</p:tagLst>
</file>

<file path=ppt/tags/tag137.xml><?xml version="1.0" encoding="utf-8"?>
<p:tagLst xmlns:a="http://schemas.openxmlformats.org/drawingml/2006/main" xmlns:r="http://schemas.openxmlformats.org/officeDocument/2006/relationships" xmlns:p="http://schemas.openxmlformats.org/presentationml/2006/main">
  <p:tag name="GENSWF_SLIDE_UID" val="{F679FBDE-D4CA-41A9-95AE-E908953A4530}:787"/>
</p:tagLst>
</file>

<file path=ppt/tags/tag138.xml><?xml version="1.0" encoding="utf-8"?>
<p:tagLst xmlns:a="http://schemas.openxmlformats.org/drawingml/2006/main" xmlns:r="http://schemas.openxmlformats.org/officeDocument/2006/relationships" xmlns:p="http://schemas.openxmlformats.org/presentationml/2006/main">
  <p:tag name="GENSWF_SLIDE_UID" val="{B3B4C251-F74B-4C0C-9849-99793DD126CE}:788"/>
</p:tagLst>
</file>

<file path=ppt/tags/tag139.xml><?xml version="1.0" encoding="utf-8"?>
<p:tagLst xmlns:a="http://schemas.openxmlformats.org/drawingml/2006/main" xmlns:r="http://schemas.openxmlformats.org/officeDocument/2006/relationships" xmlns:p="http://schemas.openxmlformats.org/presentationml/2006/main">
  <p:tag name="GENSWF_SLIDE_UID" val="{BD71F7FF-DE1F-4E2D-8CFD-DD2909D859BD}:789"/>
</p:tagLst>
</file>

<file path=ppt/tags/tag14.xml><?xml version="1.0" encoding="utf-8"?>
<p:tagLst xmlns:a="http://schemas.openxmlformats.org/drawingml/2006/main" xmlns:r="http://schemas.openxmlformats.org/officeDocument/2006/relationships" xmlns:p="http://schemas.openxmlformats.org/presentationml/2006/main">
  <p:tag name="GENSWF_SLIDE_UID" val="{91E4132C-5965-4065-B747-8CB6C0ABA5BE}:639"/>
</p:tagLst>
</file>

<file path=ppt/tags/tag140.xml><?xml version="1.0" encoding="utf-8"?>
<p:tagLst xmlns:a="http://schemas.openxmlformats.org/drawingml/2006/main" xmlns:r="http://schemas.openxmlformats.org/officeDocument/2006/relationships" xmlns:p="http://schemas.openxmlformats.org/presentationml/2006/main">
  <p:tag name="GENSWF_SLIDE_UID" val="{4C677A73-E018-4E33-84FD-DA45188ED9EF}:790"/>
</p:tagLst>
</file>

<file path=ppt/tags/tag141.xml><?xml version="1.0" encoding="utf-8"?>
<p:tagLst xmlns:a="http://schemas.openxmlformats.org/drawingml/2006/main" xmlns:r="http://schemas.openxmlformats.org/officeDocument/2006/relationships" xmlns:p="http://schemas.openxmlformats.org/presentationml/2006/main">
  <p:tag name="GENSWF_SLIDE_UID" val="{FE59A093-9BC8-4739-9001-3AC17E362B82}:791"/>
</p:tagLst>
</file>

<file path=ppt/tags/tag142.xml><?xml version="1.0" encoding="utf-8"?>
<p:tagLst xmlns:a="http://schemas.openxmlformats.org/drawingml/2006/main" xmlns:r="http://schemas.openxmlformats.org/officeDocument/2006/relationships" xmlns:p="http://schemas.openxmlformats.org/presentationml/2006/main">
  <p:tag name="GENSWF_SLIDE_UID" val="{3A87AA4B-2E6D-49F9-BC42-C2EA754CE052}:792"/>
</p:tagLst>
</file>

<file path=ppt/tags/tag143.xml><?xml version="1.0" encoding="utf-8"?>
<p:tagLst xmlns:a="http://schemas.openxmlformats.org/drawingml/2006/main" xmlns:r="http://schemas.openxmlformats.org/officeDocument/2006/relationships" xmlns:p="http://schemas.openxmlformats.org/presentationml/2006/main">
  <p:tag name="GENSWF_SLIDE_UID" val="{7880D256-15F2-4C34-A033-CE9A5979F306}:593"/>
</p:tagLst>
</file>

<file path=ppt/tags/tag144.xml><?xml version="1.0" encoding="utf-8"?>
<p:tagLst xmlns:a="http://schemas.openxmlformats.org/drawingml/2006/main" xmlns:r="http://schemas.openxmlformats.org/officeDocument/2006/relationships" xmlns:p="http://schemas.openxmlformats.org/presentationml/2006/main">
  <p:tag name="GENSWF_SLIDE_UID" val="{6DC63925-F401-49D8-A363-897B1565BDD6}:601"/>
</p:tagLst>
</file>

<file path=ppt/tags/tag145.xml><?xml version="1.0" encoding="utf-8"?>
<p:tagLst xmlns:a="http://schemas.openxmlformats.org/drawingml/2006/main" xmlns:r="http://schemas.openxmlformats.org/officeDocument/2006/relationships" xmlns:p="http://schemas.openxmlformats.org/presentationml/2006/main">
  <p:tag name="GENSWF_SLIDE_UID" val="{A92C536A-C5CC-4FE1-8CFB-DF7424AD8E68}:631"/>
</p:tagLst>
</file>

<file path=ppt/tags/tag146.xml><?xml version="1.0" encoding="utf-8"?>
<p:tagLst xmlns:a="http://schemas.openxmlformats.org/drawingml/2006/main" xmlns:r="http://schemas.openxmlformats.org/officeDocument/2006/relationships" xmlns:p="http://schemas.openxmlformats.org/presentationml/2006/main">
  <p:tag name="GENSWF_SLIDE_UID" val="{9E62816A-4A9D-487A-A94C-BF929CF35199}:607"/>
</p:tagLst>
</file>

<file path=ppt/tags/tag147.xml><?xml version="1.0" encoding="utf-8"?>
<p:tagLst xmlns:a="http://schemas.openxmlformats.org/drawingml/2006/main" xmlns:r="http://schemas.openxmlformats.org/officeDocument/2006/relationships" xmlns:p="http://schemas.openxmlformats.org/presentationml/2006/main">
  <p:tag name="GENSWF_SLIDE_UID" val="{91E6DBB7-4A3D-4774-9757-6D98A61F6322}:606"/>
</p:tagLst>
</file>

<file path=ppt/tags/tag148.xml><?xml version="1.0" encoding="utf-8"?>
<p:tagLst xmlns:a="http://schemas.openxmlformats.org/drawingml/2006/main" xmlns:r="http://schemas.openxmlformats.org/officeDocument/2006/relationships" xmlns:p="http://schemas.openxmlformats.org/presentationml/2006/main">
  <p:tag name="GENSWF_SLIDE_UID" val="{41D810F4-CBCB-471A-BE42-3DC6E0149301}:611"/>
</p:tagLst>
</file>

<file path=ppt/tags/tag149.xml><?xml version="1.0" encoding="utf-8"?>
<p:tagLst xmlns:a="http://schemas.openxmlformats.org/drawingml/2006/main" xmlns:r="http://schemas.openxmlformats.org/officeDocument/2006/relationships" xmlns:p="http://schemas.openxmlformats.org/presentationml/2006/main">
  <p:tag name="GENSWF_SLIDE_UID" val="{09F9D17C-3AF6-466B-9F3C-53E9B7D0E43B}:609"/>
</p:tagLst>
</file>

<file path=ppt/tags/tag15.xml><?xml version="1.0" encoding="utf-8"?>
<p:tagLst xmlns:a="http://schemas.openxmlformats.org/drawingml/2006/main" xmlns:r="http://schemas.openxmlformats.org/officeDocument/2006/relationships" xmlns:p="http://schemas.openxmlformats.org/presentationml/2006/main">
  <p:tag name="GENSWF_SLIDE_UID" val="{37507A52-BA26-4423-A0DA-57FFD37A6D23}:686"/>
</p:tagLst>
</file>

<file path=ppt/tags/tag150.xml><?xml version="1.0" encoding="utf-8"?>
<p:tagLst xmlns:a="http://schemas.openxmlformats.org/drawingml/2006/main" xmlns:r="http://schemas.openxmlformats.org/officeDocument/2006/relationships" xmlns:p="http://schemas.openxmlformats.org/presentationml/2006/main">
  <p:tag name="GENSWF_SLIDE_UID" val="{218B1C83-AB42-4AFC-9C2C-A50C356F0105}:632"/>
</p:tagLst>
</file>

<file path=ppt/tags/tag151.xml><?xml version="1.0" encoding="utf-8"?>
<p:tagLst xmlns:a="http://schemas.openxmlformats.org/drawingml/2006/main" xmlns:r="http://schemas.openxmlformats.org/officeDocument/2006/relationships" xmlns:p="http://schemas.openxmlformats.org/presentationml/2006/main">
  <p:tag name="GENSWF_SLIDE_UID" val="{D43C91A1-4E5C-4EE3-AD58-2A4E8BCD9893}:641"/>
</p:tagLst>
</file>

<file path=ppt/tags/tag152.xml><?xml version="1.0" encoding="utf-8"?>
<p:tagLst xmlns:a="http://schemas.openxmlformats.org/drawingml/2006/main" xmlns:r="http://schemas.openxmlformats.org/officeDocument/2006/relationships" xmlns:p="http://schemas.openxmlformats.org/presentationml/2006/main">
  <p:tag name="GENSWF_SLIDE_UID" val="{C10CAD2A-D28E-4791-9CCC-E3B3AF3148CE}:613"/>
</p:tagLst>
</file>

<file path=ppt/tags/tag153.xml><?xml version="1.0" encoding="utf-8"?>
<p:tagLst xmlns:a="http://schemas.openxmlformats.org/drawingml/2006/main" xmlns:r="http://schemas.openxmlformats.org/officeDocument/2006/relationships" xmlns:p="http://schemas.openxmlformats.org/presentationml/2006/main">
  <p:tag name="GENSWF_SLIDE_UID" val="{0557B8CD-DC68-4CD2-BFA8-FF0630CB3E4E}:615"/>
</p:tagLst>
</file>

<file path=ppt/tags/tag154.xml><?xml version="1.0" encoding="utf-8"?>
<p:tagLst xmlns:a="http://schemas.openxmlformats.org/drawingml/2006/main" xmlns:r="http://schemas.openxmlformats.org/officeDocument/2006/relationships" xmlns:p="http://schemas.openxmlformats.org/presentationml/2006/main">
  <p:tag name="GENSWF_SLIDE_UID" val="{B042567D-9A2D-486C-8484-61D6B9E33EAB}:616"/>
</p:tagLst>
</file>

<file path=ppt/tags/tag155.xml><?xml version="1.0" encoding="utf-8"?>
<p:tagLst xmlns:a="http://schemas.openxmlformats.org/drawingml/2006/main" xmlns:r="http://schemas.openxmlformats.org/officeDocument/2006/relationships" xmlns:p="http://schemas.openxmlformats.org/presentationml/2006/main">
  <p:tag name="GENSWF_SLIDE_UID" val="{B36D9F40-C6FE-4383-8C99-4D1180F6F82F}:618"/>
</p:tagLst>
</file>

<file path=ppt/tags/tag156.xml><?xml version="1.0" encoding="utf-8"?>
<p:tagLst xmlns:a="http://schemas.openxmlformats.org/drawingml/2006/main" xmlns:r="http://schemas.openxmlformats.org/officeDocument/2006/relationships" xmlns:p="http://schemas.openxmlformats.org/presentationml/2006/main">
  <p:tag name="GENSWF_SLIDE_UID" val="{DB29F0FF-4B52-43B0-B41D-57B7A71A0A72}:798"/>
</p:tagLst>
</file>

<file path=ppt/tags/tag157.xml><?xml version="1.0" encoding="utf-8"?>
<p:tagLst xmlns:a="http://schemas.openxmlformats.org/drawingml/2006/main" xmlns:r="http://schemas.openxmlformats.org/officeDocument/2006/relationships" xmlns:p="http://schemas.openxmlformats.org/presentationml/2006/main">
  <p:tag name="GENSWF_SLIDE_UID" val="{49CF6550-4EEE-4451-868F-A63D9FA51BD4}:799"/>
</p:tagLst>
</file>

<file path=ppt/tags/tag158.xml><?xml version="1.0" encoding="utf-8"?>
<p:tagLst xmlns:a="http://schemas.openxmlformats.org/drawingml/2006/main" xmlns:r="http://schemas.openxmlformats.org/officeDocument/2006/relationships" xmlns:p="http://schemas.openxmlformats.org/presentationml/2006/main">
  <p:tag name="GENSWF_SLIDE_UID" val="{944364F4-7856-48D4-9E23-EFDB13315209}:797"/>
</p:tagLst>
</file>

<file path=ppt/tags/tag159.xml><?xml version="1.0" encoding="utf-8"?>
<p:tagLst xmlns:a="http://schemas.openxmlformats.org/drawingml/2006/main" xmlns:r="http://schemas.openxmlformats.org/officeDocument/2006/relationships" xmlns:p="http://schemas.openxmlformats.org/presentationml/2006/main">
  <p:tag name="GENSWF_SLIDE_UID" val="{DD18F765-4DB8-459C-8113-315BF6EFAD88}:795"/>
</p:tagLst>
</file>

<file path=ppt/tags/tag16.xml><?xml version="1.0" encoding="utf-8"?>
<p:tagLst xmlns:a="http://schemas.openxmlformats.org/drawingml/2006/main" xmlns:r="http://schemas.openxmlformats.org/officeDocument/2006/relationships" xmlns:p="http://schemas.openxmlformats.org/presentationml/2006/main">
  <p:tag name="GENSWF_SLIDE_UID" val="{441D5785-B30A-493E-93DB-5B0819F4F0B6}:687"/>
</p:tagLst>
</file>

<file path=ppt/tags/tag160.xml><?xml version="1.0" encoding="utf-8"?>
<p:tagLst xmlns:a="http://schemas.openxmlformats.org/drawingml/2006/main" xmlns:r="http://schemas.openxmlformats.org/officeDocument/2006/relationships" xmlns:p="http://schemas.openxmlformats.org/presentationml/2006/main">
  <p:tag name="GENSWF_SLIDE_UID" val="{16889271-52AB-4911-8858-8536F5C36221}:800"/>
</p:tagLst>
</file>

<file path=ppt/tags/tag161.xml><?xml version="1.0" encoding="utf-8"?>
<p:tagLst xmlns:a="http://schemas.openxmlformats.org/drawingml/2006/main" xmlns:r="http://schemas.openxmlformats.org/officeDocument/2006/relationships" xmlns:p="http://schemas.openxmlformats.org/presentationml/2006/main">
  <p:tag name="GENSWF_SLIDE_UID" val="{F16E4B7D-7D5E-41EC-A0E8-CD0E63F60E9D}:818"/>
</p:tagLst>
</file>

<file path=ppt/tags/tag162.xml><?xml version="1.0" encoding="utf-8"?>
<p:tagLst xmlns:a="http://schemas.openxmlformats.org/drawingml/2006/main" xmlns:r="http://schemas.openxmlformats.org/officeDocument/2006/relationships" xmlns:p="http://schemas.openxmlformats.org/presentationml/2006/main">
  <p:tag name="GENSWF_SLIDE_UID" val="{69371361-50EF-4D1E-ADEA-BFEF6C7DEFFA}:815"/>
</p:tagLst>
</file>

<file path=ppt/tags/tag163.xml><?xml version="1.0" encoding="utf-8"?>
<p:tagLst xmlns:a="http://schemas.openxmlformats.org/drawingml/2006/main" xmlns:r="http://schemas.openxmlformats.org/officeDocument/2006/relationships" xmlns:p="http://schemas.openxmlformats.org/presentationml/2006/main">
  <p:tag name="GENSWF_SLIDE_UID" val="{9F1FE5DD-4EAA-4CEB-9FA2-8F31B8F6F5C5}:827"/>
</p:tagLst>
</file>

<file path=ppt/tags/tag164.xml><?xml version="1.0" encoding="utf-8"?>
<p:tagLst xmlns:a="http://schemas.openxmlformats.org/drawingml/2006/main" xmlns:r="http://schemas.openxmlformats.org/officeDocument/2006/relationships" xmlns:p="http://schemas.openxmlformats.org/presentationml/2006/main">
  <p:tag name="GENSWF_SLIDE_UID" val="{ACC31AD2-1D61-4AA7-BE3B-41046EED1785}:817"/>
</p:tagLst>
</file>

<file path=ppt/tags/tag165.xml><?xml version="1.0" encoding="utf-8"?>
<p:tagLst xmlns:a="http://schemas.openxmlformats.org/drawingml/2006/main" xmlns:r="http://schemas.openxmlformats.org/officeDocument/2006/relationships" xmlns:p="http://schemas.openxmlformats.org/presentationml/2006/main">
  <p:tag name="GENSWF_SLIDE_UID" val="{246B4546-4E32-4D18-91A3-81799EB6C3F3}:683"/>
</p:tagLst>
</file>

<file path=ppt/tags/tag166.xml><?xml version="1.0" encoding="utf-8"?>
<p:tagLst xmlns:a="http://schemas.openxmlformats.org/drawingml/2006/main" xmlns:r="http://schemas.openxmlformats.org/officeDocument/2006/relationships" xmlns:p="http://schemas.openxmlformats.org/presentationml/2006/main">
  <p:tag name="GENSWF_SLIDE_UID" val="{E3A000B2-B998-4A9E-839A-7DFC234C9A76}:629"/>
</p:tagLst>
</file>

<file path=ppt/tags/tag167.xml><?xml version="1.0" encoding="utf-8"?>
<p:tagLst xmlns:a="http://schemas.openxmlformats.org/drawingml/2006/main" xmlns:r="http://schemas.openxmlformats.org/officeDocument/2006/relationships" xmlns:p="http://schemas.openxmlformats.org/presentationml/2006/main">
  <p:tag name="GENSWF_SLIDE_UID" val="{DB8E1366-7738-42A2-B577-FE38BE433AFE}:610"/>
</p:tagLst>
</file>

<file path=ppt/tags/tag168.xml><?xml version="1.0" encoding="utf-8"?>
<p:tagLst xmlns:a="http://schemas.openxmlformats.org/drawingml/2006/main" xmlns:r="http://schemas.openxmlformats.org/officeDocument/2006/relationships" xmlns:p="http://schemas.openxmlformats.org/presentationml/2006/main">
  <p:tag name="GENSWF_SLIDE_UID" val="{50566908-C5FA-4761-B828-F8B83186C202}:819"/>
</p:tagLst>
</file>

<file path=ppt/tags/tag169.xml><?xml version="1.0" encoding="utf-8"?>
<p:tagLst xmlns:a="http://schemas.openxmlformats.org/drawingml/2006/main" xmlns:r="http://schemas.openxmlformats.org/officeDocument/2006/relationships" xmlns:p="http://schemas.openxmlformats.org/presentationml/2006/main">
  <p:tag name="GENSWF_SLIDE_UID" val="{FA8C249D-02C4-4E8A-8EEF-FB73294FE789}:821"/>
</p:tagLst>
</file>

<file path=ppt/tags/tag17.xml><?xml version="1.0" encoding="utf-8"?>
<p:tagLst xmlns:a="http://schemas.openxmlformats.org/drawingml/2006/main" xmlns:r="http://schemas.openxmlformats.org/officeDocument/2006/relationships" xmlns:p="http://schemas.openxmlformats.org/presentationml/2006/main">
  <p:tag name="GENSWF_SLIDE_UID" val="{E2B61413-07DD-417F-8B4D-D50413E40199}:688"/>
</p:tagLst>
</file>

<file path=ppt/tags/tag170.xml><?xml version="1.0" encoding="utf-8"?>
<p:tagLst xmlns:a="http://schemas.openxmlformats.org/drawingml/2006/main" xmlns:r="http://schemas.openxmlformats.org/officeDocument/2006/relationships" xmlns:p="http://schemas.openxmlformats.org/presentationml/2006/main">
  <p:tag name="GENSWF_SLIDE_UID" val="{881F3200-4273-4F1B-A2D4-28188E9D3F61}:822"/>
</p:tagLst>
</file>

<file path=ppt/tags/tag171.xml><?xml version="1.0" encoding="utf-8"?>
<p:tagLst xmlns:a="http://schemas.openxmlformats.org/drawingml/2006/main" xmlns:r="http://schemas.openxmlformats.org/officeDocument/2006/relationships" xmlns:p="http://schemas.openxmlformats.org/presentationml/2006/main">
  <p:tag name="GENSWF_SLIDE_UID" val="{71114519-5D92-47D4-A4D3-9712AEEC573C}:820"/>
</p:tagLst>
</file>

<file path=ppt/tags/tag172.xml><?xml version="1.0" encoding="utf-8"?>
<p:tagLst xmlns:a="http://schemas.openxmlformats.org/drawingml/2006/main" xmlns:r="http://schemas.openxmlformats.org/officeDocument/2006/relationships" xmlns:p="http://schemas.openxmlformats.org/presentationml/2006/main">
  <p:tag name="GENSWF_SLIDE_UID" val="{B9FF28F6-A3B4-4B89-893E-9AF8B5F24F7F}:825"/>
</p:tagLst>
</file>

<file path=ppt/tags/tag173.xml><?xml version="1.0" encoding="utf-8"?>
<p:tagLst xmlns:a="http://schemas.openxmlformats.org/drawingml/2006/main" xmlns:r="http://schemas.openxmlformats.org/officeDocument/2006/relationships" xmlns:p="http://schemas.openxmlformats.org/presentationml/2006/main">
  <p:tag name="GENSWF_SLIDE_UID" val="{1806BCE9-AFAB-48C4-80EC-B0B07B7C4379}:891"/>
</p:tagLst>
</file>

<file path=ppt/tags/tag174.xml><?xml version="1.0" encoding="utf-8"?>
<p:tagLst xmlns:a="http://schemas.openxmlformats.org/drawingml/2006/main" xmlns:r="http://schemas.openxmlformats.org/officeDocument/2006/relationships" xmlns:p="http://schemas.openxmlformats.org/presentationml/2006/main">
  <p:tag name="GENSWF_SLIDE_UID" val="{C79770F3-542B-49E9-8730-956B4E000461}:826"/>
</p:tagLst>
</file>

<file path=ppt/tags/tag175.xml><?xml version="1.0" encoding="utf-8"?>
<p:tagLst xmlns:a="http://schemas.openxmlformats.org/drawingml/2006/main" xmlns:r="http://schemas.openxmlformats.org/officeDocument/2006/relationships" xmlns:p="http://schemas.openxmlformats.org/presentationml/2006/main">
  <p:tag name="GENSWF_SLIDE_UID" val="{BCDAEB00-BE72-4FD2-A0EA-147075AE0DA8}:642"/>
</p:tagLst>
</file>

<file path=ppt/tags/tag176.xml><?xml version="1.0" encoding="utf-8"?>
<p:tagLst xmlns:a="http://schemas.openxmlformats.org/drawingml/2006/main" xmlns:r="http://schemas.openxmlformats.org/officeDocument/2006/relationships" xmlns:p="http://schemas.openxmlformats.org/presentationml/2006/main">
  <p:tag name="GENSWF_SLIDE_UID" val="{15E666BD-CB94-4412-9A43-C9452B106C98}:257"/>
</p:tagLst>
</file>

<file path=ppt/tags/tag177.xml><?xml version="1.0" encoding="utf-8"?>
<p:tagLst xmlns:a="http://schemas.openxmlformats.org/drawingml/2006/main" xmlns:r="http://schemas.openxmlformats.org/officeDocument/2006/relationships" xmlns:p="http://schemas.openxmlformats.org/presentationml/2006/main">
  <p:tag name="GENSWF_SLIDE_UID" val="{FF66BEA9-5A1D-4A27-92FB-6CB2C519D2B1}:519"/>
</p:tagLst>
</file>

<file path=ppt/tags/tag178.xml><?xml version="1.0" encoding="utf-8"?>
<p:tagLst xmlns:a="http://schemas.openxmlformats.org/drawingml/2006/main" xmlns:r="http://schemas.openxmlformats.org/officeDocument/2006/relationships" xmlns:p="http://schemas.openxmlformats.org/presentationml/2006/main">
  <p:tag name="GENSWF_SLIDE_UID" val="{6A59EAA8-C5D4-45DF-9DE7-9E1A760ED0D2}:263"/>
</p:tagLst>
</file>

<file path=ppt/tags/tag179.xml><?xml version="1.0" encoding="utf-8"?>
<p:tagLst xmlns:a="http://schemas.openxmlformats.org/drawingml/2006/main" xmlns:r="http://schemas.openxmlformats.org/officeDocument/2006/relationships" xmlns:p="http://schemas.openxmlformats.org/presentationml/2006/main">
  <p:tag name="GENSWF_SLIDE_UID" val="{B6DCF347-F7DB-447D-B2D6-D82A4576CB2B}:282"/>
</p:tagLst>
</file>

<file path=ppt/tags/tag18.xml><?xml version="1.0" encoding="utf-8"?>
<p:tagLst xmlns:a="http://schemas.openxmlformats.org/drawingml/2006/main" xmlns:r="http://schemas.openxmlformats.org/officeDocument/2006/relationships" xmlns:p="http://schemas.openxmlformats.org/presentationml/2006/main">
  <p:tag name="GENSWF_SLIDE_UID" val="{D2530D19-F027-4244-846C-3CDC3178503F}:690"/>
</p:tagLst>
</file>

<file path=ppt/tags/tag180.xml><?xml version="1.0" encoding="utf-8"?>
<p:tagLst xmlns:a="http://schemas.openxmlformats.org/drawingml/2006/main" xmlns:r="http://schemas.openxmlformats.org/officeDocument/2006/relationships" xmlns:p="http://schemas.openxmlformats.org/presentationml/2006/main">
  <p:tag name="GENSWF_SLIDE_UID" val="{37E052B2-2C12-42BE-87AC-7195A352946E}:284"/>
</p:tagLst>
</file>

<file path=ppt/tags/tag181.xml><?xml version="1.0" encoding="utf-8"?>
<p:tagLst xmlns:a="http://schemas.openxmlformats.org/drawingml/2006/main" xmlns:r="http://schemas.openxmlformats.org/officeDocument/2006/relationships" xmlns:p="http://schemas.openxmlformats.org/presentationml/2006/main">
  <p:tag name="GENSWF_SLIDE_UID" val="{D976EBFB-3D26-4494-AB85-EB8760F01292}:283"/>
</p:tagLst>
</file>

<file path=ppt/tags/tag182.xml><?xml version="1.0" encoding="utf-8"?>
<p:tagLst xmlns:a="http://schemas.openxmlformats.org/drawingml/2006/main" xmlns:r="http://schemas.openxmlformats.org/officeDocument/2006/relationships" xmlns:p="http://schemas.openxmlformats.org/presentationml/2006/main">
  <p:tag name="GENSWF_SLIDE_UID" val="{C7F47370-F7B6-4B11-B12A-4E692AF31C1E}:288"/>
</p:tagLst>
</file>

<file path=ppt/tags/tag183.xml><?xml version="1.0" encoding="utf-8"?>
<p:tagLst xmlns:a="http://schemas.openxmlformats.org/drawingml/2006/main" xmlns:r="http://schemas.openxmlformats.org/officeDocument/2006/relationships" xmlns:p="http://schemas.openxmlformats.org/presentationml/2006/main">
  <p:tag name="GENSWF_SLIDE_UID" val="{A67E0291-42C9-41AA-BE79-E0614AF975BD}:290"/>
</p:tagLst>
</file>

<file path=ppt/tags/tag184.xml><?xml version="1.0" encoding="utf-8"?>
<p:tagLst xmlns:a="http://schemas.openxmlformats.org/drawingml/2006/main" xmlns:r="http://schemas.openxmlformats.org/officeDocument/2006/relationships" xmlns:p="http://schemas.openxmlformats.org/presentationml/2006/main">
  <p:tag name="GENSWF_SLIDE_UID" val="{F8608FD1-89FD-4681-8E07-2D79A7099BB0}:493"/>
</p:tagLst>
</file>

<file path=ppt/tags/tag185.xml><?xml version="1.0" encoding="utf-8"?>
<p:tagLst xmlns:a="http://schemas.openxmlformats.org/drawingml/2006/main" xmlns:r="http://schemas.openxmlformats.org/officeDocument/2006/relationships" xmlns:p="http://schemas.openxmlformats.org/presentationml/2006/main">
  <p:tag name="GENSWF_SLIDE_UID" val="{1EB5574E-D827-49F3-A026-7CA857AE20C5}:494"/>
</p:tagLst>
</file>

<file path=ppt/tags/tag186.xml><?xml version="1.0" encoding="utf-8"?>
<p:tagLst xmlns:a="http://schemas.openxmlformats.org/drawingml/2006/main" xmlns:r="http://schemas.openxmlformats.org/officeDocument/2006/relationships" xmlns:p="http://schemas.openxmlformats.org/presentationml/2006/main">
  <p:tag name="GENSWF_SLIDE_UID" val="{8193F48D-6F51-4C4C-B6F0-C6D622DA2684}:495"/>
</p:tagLst>
</file>

<file path=ppt/tags/tag187.xml><?xml version="1.0" encoding="utf-8"?>
<p:tagLst xmlns:a="http://schemas.openxmlformats.org/drawingml/2006/main" xmlns:r="http://schemas.openxmlformats.org/officeDocument/2006/relationships" xmlns:p="http://schemas.openxmlformats.org/presentationml/2006/main">
  <p:tag name="GENSWF_SLIDE_UID" val="{27048758-46C6-42D6-9860-D0EB3C2A9C4C}:496"/>
</p:tagLst>
</file>

<file path=ppt/tags/tag188.xml><?xml version="1.0" encoding="utf-8"?>
<p:tagLst xmlns:a="http://schemas.openxmlformats.org/drawingml/2006/main" xmlns:r="http://schemas.openxmlformats.org/officeDocument/2006/relationships" xmlns:p="http://schemas.openxmlformats.org/presentationml/2006/main">
  <p:tag name="GENSWF_SLIDE_UID" val="{68F8314D-FE24-4DA8-8DAF-D5F45DD7D1CB}:501"/>
</p:tagLst>
</file>

<file path=ppt/tags/tag189.xml><?xml version="1.0" encoding="utf-8"?>
<p:tagLst xmlns:a="http://schemas.openxmlformats.org/drawingml/2006/main" xmlns:r="http://schemas.openxmlformats.org/officeDocument/2006/relationships" xmlns:p="http://schemas.openxmlformats.org/presentationml/2006/main">
  <p:tag name="GENSWF_SLIDE_UID" val="{E1F5561D-5FE3-48E3-977C-5FD8527AB32C}:880"/>
</p:tagLst>
</file>

<file path=ppt/tags/tag19.xml><?xml version="1.0" encoding="utf-8"?>
<p:tagLst xmlns:a="http://schemas.openxmlformats.org/drawingml/2006/main" xmlns:r="http://schemas.openxmlformats.org/officeDocument/2006/relationships" xmlns:p="http://schemas.openxmlformats.org/presentationml/2006/main">
  <p:tag name="GENSWF_SLIDE_UID" val="{B9E6BE37-EFD7-482D-B1D2-C355F06A2313}:704"/>
</p:tagLst>
</file>

<file path=ppt/tags/tag190.xml><?xml version="1.0" encoding="utf-8"?>
<p:tagLst xmlns:a="http://schemas.openxmlformats.org/drawingml/2006/main" xmlns:r="http://schemas.openxmlformats.org/officeDocument/2006/relationships" xmlns:p="http://schemas.openxmlformats.org/presentationml/2006/main">
  <p:tag name="GENSWF_SLIDE_UID" val="{EE1A869B-4870-4BE8-BC55-D108BA5E0602}:503"/>
</p:tagLst>
</file>

<file path=ppt/tags/tag191.xml><?xml version="1.0" encoding="utf-8"?>
<p:tagLst xmlns:a="http://schemas.openxmlformats.org/drawingml/2006/main" xmlns:r="http://schemas.openxmlformats.org/officeDocument/2006/relationships" xmlns:p="http://schemas.openxmlformats.org/presentationml/2006/main">
  <p:tag name="GENSWF_SLIDE_UID" val="{9EDA22D3-411C-4830-95A3-D8791B117B4C}:505"/>
</p:tagLst>
</file>

<file path=ppt/tags/tag192.xml><?xml version="1.0" encoding="utf-8"?>
<p:tagLst xmlns:a="http://schemas.openxmlformats.org/drawingml/2006/main" xmlns:r="http://schemas.openxmlformats.org/officeDocument/2006/relationships" xmlns:p="http://schemas.openxmlformats.org/presentationml/2006/main">
  <p:tag name="GENSWF_SLIDE_UID" val="{0F697365-5C70-4C1B-9583-CD684F6D3D1E}:511"/>
</p:tagLst>
</file>

<file path=ppt/tags/tag193.xml><?xml version="1.0" encoding="utf-8"?>
<p:tagLst xmlns:a="http://schemas.openxmlformats.org/drawingml/2006/main" xmlns:r="http://schemas.openxmlformats.org/officeDocument/2006/relationships" xmlns:p="http://schemas.openxmlformats.org/presentationml/2006/main">
  <p:tag name="GENSWF_SLIDE_UID" val="{3E6EDEF9-86CB-4C5F-837C-1DEF227E7C3C}:504"/>
</p:tagLst>
</file>

<file path=ppt/tags/tag194.xml><?xml version="1.0" encoding="utf-8"?>
<p:tagLst xmlns:a="http://schemas.openxmlformats.org/drawingml/2006/main" xmlns:r="http://schemas.openxmlformats.org/officeDocument/2006/relationships" xmlns:p="http://schemas.openxmlformats.org/presentationml/2006/main">
  <p:tag name="GENSWF_SLIDE_UID" val="{C6775C67-0E22-40FF-ADB2-9C486CEF2644}:512"/>
</p:tagLst>
</file>

<file path=ppt/tags/tag195.xml><?xml version="1.0" encoding="utf-8"?>
<p:tagLst xmlns:a="http://schemas.openxmlformats.org/drawingml/2006/main" xmlns:r="http://schemas.openxmlformats.org/officeDocument/2006/relationships" xmlns:p="http://schemas.openxmlformats.org/presentationml/2006/main">
  <p:tag name="GENSWF_SLIDE_UID" val="{30045FFC-EF14-467E-A298-45FC775928E5}:513"/>
</p:tagLst>
</file>

<file path=ppt/tags/tag196.xml><?xml version="1.0" encoding="utf-8"?>
<p:tagLst xmlns:a="http://schemas.openxmlformats.org/drawingml/2006/main" xmlns:r="http://schemas.openxmlformats.org/officeDocument/2006/relationships" xmlns:p="http://schemas.openxmlformats.org/presentationml/2006/main">
  <p:tag name="GENSWF_SLIDE_UID" val="{6E748A9B-20D3-4AB7-85F8-71F5F98B5CE9}:514"/>
</p:tagLst>
</file>

<file path=ppt/tags/tag197.xml><?xml version="1.0" encoding="utf-8"?>
<p:tagLst xmlns:a="http://schemas.openxmlformats.org/drawingml/2006/main" xmlns:r="http://schemas.openxmlformats.org/officeDocument/2006/relationships" xmlns:p="http://schemas.openxmlformats.org/presentationml/2006/main">
  <p:tag name="GENSWF_SLIDE_UID" val="{5A2AFB20-9F2E-4270-AF54-F8E4DECD99A1}:506"/>
</p:tagLst>
</file>

<file path=ppt/tags/tag198.xml><?xml version="1.0" encoding="utf-8"?>
<p:tagLst xmlns:a="http://schemas.openxmlformats.org/drawingml/2006/main" xmlns:r="http://schemas.openxmlformats.org/officeDocument/2006/relationships" xmlns:p="http://schemas.openxmlformats.org/presentationml/2006/main">
  <p:tag name="GENSWF_SLIDE_UID" val="{862E92A4-BBCD-4C8E-9A89-9A8C21EC7C0E}:507"/>
</p:tagLst>
</file>

<file path=ppt/tags/tag199.xml><?xml version="1.0" encoding="utf-8"?>
<p:tagLst xmlns:a="http://schemas.openxmlformats.org/drawingml/2006/main" xmlns:r="http://schemas.openxmlformats.org/officeDocument/2006/relationships" xmlns:p="http://schemas.openxmlformats.org/presentationml/2006/main">
  <p:tag name="GENSWF_SLIDE_UID" val="{E7D7EE2B-262C-4FA2-AE0B-8A08F95F1F99}:508"/>
</p:tagLst>
</file>

<file path=ppt/tags/tag2.xml><?xml version="1.0" encoding="utf-8"?>
<p:tagLst xmlns:a="http://schemas.openxmlformats.org/drawingml/2006/main" xmlns:r="http://schemas.openxmlformats.org/officeDocument/2006/relationships" xmlns:p="http://schemas.openxmlformats.org/presentationml/2006/main">
  <p:tag name="GENSWF_SLIDE_UID" val="{14F59CC3-C9A0-4F8F-8CCF-BF8DEF84943E}:778"/>
</p:tagLst>
</file>

<file path=ppt/tags/tag20.xml><?xml version="1.0" encoding="utf-8"?>
<p:tagLst xmlns:a="http://schemas.openxmlformats.org/drawingml/2006/main" xmlns:r="http://schemas.openxmlformats.org/officeDocument/2006/relationships" xmlns:p="http://schemas.openxmlformats.org/presentationml/2006/main">
  <p:tag name="GENSWF_SLIDE_UID" val="{0AB47791-F252-413D-9802-B6293E74957C}:664"/>
</p:tagLst>
</file>

<file path=ppt/tags/tag200.xml><?xml version="1.0" encoding="utf-8"?>
<p:tagLst xmlns:a="http://schemas.openxmlformats.org/drawingml/2006/main" xmlns:r="http://schemas.openxmlformats.org/officeDocument/2006/relationships" xmlns:p="http://schemas.openxmlformats.org/presentationml/2006/main">
  <p:tag name="GENSWF_SLIDE_UID" val="{22FE7A3E-986A-4BB1-BC73-A1142465A361}:515"/>
</p:tagLst>
</file>

<file path=ppt/tags/tag201.xml><?xml version="1.0" encoding="utf-8"?>
<p:tagLst xmlns:a="http://schemas.openxmlformats.org/drawingml/2006/main" xmlns:r="http://schemas.openxmlformats.org/officeDocument/2006/relationships" xmlns:p="http://schemas.openxmlformats.org/presentationml/2006/main">
  <p:tag name="GENSWF_SLIDE_UID" val="{4FC28E44-E8AF-4175-8ED9-825C761A8E66}:509"/>
</p:tagLst>
</file>

<file path=ppt/tags/tag202.xml><?xml version="1.0" encoding="utf-8"?>
<p:tagLst xmlns:a="http://schemas.openxmlformats.org/drawingml/2006/main" xmlns:r="http://schemas.openxmlformats.org/officeDocument/2006/relationships" xmlns:p="http://schemas.openxmlformats.org/presentationml/2006/main">
  <p:tag name="GENSWF_SLIDE_UID" val="{38841F56-42C8-4B34-B1FC-D95DB0AF3E64}:516"/>
</p:tagLst>
</file>

<file path=ppt/tags/tag203.xml><?xml version="1.0" encoding="utf-8"?>
<p:tagLst xmlns:a="http://schemas.openxmlformats.org/drawingml/2006/main" xmlns:r="http://schemas.openxmlformats.org/officeDocument/2006/relationships" xmlns:p="http://schemas.openxmlformats.org/presentationml/2006/main">
  <p:tag name="GENSWF_SLIDE_UID" val="{E0712E47-667B-4D3D-9721-FA3F1085F19C}:517"/>
</p:tagLst>
</file>

<file path=ppt/tags/tag204.xml><?xml version="1.0" encoding="utf-8"?>
<p:tagLst xmlns:a="http://schemas.openxmlformats.org/drawingml/2006/main" xmlns:r="http://schemas.openxmlformats.org/officeDocument/2006/relationships" xmlns:p="http://schemas.openxmlformats.org/presentationml/2006/main">
  <p:tag name="GENSWF_SLIDE_UID" val="{DC0DB19B-89C3-4483-9378-18AC10F4E282}:518"/>
</p:tagLst>
</file>

<file path=ppt/tags/tag205.xml><?xml version="1.0" encoding="utf-8"?>
<p:tagLst xmlns:a="http://schemas.openxmlformats.org/drawingml/2006/main" xmlns:r="http://schemas.openxmlformats.org/officeDocument/2006/relationships" xmlns:p="http://schemas.openxmlformats.org/presentationml/2006/main">
  <p:tag name="GENSWF_SLIDE_UID" val="{DB145C43-66D7-4C02-86BB-4BC6787E1C17}:657"/>
</p:tagLst>
</file>

<file path=ppt/tags/tag206.xml><?xml version="1.0" encoding="utf-8"?>
<p:tagLst xmlns:a="http://schemas.openxmlformats.org/drawingml/2006/main" xmlns:r="http://schemas.openxmlformats.org/officeDocument/2006/relationships" xmlns:p="http://schemas.openxmlformats.org/presentationml/2006/main">
  <p:tag name="GENSWF_SLIDE_UID" val="{A6AE6F58-B9C7-4FC4-938B-3AF9982EEBF4}:658"/>
</p:tagLst>
</file>

<file path=ppt/tags/tag207.xml><?xml version="1.0" encoding="utf-8"?>
<p:tagLst xmlns:a="http://schemas.openxmlformats.org/drawingml/2006/main" xmlns:r="http://schemas.openxmlformats.org/officeDocument/2006/relationships" xmlns:p="http://schemas.openxmlformats.org/presentationml/2006/main">
  <p:tag name="GENSWF_SLIDE_UID" val="{44E26F03-E43F-489D-83D0-D2D9083177C1}:643"/>
</p:tagLst>
</file>

<file path=ppt/tags/tag208.xml><?xml version="1.0" encoding="utf-8"?>
<p:tagLst xmlns:a="http://schemas.openxmlformats.org/drawingml/2006/main" xmlns:r="http://schemas.openxmlformats.org/officeDocument/2006/relationships" xmlns:p="http://schemas.openxmlformats.org/presentationml/2006/main">
  <p:tag name="GENSWF_SLIDE_UID" val="{CFDCFB43-11A5-48B9-BB21-DC6AC5245F3A}:644"/>
</p:tagLst>
</file>

<file path=ppt/tags/tag209.xml><?xml version="1.0" encoding="utf-8"?>
<p:tagLst xmlns:a="http://schemas.openxmlformats.org/drawingml/2006/main" xmlns:r="http://schemas.openxmlformats.org/officeDocument/2006/relationships" xmlns:p="http://schemas.openxmlformats.org/presentationml/2006/main">
  <p:tag name="GENSWF_SLIDE_UID" val="{6C001DD6-5869-410B-B40B-89745FECF8E3}:647"/>
</p:tagLst>
</file>

<file path=ppt/tags/tag21.xml><?xml version="1.0" encoding="utf-8"?>
<p:tagLst xmlns:a="http://schemas.openxmlformats.org/drawingml/2006/main" xmlns:r="http://schemas.openxmlformats.org/officeDocument/2006/relationships" xmlns:p="http://schemas.openxmlformats.org/presentationml/2006/main">
  <p:tag name="GENSWF_SLIDE_UID" val="{8EE0BCC9-EEB7-482F-8525-DAE73FAFC833}:691"/>
</p:tagLst>
</file>

<file path=ppt/tags/tag210.xml><?xml version="1.0" encoding="utf-8"?>
<p:tagLst xmlns:a="http://schemas.openxmlformats.org/drawingml/2006/main" xmlns:r="http://schemas.openxmlformats.org/officeDocument/2006/relationships" xmlns:p="http://schemas.openxmlformats.org/presentationml/2006/main">
  <p:tag name="GENSWF_SLIDE_UID" val="{AD8BA988-3E91-4682-8C94-BC1B044CEE38}:648"/>
</p:tagLst>
</file>

<file path=ppt/tags/tag211.xml><?xml version="1.0" encoding="utf-8"?>
<p:tagLst xmlns:a="http://schemas.openxmlformats.org/drawingml/2006/main" xmlns:r="http://schemas.openxmlformats.org/officeDocument/2006/relationships" xmlns:p="http://schemas.openxmlformats.org/presentationml/2006/main">
  <p:tag name="GENSWF_SLIDE_UID" val="{15A3EC30-6C67-4562-A4CD-3A5C6B09095E}:649"/>
</p:tagLst>
</file>

<file path=ppt/tags/tag212.xml><?xml version="1.0" encoding="utf-8"?>
<p:tagLst xmlns:a="http://schemas.openxmlformats.org/drawingml/2006/main" xmlns:r="http://schemas.openxmlformats.org/officeDocument/2006/relationships" xmlns:p="http://schemas.openxmlformats.org/presentationml/2006/main">
  <p:tag name="GENSWF_SLIDE_UID" val="{A71358E9-19AB-4192-8813-E51E77EF746B}:738"/>
</p:tagLst>
</file>

<file path=ppt/tags/tag213.xml><?xml version="1.0" encoding="utf-8"?>
<p:tagLst xmlns:a="http://schemas.openxmlformats.org/drawingml/2006/main" xmlns:r="http://schemas.openxmlformats.org/officeDocument/2006/relationships" xmlns:p="http://schemas.openxmlformats.org/presentationml/2006/main">
  <p:tag name="GENSWF_SLIDE_UID" val="{EF827A5F-DA56-4224-8A32-CD0AA375562C}:746"/>
</p:tagLst>
</file>

<file path=ppt/tags/tag214.xml><?xml version="1.0" encoding="utf-8"?>
<p:tagLst xmlns:a="http://schemas.openxmlformats.org/drawingml/2006/main" xmlns:r="http://schemas.openxmlformats.org/officeDocument/2006/relationships" xmlns:p="http://schemas.openxmlformats.org/presentationml/2006/main">
  <p:tag name="GENSWF_SLIDE_UID" val="{258595EB-9791-4487-8300-53D928FDD355}:856"/>
</p:tagLst>
</file>

<file path=ppt/tags/tag215.xml><?xml version="1.0" encoding="utf-8"?>
<p:tagLst xmlns:a="http://schemas.openxmlformats.org/drawingml/2006/main" xmlns:r="http://schemas.openxmlformats.org/officeDocument/2006/relationships" xmlns:p="http://schemas.openxmlformats.org/presentationml/2006/main">
  <p:tag name="GENSWF_SLIDE_UID" val="{FEFE4653-3ECA-4C48-8561-D7F587CC9A61}:857"/>
</p:tagLst>
</file>

<file path=ppt/tags/tag216.xml><?xml version="1.0" encoding="utf-8"?>
<p:tagLst xmlns:a="http://schemas.openxmlformats.org/drawingml/2006/main" xmlns:r="http://schemas.openxmlformats.org/officeDocument/2006/relationships" xmlns:p="http://schemas.openxmlformats.org/presentationml/2006/main">
  <p:tag name="GENSWF_SLIDE_UID" val="{1AE7EBBB-821E-41ED-9090-48C912D126C6}:740"/>
</p:tagLst>
</file>

<file path=ppt/tags/tag217.xml><?xml version="1.0" encoding="utf-8"?>
<p:tagLst xmlns:a="http://schemas.openxmlformats.org/drawingml/2006/main" xmlns:r="http://schemas.openxmlformats.org/officeDocument/2006/relationships" xmlns:p="http://schemas.openxmlformats.org/presentationml/2006/main">
  <p:tag name="GENSWF_SLIDE_UID" val="{19E95E89-4150-4BAF-A62F-80AC8A85FFF2}:741"/>
</p:tagLst>
</file>

<file path=ppt/tags/tag218.xml><?xml version="1.0" encoding="utf-8"?>
<p:tagLst xmlns:a="http://schemas.openxmlformats.org/drawingml/2006/main" xmlns:r="http://schemas.openxmlformats.org/officeDocument/2006/relationships" xmlns:p="http://schemas.openxmlformats.org/presentationml/2006/main">
  <p:tag name="GENSWF_SLIDE_UID" val="{C1CA3518-E310-4083-B822-D9EF2C7F1D88}:742"/>
</p:tagLst>
</file>

<file path=ppt/tags/tag219.xml><?xml version="1.0" encoding="utf-8"?>
<p:tagLst xmlns:a="http://schemas.openxmlformats.org/drawingml/2006/main" xmlns:r="http://schemas.openxmlformats.org/officeDocument/2006/relationships" xmlns:p="http://schemas.openxmlformats.org/presentationml/2006/main">
  <p:tag name="GENSWF_SLIDE_UID" val="{B2FC35ED-3272-4B5C-AB5F-7E4114A103C7}:743"/>
</p:tagLst>
</file>

<file path=ppt/tags/tag22.xml><?xml version="1.0" encoding="utf-8"?>
<p:tagLst xmlns:a="http://schemas.openxmlformats.org/drawingml/2006/main" xmlns:r="http://schemas.openxmlformats.org/officeDocument/2006/relationships" xmlns:p="http://schemas.openxmlformats.org/presentationml/2006/main">
  <p:tag name="GENSWF_SLIDE_UID" val="{E5C7EB5C-0367-4879-B415-D8F922144FC0}:692"/>
</p:tagLst>
</file>

<file path=ppt/tags/tag220.xml><?xml version="1.0" encoding="utf-8"?>
<p:tagLst xmlns:a="http://schemas.openxmlformats.org/drawingml/2006/main" xmlns:r="http://schemas.openxmlformats.org/officeDocument/2006/relationships" xmlns:p="http://schemas.openxmlformats.org/presentationml/2006/main">
  <p:tag name="GENSWF_SLIDE_UID" val="{F9F09ACF-D4BF-4ECC-9158-2E8793AFDA41}:744"/>
</p:tagLst>
</file>

<file path=ppt/tags/tag221.xml><?xml version="1.0" encoding="utf-8"?>
<p:tagLst xmlns:a="http://schemas.openxmlformats.org/drawingml/2006/main" xmlns:r="http://schemas.openxmlformats.org/officeDocument/2006/relationships" xmlns:p="http://schemas.openxmlformats.org/presentationml/2006/main">
  <p:tag name="GENSWF_SLIDE_UID" val="{0CA91C9B-3950-448E-98F6-58D441E4650B}:745"/>
</p:tagLst>
</file>

<file path=ppt/tags/tag222.xml><?xml version="1.0" encoding="utf-8"?>
<p:tagLst xmlns:a="http://schemas.openxmlformats.org/drawingml/2006/main" xmlns:r="http://schemas.openxmlformats.org/officeDocument/2006/relationships" xmlns:p="http://schemas.openxmlformats.org/presentationml/2006/main">
  <p:tag name="GENSWF_SLIDE_UID" val="{91C38CF3-9CA0-4231-8691-A9D06272E156}:739"/>
</p:tagLst>
</file>

<file path=ppt/tags/tag223.xml><?xml version="1.0" encoding="utf-8"?>
<p:tagLst xmlns:a="http://schemas.openxmlformats.org/drawingml/2006/main" xmlns:r="http://schemas.openxmlformats.org/officeDocument/2006/relationships" xmlns:p="http://schemas.openxmlformats.org/presentationml/2006/main">
  <p:tag name="GENSWF_SLIDE_UID" val="{6A929A21-F0AD-484E-9694-FB216AFD3567}:646"/>
</p:tagLst>
</file>

<file path=ppt/tags/tag224.xml><?xml version="1.0" encoding="utf-8"?>
<p:tagLst xmlns:a="http://schemas.openxmlformats.org/drawingml/2006/main" xmlns:r="http://schemas.openxmlformats.org/officeDocument/2006/relationships" xmlns:p="http://schemas.openxmlformats.org/presentationml/2006/main">
  <p:tag name="GENSWF_SLIDE_UID" val="{929C277A-70E0-45C7-88F7-C67D7CFF0008}:858"/>
</p:tagLst>
</file>

<file path=ppt/tags/tag225.xml><?xml version="1.0" encoding="utf-8"?>
<p:tagLst xmlns:a="http://schemas.openxmlformats.org/drawingml/2006/main" xmlns:r="http://schemas.openxmlformats.org/officeDocument/2006/relationships" xmlns:p="http://schemas.openxmlformats.org/presentationml/2006/main">
  <p:tag name="GENSWF_SLIDE_UID" val="{B3C631E0-BB62-43CB-8902-243BE2F2D19F}:859"/>
</p:tagLst>
</file>

<file path=ppt/tags/tag226.xml><?xml version="1.0" encoding="utf-8"?>
<p:tagLst xmlns:a="http://schemas.openxmlformats.org/drawingml/2006/main" xmlns:r="http://schemas.openxmlformats.org/officeDocument/2006/relationships" xmlns:p="http://schemas.openxmlformats.org/presentationml/2006/main">
  <p:tag name="GENSWF_SLIDE_UID" val="{00639069-003A-4155-A662-6D12E68BD414}:860"/>
</p:tagLst>
</file>

<file path=ppt/tags/tag227.xml><?xml version="1.0" encoding="utf-8"?>
<p:tagLst xmlns:a="http://schemas.openxmlformats.org/drawingml/2006/main" xmlns:r="http://schemas.openxmlformats.org/officeDocument/2006/relationships" xmlns:p="http://schemas.openxmlformats.org/presentationml/2006/main">
  <p:tag name="GENSWF_SLIDE_UID" val="{DA72061A-63F9-482B-8B1D-F53CFBC01694}:861"/>
</p:tagLst>
</file>

<file path=ppt/tags/tag228.xml><?xml version="1.0" encoding="utf-8"?>
<p:tagLst xmlns:a="http://schemas.openxmlformats.org/drawingml/2006/main" xmlns:r="http://schemas.openxmlformats.org/officeDocument/2006/relationships" xmlns:p="http://schemas.openxmlformats.org/presentationml/2006/main">
  <p:tag name="GENSWF_SLIDE_UID" val="{A02604AE-DD7D-4F26-9EF3-1A6EACECC2A9}:862"/>
</p:tagLst>
</file>

<file path=ppt/tags/tag229.xml><?xml version="1.0" encoding="utf-8"?>
<p:tagLst xmlns:a="http://schemas.openxmlformats.org/drawingml/2006/main" xmlns:r="http://schemas.openxmlformats.org/officeDocument/2006/relationships" xmlns:p="http://schemas.openxmlformats.org/presentationml/2006/main">
  <p:tag name="GENSWF_SLIDE_UID" val="{9E71A1CD-B5D2-4E01-A915-A077B62F005E}:863"/>
</p:tagLst>
</file>

<file path=ppt/tags/tag23.xml><?xml version="1.0" encoding="utf-8"?>
<p:tagLst xmlns:a="http://schemas.openxmlformats.org/drawingml/2006/main" xmlns:r="http://schemas.openxmlformats.org/officeDocument/2006/relationships" xmlns:p="http://schemas.openxmlformats.org/presentationml/2006/main">
  <p:tag name="GENSWF_SLIDE_UID" val="{F4E3F94C-76DB-4199-BBAF-8A5A3BEB664B}:693"/>
</p:tagLst>
</file>

<file path=ppt/tags/tag230.xml><?xml version="1.0" encoding="utf-8"?>
<p:tagLst xmlns:a="http://schemas.openxmlformats.org/drawingml/2006/main" xmlns:r="http://schemas.openxmlformats.org/officeDocument/2006/relationships" xmlns:p="http://schemas.openxmlformats.org/presentationml/2006/main">
  <p:tag name="GENSWF_SLIDE_UID" val="{D1DA274F-92D2-416E-AF9F-1E7823CEEFB1}:867"/>
</p:tagLst>
</file>

<file path=ppt/tags/tag231.xml><?xml version="1.0" encoding="utf-8"?>
<p:tagLst xmlns:a="http://schemas.openxmlformats.org/drawingml/2006/main" xmlns:r="http://schemas.openxmlformats.org/officeDocument/2006/relationships" xmlns:p="http://schemas.openxmlformats.org/presentationml/2006/main">
  <p:tag name="GENSWF_SLIDE_UID" val="{287A5B50-A4AF-4438-967A-55AB017949F9}:866"/>
</p:tagLst>
</file>

<file path=ppt/tags/tag232.xml><?xml version="1.0" encoding="utf-8"?>
<p:tagLst xmlns:a="http://schemas.openxmlformats.org/drawingml/2006/main" xmlns:r="http://schemas.openxmlformats.org/officeDocument/2006/relationships" xmlns:p="http://schemas.openxmlformats.org/presentationml/2006/main">
  <p:tag name="GENSWF_SLIDE_UID" val="{765FF343-12B3-4380-B0DA-D3808431F738}:864"/>
</p:tagLst>
</file>

<file path=ppt/tags/tag233.xml><?xml version="1.0" encoding="utf-8"?>
<p:tagLst xmlns:a="http://schemas.openxmlformats.org/drawingml/2006/main" xmlns:r="http://schemas.openxmlformats.org/officeDocument/2006/relationships" xmlns:p="http://schemas.openxmlformats.org/presentationml/2006/main">
  <p:tag name="GENSWF_SLIDE_UID" val="{821B77C7-E2AF-42B8-9BAD-A60C7358014D}:650"/>
</p:tagLst>
</file>

<file path=ppt/tags/tag234.xml><?xml version="1.0" encoding="utf-8"?>
<p:tagLst xmlns:a="http://schemas.openxmlformats.org/drawingml/2006/main" xmlns:r="http://schemas.openxmlformats.org/officeDocument/2006/relationships" xmlns:p="http://schemas.openxmlformats.org/presentationml/2006/main">
  <p:tag name="GENSWF_SLIDE_UID" val="{4BADE9C5-E31B-4E43-BFC4-75AF93A388D3}:869"/>
</p:tagLst>
</file>

<file path=ppt/tags/tag235.xml><?xml version="1.0" encoding="utf-8"?>
<p:tagLst xmlns:a="http://schemas.openxmlformats.org/drawingml/2006/main" xmlns:r="http://schemas.openxmlformats.org/officeDocument/2006/relationships" xmlns:p="http://schemas.openxmlformats.org/presentationml/2006/main">
  <p:tag name="GENSWF_SLIDE_UID" val="{11DDDFAB-80F4-4A7B-B55B-15179FEFC896}:868"/>
</p:tagLst>
</file>

<file path=ppt/tags/tag236.xml><?xml version="1.0" encoding="utf-8"?>
<p:tagLst xmlns:a="http://schemas.openxmlformats.org/drawingml/2006/main" xmlns:r="http://schemas.openxmlformats.org/officeDocument/2006/relationships" xmlns:p="http://schemas.openxmlformats.org/presentationml/2006/main">
  <p:tag name="GENSWF_SLIDE_UID" val="{FC06085F-C8CE-41E5-A96C-925C79B5A64E}:754"/>
</p:tagLst>
</file>

<file path=ppt/tags/tag237.xml><?xml version="1.0" encoding="utf-8"?>
<p:tagLst xmlns:a="http://schemas.openxmlformats.org/drawingml/2006/main" xmlns:r="http://schemas.openxmlformats.org/officeDocument/2006/relationships" xmlns:p="http://schemas.openxmlformats.org/presentationml/2006/main">
  <p:tag name="GENSWF_SLIDE_UID" val="{310AF921-F5BA-4BDE-B1C3-F05BFD77F969}:755"/>
</p:tagLst>
</file>

<file path=ppt/tags/tag238.xml><?xml version="1.0" encoding="utf-8"?>
<p:tagLst xmlns:a="http://schemas.openxmlformats.org/drawingml/2006/main" xmlns:r="http://schemas.openxmlformats.org/officeDocument/2006/relationships" xmlns:p="http://schemas.openxmlformats.org/presentationml/2006/main">
  <p:tag name="GENSWF_SLIDE_UID" val="{053BDB55-6263-4A23-B5DB-DCD9763FBEE6}:757"/>
</p:tagLst>
</file>

<file path=ppt/tags/tag239.xml><?xml version="1.0" encoding="utf-8"?>
<p:tagLst xmlns:a="http://schemas.openxmlformats.org/drawingml/2006/main" xmlns:r="http://schemas.openxmlformats.org/officeDocument/2006/relationships" xmlns:p="http://schemas.openxmlformats.org/presentationml/2006/main">
  <p:tag name="GENSWF_SLIDE_UID" val="{F11DB39B-C06A-4B3A-A165-2FB13774AF95}:872"/>
</p:tagLst>
</file>

<file path=ppt/tags/tag24.xml><?xml version="1.0" encoding="utf-8"?>
<p:tagLst xmlns:a="http://schemas.openxmlformats.org/drawingml/2006/main" xmlns:r="http://schemas.openxmlformats.org/officeDocument/2006/relationships" xmlns:p="http://schemas.openxmlformats.org/presentationml/2006/main">
  <p:tag name="GENSWF_SLIDE_UID" val="{08DD7BFA-BD5F-4ACF-85E7-A995C1DA0FCD}:694"/>
</p:tagLst>
</file>

<file path=ppt/tags/tag240.xml><?xml version="1.0" encoding="utf-8"?>
<p:tagLst xmlns:a="http://schemas.openxmlformats.org/drawingml/2006/main" xmlns:r="http://schemas.openxmlformats.org/officeDocument/2006/relationships" xmlns:p="http://schemas.openxmlformats.org/presentationml/2006/main">
  <p:tag name="GENSWF_SLIDE_UID" val="{A7E7D5CF-DD15-4E22-A2F5-517901A588B7}:759"/>
</p:tagLst>
</file>

<file path=ppt/tags/tag241.xml><?xml version="1.0" encoding="utf-8"?>
<p:tagLst xmlns:a="http://schemas.openxmlformats.org/drawingml/2006/main" xmlns:r="http://schemas.openxmlformats.org/officeDocument/2006/relationships" xmlns:p="http://schemas.openxmlformats.org/presentationml/2006/main">
  <p:tag name="GENSWF_SLIDE_UID" val="{F6F0EAA9-8B6A-441E-A1E6-DD7BCF718406}:760"/>
</p:tagLst>
</file>

<file path=ppt/tags/tag242.xml><?xml version="1.0" encoding="utf-8"?>
<p:tagLst xmlns:a="http://schemas.openxmlformats.org/drawingml/2006/main" xmlns:r="http://schemas.openxmlformats.org/officeDocument/2006/relationships" xmlns:p="http://schemas.openxmlformats.org/presentationml/2006/main">
  <p:tag name="GENSWF_SLIDE_UID" val="{1FF6DBF1-0D13-42BE-84D8-593DA1D16079}:761"/>
</p:tagLst>
</file>

<file path=ppt/tags/tag243.xml><?xml version="1.0" encoding="utf-8"?>
<p:tagLst xmlns:a="http://schemas.openxmlformats.org/drawingml/2006/main" xmlns:r="http://schemas.openxmlformats.org/officeDocument/2006/relationships" xmlns:p="http://schemas.openxmlformats.org/presentationml/2006/main">
  <p:tag name="GENSWF_SLIDE_UID" val="{0C1F4EA4-06A3-4CF7-A6FA-21D285964FFB}:762"/>
</p:tagLst>
</file>

<file path=ppt/tags/tag244.xml><?xml version="1.0" encoding="utf-8"?>
<p:tagLst xmlns:a="http://schemas.openxmlformats.org/drawingml/2006/main" xmlns:r="http://schemas.openxmlformats.org/officeDocument/2006/relationships" xmlns:p="http://schemas.openxmlformats.org/presentationml/2006/main">
  <p:tag name="GENSWF_SLIDE_UID" val="{F6467E5B-313B-4C2E-B0A8-B320D2685817}:763"/>
</p:tagLst>
</file>

<file path=ppt/tags/tag245.xml><?xml version="1.0" encoding="utf-8"?>
<p:tagLst xmlns:a="http://schemas.openxmlformats.org/drawingml/2006/main" xmlns:r="http://schemas.openxmlformats.org/officeDocument/2006/relationships" xmlns:p="http://schemas.openxmlformats.org/presentationml/2006/main">
  <p:tag name="GENSWF_SLIDE_UID" val="{645C5CDD-AE93-4ECB-BE52-9650F803698B}:871"/>
</p:tagLst>
</file>

<file path=ppt/tags/tag246.xml><?xml version="1.0" encoding="utf-8"?>
<p:tagLst xmlns:a="http://schemas.openxmlformats.org/drawingml/2006/main" xmlns:r="http://schemas.openxmlformats.org/officeDocument/2006/relationships" xmlns:p="http://schemas.openxmlformats.org/presentationml/2006/main">
  <p:tag name="GENSWF_SLIDE_UID" val="{6094F593-54FA-4327-878B-E83EAAF84367}:764"/>
</p:tagLst>
</file>

<file path=ppt/tags/tag247.xml><?xml version="1.0" encoding="utf-8"?>
<p:tagLst xmlns:a="http://schemas.openxmlformats.org/drawingml/2006/main" xmlns:r="http://schemas.openxmlformats.org/officeDocument/2006/relationships" xmlns:p="http://schemas.openxmlformats.org/presentationml/2006/main">
  <p:tag name="GENSWF_SLIDE_UID" val="{181C5EB2-009B-44CF-8461-0E8900EBE7F8}:765"/>
</p:tagLst>
</file>

<file path=ppt/tags/tag248.xml><?xml version="1.0" encoding="utf-8"?>
<p:tagLst xmlns:a="http://schemas.openxmlformats.org/drawingml/2006/main" xmlns:r="http://schemas.openxmlformats.org/officeDocument/2006/relationships" xmlns:p="http://schemas.openxmlformats.org/presentationml/2006/main">
  <p:tag name="GENSWF_SLIDE_UID" val="{48B75FF7-4478-480B-B5C9-39068CBA2D29}:766"/>
</p:tagLst>
</file>

<file path=ppt/tags/tag249.xml><?xml version="1.0" encoding="utf-8"?>
<p:tagLst xmlns:a="http://schemas.openxmlformats.org/drawingml/2006/main" xmlns:r="http://schemas.openxmlformats.org/officeDocument/2006/relationships" xmlns:p="http://schemas.openxmlformats.org/presentationml/2006/main">
  <p:tag name="GENSWF_SLIDE_UID" val="{DD7F727E-C480-43FE-A2FA-E62EFA6CD540}:768"/>
</p:tagLst>
</file>

<file path=ppt/tags/tag25.xml><?xml version="1.0" encoding="utf-8"?>
<p:tagLst xmlns:a="http://schemas.openxmlformats.org/drawingml/2006/main" xmlns:r="http://schemas.openxmlformats.org/officeDocument/2006/relationships" xmlns:p="http://schemas.openxmlformats.org/presentationml/2006/main">
  <p:tag name="GENSWF_SLIDE_UID" val="{11AD13CA-395D-4671-B793-36F3CB2DBBAB}:695"/>
</p:tagLst>
</file>

<file path=ppt/tags/tag250.xml><?xml version="1.0" encoding="utf-8"?>
<p:tagLst xmlns:a="http://schemas.openxmlformats.org/drawingml/2006/main" xmlns:r="http://schemas.openxmlformats.org/officeDocument/2006/relationships" xmlns:p="http://schemas.openxmlformats.org/presentationml/2006/main">
  <p:tag name="GENSWF_SLIDE_UID" val="{624013AC-2552-47A1-ADDF-AD56AEFDC049}:767"/>
</p:tagLst>
</file>

<file path=ppt/tags/tag251.xml><?xml version="1.0" encoding="utf-8"?>
<p:tagLst xmlns:a="http://schemas.openxmlformats.org/drawingml/2006/main" xmlns:r="http://schemas.openxmlformats.org/officeDocument/2006/relationships" xmlns:p="http://schemas.openxmlformats.org/presentationml/2006/main">
  <p:tag name="GENSWF_SLIDE_UID" val="{A00EF1A6-7E21-4CE4-9387-6A266747CB7B}:886"/>
</p:tagLst>
</file>

<file path=ppt/tags/tag252.xml><?xml version="1.0" encoding="utf-8"?>
<p:tagLst xmlns:a="http://schemas.openxmlformats.org/drawingml/2006/main" xmlns:r="http://schemas.openxmlformats.org/officeDocument/2006/relationships" xmlns:p="http://schemas.openxmlformats.org/presentationml/2006/main">
  <p:tag name="GENSWF_SLIDE_UID" val="{95D8C331-05D6-4DEA-B791-AEA348F6DF4C}:884"/>
</p:tagLst>
</file>

<file path=ppt/tags/tag253.xml><?xml version="1.0" encoding="utf-8"?>
<p:tagLst xmlns:a="http://schemas.openxmlformats.org/drawingml/2006/main" xmlns:r="http://schemas.openxmlformats.org/officeDocument/2006/relationships" xmlns:p="http://schemas.openxmlformats.org/presentationml/2006/main">
  <p:tag name="GENSWF_SLIDE_UID" val="{AD49D1EF-9911-495B-8A80-506F0559301B}:885"/>
</p:tagLst>
</file>

<file path=ppt/tags/tag254.xml><?xml version="1.0" encoding="utf-8"?>
<p:tagLst xmlns:a="http://schemas.openxmlformats.org/drawingml/2006/main" xmlns:r="http://schemas.openxmlformats.org/officeDocument/2006/relationships" xmlns:p="http://schemas.openxmlformats.org/presentationml/2006/main">
  <p:tag name="GENSWF_SLIDE_UID" val="{16058660-7054-42AC-AD93-2476A7FD71BC}:769"/>
</p:tagLst>
</file>

<file path=ppt/tags/tag255.xml><?xml version="1.0" encoding="utf-8"?>
<p:tagLst xmlns:a="http://schemas.openxmlformats.org/drawingml/2006/main" xmlns:r="http://schemas.openxmlformats.org/officeDocument/2006/relationships" xmlns:p="http://schemas.openxmlformats.org/presentationml/2006/main">
  <p:tag name="GENSWF_SLIDE_UID" val="{5ECD41E2-EDC6-4E4A-828A-5DE73072EAF0}:770"/>
</p:tagLst>
</file>

<file path=ppt/tags/tag256.xml><?xml version="1.0" encoding="utf-8"?>
<p:tagLst xmlns:a="http://schemas.openxmlformats.org/drawingml/2006/main" xmlns:r="http://schemas.openxmlformats.org/officeDocument/2006/relationships" xmlns:p="http://schemas.openxmlformats.org/presentationml/2006/main">
  <p:tag name="GENSWF_SLIDE_UID" val="{15EB5CA5-B3CA-4F85-9286-34A90787A457}:771"/>
</p:tagLst>
</file>

<file path=ppt/tags/tag257.xml><?xml version="1.0" encoding="utf-8"?>
<p:tagLst xmlns:a="http://schemas.openxmlformats.org/drawingml/2006/main" xmlns:r="http://schemas.openxmlformats.org/officeDocument/2006/relationships" xmlns:p="http://schemas.openxmlformats.org/presentationml/2006/main">
  <p:tag name="GENSWF_SLIDE_UID" val="{AA563098-F033-4212-8F20-DDC0E8B56883}:753"/>
</p:tagLst>
</file>

<file path=ppt/tags/tag258.xml><?xml version="1.0" encoding="utf-8"?>
<p:tagLst xmlns:a="http://schemas.openxmlformats.org/drawingml/2006/main" xmlns:r="http://schemas.openxmlformats.org/officeDocument/2006/relationships" xmlns:p="http://schemas.openxmlformats.org/presentationml/2006/main">
  <p:tag name="GENSWF_SLIDE_UID" val="{580E4329-83A9-4977-A2D1-2AA080816521}:773"/>
</p:tagLst>
</file>

<file path=ppt/tags/tag259.xml><?xml version="1.0" encoding="utf-8"?>
<p:tagLst xmlns:a="http://schemas.openxmlformats.org/drawingml/2006/main" xmlns:r="http://schemas.openxmlformats.org/officeDocument/2006/relationships" xmlns:p="http://schemas.openxmlformats.org/presentationml/2006/main">
  <p:tag name="GENSWF_SLIDE_UID" val="{C96A2334-454F-4481-ABC3-9949022C009E}:873"/>
</p:tagLst>
</file>

<file path=ppt/tags/tag26.xml><?xml version="1.0" encoding="utf-8"?>
<p:tagLst xmlns:a="http://schemas.openxmlformats.org/drawingml/2006/main" xmlns:r="http://schemas.openxmlformats.org/officeDocument/2006/relationships" xmlns:p="http://schemas.openxmlformats.org/presentationml/2006/main">
  <p:tag name="GENSWF_SLIDE_UID" val="{726E402A-CB32-4152-98FD-638F9D92BFAF}:696"/>
</p:tagLst>
</file>

<file path=ppt/tags/tag260.xml><?xml version="1.0" encoding="utf-8"?>
<p:tagLst xmlns:a="http://schemas.openxmlformats.org/drawingml/2006/main" xmlns:r="http://schemas.openxmlformats.org/officeDocument/2006/relationships" xmlns:p="http://schemas.openxmlformats.org/presentationml/2006/main">
  <p:tag name="GENSWF_SLIDE_UID" val="{DA75F882-FD7E-482F-9659-DB43E2112B26}:774"/>
</p:tagLst>
</file>

<file path=ppt/tags/tag261.xml><?xml version="1.0" encoding="utf-8"?>
<p:tagLst xmlns:a="http://schemas.openxmlformats.org/drawingml/2006/main" xmlns:r="http://schemas.openxmlformats.org/officeDocument/2006/relationships" xmlns:p="http://schemas.openxmlformats.org/presentationml/2006/main">
  <p:tag name="GENSWF_SLIDE_UID" val="{CBE295BF-D001-4FA6-8239-7D4D25B543C9}:775"/>
</p:tagLst>
</file>

<file path=ppt/tags/tag262.xml><?xml version="1.0" encoding="utf-8"?>
<p:tagLst xmlns:a="http://schemas.openxmlformats.org/drawingml/2006/main" xmlns:r="http://schemas.openxmlformats.org/officeDocument/2006/relationships" xmlns:p="http://schemas.openxmlformats.org/presentationml/2006/main">
  <p:tag name="GENSWF_SLIDE_UID" val="{50896AFF-C616-46B4-9D5C-BF048B8E8FC2}:776"/>
</p:tagLst>
</file>

<file path=ppt/tags/tag263.xml><?xml version="1.0" encoding="utf-8"?>
<p:tagLst xmlns:a="http://schemas.openxmlformats.org/drawingml/2006/main" xmlns:r="http://schemas.openxmlformats.org/officeDocument/2006/relationships" xmlns:p="http://schemas.openxmlformats.org/presentationml/2006/main">
  <p:tag name="GENSWF_SLIDE_UID" val="{2DB7771A-F164-442D-BFCD-DCC71782F06C}:777"/>
</p:tagLst>
</file>

<file path=ppt/tags/tag264.xml><?xml version="1.0" encoding="utf-8"?>
<p:tagLst xmlns:a="http://schemas.openxmlformats.org/drawingml/2006/main" xmlns:r="http://schemas.openxmlformats.org/officeDocument/2006/relationships" xmlns:p="http://schemas.openxmlformats.org/presentationml/2006/main">
  <p:tag name="GENSWF_SLIDE_UID" val="{4A5F062F-A8A5-43D4-8A47-3DE2771A113D}:772"/>
</p:tagLst>
</file>

<file path=ppt/tags/tag265.xml><?xml version="1.0" encoding="utf-8"?>
<p:tagLst xmlns:a="http://schemas.openxmlformats.org/drawingml/2006/main" xmlns:r="http://schemas.openxmlformats.org/officeDocument/2006/relationships" xmlns:p="http://schemas.openxmlformats.org/presentationml/2006/main">
  <p:tag name="GENSWF_SLIDE_UID" val="{59C704E8-A8FB-46A1-99A5-B93957DDB8DA}:653"/>
</p:tagLst>
</file>

<file path=ppt/tags/tag266.xml><?xml version="1.0" encoding="utf-8"?>
<p:tagLst xmlns:a="http://schemas.openxmlformats.org/drawingml/2006/main" xmlns:r="http://schemas.openxmlformats.org/officeDocument/2006/relationships" xmlns:p="http://schemas.openxmlformats.org/presentationml/2006/main">
  <p:tag name="GENSWF_SLIDE_UID" val="{B248AF04-4877-4AFD-A68C-9B59F528EA49}:651"/>
</p:tagLst>
</file>

<file path=ppt/tags/tag267.xml><?xml version="1.0" encoding="utf-8"?>
<p:tagLst xmlns:a="http://schemas.openxmlformats.org/drawingml/2006/main" xmlns:r="http://schemas.openxmlformats.org/officeDocument/2006/relationships" xmlns:p="http://schemas.openxmlformats.org/presentationml/2006/main">
  <p:tag name="GENSWF_SLIDE_UID" val="{94A7170C-A2F4-47F8-BE2B-CAAFC3E87284}:874"/>
</p:tagLst>
</file>

<file path=ppt/tags/tag268.xml><?xml version="1.0" encoding="utf-8"?>
<p:tagLst xmlns:a="http://schemas.openxmlformats.org/drawingml/2006/main" xmlns:r="http://schemas.openxmlformats.org/officeDocument/2006/relationships" xmlns:p="http://schemas.openxmlformats.org/presentationml/2006/main">
  <p:tag name="GENSWF_SLIDE_UID" val="{5BFCB8B9-996F-433B-B4B5-FC8BCFC7C403}:875"/>
</p:tagLst>
</file>

<file path=ppt/tags/tag269.xml><?xml version="1.0" encoding="utf-8"?>
<p:tagLst xmlns:a="http://schemas.openxmlformats.org/drawingml/2006/main" xmlns:r="http://schemas.openxmlformats.org/officeDocument/2006/relationships" xmlns:p="http://schemas.openxmlformats.org/presentationml/2006/main">
  <p:tag name="GENSWF_SLIDE_UID" val="{BE823D4A-4F61-49C9-8B4A-17A62956BBE9}:830"/>
</p:tagLst>
</file>

<file path=ppt/tags/tag27.xml><?xml version="1.0" encoding="utf-8"?>
<p:tagLst xmlns:a="http://schemas.openxmlformats.org/drawingml/2006/main" xmlns:r="http://schemas.openxmlformats.org/officeDocument/2006/relationships" xmlns:p="http://schemas.openxmlformats.org/presentationml/2006/main">
  <p:tag name="GENSWF_SLIDE_UID" val="{829D4CB4-793D-454D-AFA9-5DDFCEA76306}:706"/>
</p:tagLst>
</file>

<file path=ppt/tags/tag270.xml><?xml version="1.0" encoding="utf-8"?>
<p:tagLst xmlns:a="http://schemas.openxmlformats.org/drawingml/2006/main" xmlns:r="http://schemas.openxmlformats.org/officeDocument/2006/relationships" xmlns:p="http://schemas.openxmlformats.org/presentationml/2006/main">
  <p:tag name="GENSWF_SLIDE_UID" val="{A994529B-22F4-4C56-8C38-39D24269F84A}:831"/>
</p:tagLst>
</file>

<file path=ppt/tags/tag271.xml><?xml version="1.0" encoding="utf-8"?>
<p:tagLst xmlns:a="http://schemas.openxmlformats.org/drawingml/2006/main" xmlns:r="http://schemas.openxmlformats.org/officeDocument/2006/relationships" xmlns:p="http://schemas.openxmlformats.org/presentationml/2006/main">
  <p:tag name="GENSWF_SLIDE_UID" val="{4FEDF31F-F99B-4DF0-9CA7-B20D5A6E7984}:832"/>
</p:tagLst>
</file>

<file path=ppt/tags/tag272.xml><?xml version="1.0" encoding="utf-8"?>
<p:tagLst xmlns:a="http://schemas.openxmlformats.org/drawingml/2006/main" xmlns:r="http://schemas.openxmlformats.org/officeDocument/2006/relationships" xmlns:p="http://schemas.openxmlformats.org/presentationml/2006/main">
  <p:tag name="GENSWF_SLIDE_UID" val="{DA907B11-9570-4126-AFFB-A4C7054E496E}:833"/>
</p:tagLst>
</file>

<file path=ppt/tags/tag273.xml><?xml version="1.0" encoding="utf-8"?>
<p:tagLst xmlns:a="http://schemas.openxmlformats.org/drawingml/2006/main" xmlns:r="http://schemas.openxmlformats.org/officeDocument/2006/relationships" xmlns:p="http://schemas.openxmlformats.org/presentationml/2006/main">
  <p:tag name="GENSWF_SLIDE_UID" val="{D6BC5924-0E6B-40CA-8D1C-9827DA56EAB0}:895"/>
</p:tagLst>
</file>

<file path=ppt/tags/tag274.xml><?xml version="1.0" encoding="utf-8"?>
<p:tagLst xmlns:a="http://schemas.openxmlformats.org/drawingml/2006/main" xmlns:r="http://schemas.openxmlformats.org/officeDocument/2006/relationships" xmlns:p="http://schemas.openxmlformats.org/presentationml/2006/main">
  <p:tag name="GENSWF_SLIDE_UID" val="{F30E4FE3-E1A0-4741-BEBE-8345BE6D05D6}:654"/>
</p:tagLst>
</file>

<file path=ppt/tags/tag275.xml><?xml version="1.0" encoding="utf-8"?>
<p:tagLst xmlns:a="http://schemas.openxmlformats.org/drawingml/2006/main" xmlns:r="http://schemas.openxmlformats.org/officeDocument/2006/relationships" xmlns:p="http://schemas.openxmlformats.org/presentationml/2006/main">
  <p:tag name="GENSWF_SLIDE_UID" val="{D2478538-2372-4B7A-9BEA-10970C6D7377}:655"/>
</p:tagLst>
</file>

<file path=ppt/tags/tag276.xml><?xml version="1.0" encoding="utf-8"?>
<p:tagLst xmlns:a="http://schemas.openxmlformats.org/drawingml/2006/main" xmlns:r="http://schemas.openxmlformats.org/officeDocument/2006/relationships" xmlns:p="http://schemas.openxmlformats.org/presentationml/2006/main">
  <p:tag name="GENSWF_SLIDE_UID" val="{7AABDEC6-BE0B-4B4A-9C29-3D7BF287A751}:662"/>
</p:tagLst>
</file>

<file path=ppt/tags/tag277.xml><?xml version="1.0" encoding="utf-8"?>
<p:tagLst xmlns:a="http://schemas.openxmlformats.org/drawingml/2006/main" xmlns:r="http://schemas.openxmlformats.org/officeDocument/2006/relationships" xmlns:p="http://schemas.openxmlformats.org/presentationml/2006/main">
  <p:tag name="GENSWF_SLIDE_UID" val="{698419A5-03C5-4EF4-853F-7DACA206DBBE}:661"/>
</p:tagLst>
</file>

<file path=ppt/tags/tag278.xml><?xml version="1.0" encoding="utf-8"?>
<p:tagLst xmlns:a="http://schemas.openxmlformats.org/drawingml/2006/main" xmlns:r="http://schemas.openxmlformats.org/officeDocument/2006/relationships" xmlns:p="http://schemas.openxmlformats.org/presentationml/2006/main">
  <p:tag name="GENSWF_SLIDE_UID" val="{CE0EC8F2-198F-4806-A404-F26533BCADDB}:656"/>
</p:tagLst>
</file>

<file path=ppt/tags/tag279.xml><?xml version="1.0" encoding="utf-8"?>
<p:tagLst xmlns:a="http://schemas.openxmlformats.org/drawingml/2006/main" xmlns:r="http://schemas.openxmlformats.org/officeDocument/2006/relationships" xmlns:p="http://schemas.openxmlformats.org/presentationml/2006/main">
  <p:tag name="GENSWF_SLIDE_UID" val="{8854EB6D-B609-4316-AABE-6BE3FCE149FB}:660"/>
</p:tagLst>
</file>

<file path=ppt/tags/tag28.xml><?xml version="1.0" encoding="utf-8"?>
<p:tagLst xmlns:a="http://schemas.openxmlformats.org/drawingml/2006/main" xmlns:r="http://schemas.openxmlformats.org/officeDocument/2006/relationships" xmlns:p="http://schemas.openxmlformats.org/presentationml/2006/main">
  <p:tag name="GENSWF_SLIDE_UID" val="{6696494D-7F1F-4947-81FE-B73E92786FA8}:708"/>
</p:tagLst>
</file>

<file path=ppt/tags/tag280.xml><?xml version="1.0" encoding="utf-8"?>
<p:tagLst xmlns:a="http://schemas.openxmlformats.org/drawingml/2006/main" xmlns:r="http://schemas.openxmlformats.org/officeDocument/2006/relationships" xmlns:p="http://schemas.openxmlformats.org/presentationml/2006/main">
  <p:tag name="GENSWF_SLIDE_UID" val="{954D2FC1-EC9D-47ED-BFDF-83C55872F687}:665"/>
</p:tagLst>
</file>

<file path=ppt/tags/tag281.xml><?xml version="1.0" encoding="utf-8"?>
<p:tagLst xmlns:a="http://schemas.openxmlformats.org/drawingml/2006/main" xmlns:r="http://schemas.openxmlformats.org/officeDocument/2006/relationships" xmlns:p="http://schemas.openxmlformats.org/presentationml/2006/main">
  <p:tag name="GENSWF_SLIDE_UID" val="{A227975F-3B7B-4B55-9A5B-41D95C29137C}:666"/>
</p:tagLst>
</file>

<file path=ppt/tags/tag282.xml><?xml version="1.0" encoding="utf-8"?>
<p:tagLst xmlns:a="http://schemas.openxmlformats.org/drawingml/2006/main" xmlns:r="http://schemas.openxmlformats.org/officeDocument/2006/relationships" xmlns:p="http://schemas.openxmlformats.org/presentationml/2006/main">
  <p:tag name="GENSWF_SLIDE_UID" val="{113A1A84-DFBD-41F4-B394-C79DA1530BB9}:667"/>
</p:tagLst>
</file>

<file path=ppt/tags/tag283.xml><?xml version="1.0" encoding="utf-8"?>
<p:tagLst xmlns:a="http://schemas.openxmlformats.org/drawingml/2006/main" xmlns:r="http://schemas.openxmlformats.org/officeDocument/2006/relationships" xmlns:p="http://schemas.openxmlformats.org/presentationml/2006/main">
  <p:tag name="GENSWF_SLIDE_UID" val="{7E11176A-504E-4747-964C-44FB3FC46C2A}:876"/>
</p:tagLst>
</file>

<file path=ppt/tags/tag284.xml><?xml version="1.0" encoding="utf-8"?>
<p:tagLst xmlns:a="http://schemas.openxmlformats.org/drawingml/2006/main" xmlns:r="http://schemas.openxmlformats.org/officeDocument/2006/relationships" xmlns:p="http://schemas.openxmlformats.org/presentationml/2006/main">
  <p:tag name="GENSWF_SLIDE_UID" val="{03EB165B-65CC-429D-A424-0C2CC26150BE}:669"/>
</p:tagLst>
</file>

<file path=ppt/tags/tag285.xml><?xml version="1.0" encoding="utf-8"?>
<p:tagLst xmlns:a="http://schemas.openxmlformats.org/drawingml/2006/main" xmlns:r="http://schemas.openxmlformats.org/officeDocument/2006/relationships" xmlns:p="http://schemas.openxmlformats.org/presentationml/2006/main">
  <p:tag name="GENSWF_SLIDE_UID" val="{8160DCE0-786B-4F6E-99BE-743BDC226A44}:670"/>
</p:tagLst>
</file>

<file path=ppt/tags/tag286.xml><?xml version="1.0" encoding="utf-8"?>
<p:tagLst xmlns:a="http://schemas.openxmlformats.org/drawingml/2006/main" xmlns:r="http://schemas.openxmlformats.org/officeDocument/2006/relationships" xmlns:p="http://schemas.openxmlformats.org/presentationml/2006/main">
  <p:tag name="GENSWF_SLIDE_UID" val="{23D1B21F-2288-4EAA-8124-03AF307A717F}:672"/>
</p:tagLst>
</file>

<file path=ppt/tags/tag287.xml><?xml version="1.0" encoding="utf-8"?>
<p:tagLst xmlns:a="http://schemas.openxmlformats.org/drawingml/2006/main" xmlns:r="http://schemas.openxmlformats.org/officeDocument/2006/relationships" xmlns:p="http://schemas.openxmlformats.org/presentationml/2006/main">
  <p:tag name="GENSWF_SLIDE_UID" val="{2F795D13-3A28-4602-9653-0246F6F370E2}:673"/>
</p:tagLst>
</file>

<file path=ppt/tags/tag288.xml><?xml version="1.0" encoding="utf-8"?>
<p:tagLst xmlns:a="http://schemas.openxmlformats.org/drawingml/2006/main" xmlns:r="http://schemas.openxmlformats.org/officeDocument/2006/relationships" xmlns:p="http://schemas.openxmlformats.org/presentationml/2006/main">
  <p:tag name="GENSWF_SLIDE_UID" val="{70C61E6C-260D-4688-B56B-318882BD06F1}:889"/>
</p:tagLst>
</file>

<file path=ppt/tags/tag289.xml><?xml version="1.0" encoding="utf-8"?>
<p:tagLst xmlns:a="http://schemas.openxmlformats.org/drawingml/2006/main" xmlns:r="http://schemas.openxmlformats.org/officeDocument/2006/relationships" xmlns:p="http://schemas.openxmlformats.org/presentationml/2006/main">
  <p:tag name="GENSWF_SLIDE_UID" val="{8FD00101-CCC4-4593-AAA8-B1C1FD352CDC}:887"/>
</p:tagLst>
</file>

<file path=ppt/tags/tag29.xml><?xml version="1.0" encoding="utf-8"?>
<p:tagLst xmlns:a="http://schemas.openxmlformats.org/drawingml/2006/main" xmlns:r="http://schemas.openxmlformats.org/officeDocument/2006/relationships" xmlns:p="http://schemas.openxmlformats.org/presentationml/2006/main">
  <p:tag name="GENSWF_SLIDE_UID" val="{8F4D5C59-E352-4114-9560-827EB6AC37F1}:709"/>
</p:tagLst>
</file>

<file path=ppt/tags/tag290.xml><?xml version="1.0" encoding="utf-8"?>
<p:tagLst xmlns:a="http://schemas.openxmlformats.org/drawingml/2006/main" xmlns:r="http://schemas.openxmlformats.org/officeDocument/2006/relationships" xmlns:p="http://schemas.openxmlformats.org/presentationml/2006/main">
  <p:tag name="GENSWF_SLIDE_UID" val="{D7B6DCC3-9031-42E6-83B5-84437EFB7D9C}:888"/>
</p:tagLst>
</file>

<file path=ppt/tags/tag291.xml><?xml version="1.0" encoding="utf-8"?>
<p:tagLst xmlns:a="http://schemas.openxmlformats.org/drawingml/2006/main" xmlns:r="http://schemas.openxmlformats.org/officeDocument/2006/relationships" xmlns:p="http://schemas.openxmlformats.org/presentationml/2006/main">
  <p:tag name="GENSWF_SLIDE_UID" val="{34E4E714-D938-4075-BA49-4801A155AE96}:890"/>
</p:tagLst>
</file>

<file path=ppt/tags/tag3.xml><?xml version="1.0" encoding="utf-8"?>
<p:tagLst xmlns:a="http://schemas.openxmlformats.org/drawingml/2006/main" xmlns:r="http://schemas.openxmlformats.org/officeDocument/2006/relationships" xmlns:p="http://schemas.openxmlformats.org/presentationml/2006/main">
  <p:tag name="GENSWF_SLIDE_UID" val="{04B8BB9B-61A5-40A2-A2F5-29086FF3E206}:779"/>
</p:tagLst>
</file>

<file path=ppt/tags/tag30.xml><?xml version="1.0" encoding="utf-8"?>
<p:tagLst xmlns:a="http://schemas.openxmlformats.org/drawingml/2006/main" xmlns:r="http://schemas.openxmlformats.org/officeDocument/2006/relationships" xmlns:p="http://schemas.openxmlformats.org/presentationml/2006/main">
  <p:tag name="GENSWF_SLIDE_UID" val="{AE9712CF-D2D4-4560-8A6B-77E4B49E6CE7}:710"/>
</p:tagLst>
</file>

<file path=ppt/tags/tag31.xml><?xml version="1.0" encoding="utf-8"?>
<p:tagLst xmlns:a="http://schemas.openxmlformats.org/drawingml/2006/main" xmlns:r="http://schemas.openxmlformats.org/officeDocument/2006/relationships" xmlns:p="http://schemas.openxmlformats.org/presentationml/2006/main">
  <p:tag name="GENSWF_SLIDE_UID" val="{5ABE6C61-CB15-4DF1-9416-F1BE92C70661}:711"/>
</p:tagLst>
</file>

<file path=ppt/tags/tag32.xml><?xml version="1.0" encoding="utf-8"?>
<p:tagLst xmlns:a="http://schemas.openxmlformats.org/drawingml/2006/main" xmlns:r="http://schemas.openxmlformats.org/officeDocument/2006/relationships" xmlns:p="http://schemas.openxmlformats.org/presentationml/2006/main">
  <p:tag name="GENSWF_SLIDE_UID" val="{1043E9DC-8342-4812-B6A7-189A73D49521}:712"/>
</p:tagLst>
</file>

<file path=ppt/tags/tag33.xml><?xml version="1.0" encoding="utf-8"?>
<p:tagLst xmlns:a="http://schemas.openxmlformats.org/drawingml/2006/main" xmlns:r="http://schemas.openxmlformats.org/officeDocument/2006/relationships" xmlns:p="http://schemas.openxmlformats.org/presentationml/2006/main">
  <p:tag name="GENSWF_SLIDE_UID" val="{DD51E500-35ED-407C-86B4-D616B80AEEF4}:713"/>
</p:tagLst>
</file>

<file path=ppt/tags/tag34.xml><?xml version="1.0" encoding="utf-8"?>
<p:tagLst xmlns:a="http://schemas.openxmlformats.org/drawingml/2006/main" xmlns:r="http://schemas.openxmlformats.org/officeDocument/2006/relationships" xmlns:p="http://schemas.openxmlformats.org/presentationml/2006/main">
  <p:tag name="GENSWF_SLIDE_UID" val="{1E9189F3-BF3F-4169-A7DE-12D22F50D412}:714"/>
</p:tagLst>
</file>

<file path=ppt/tags/tag35.xml><?xml version="1.0" encoding="utf-8"?>
<p:tagLst xmlns:a="http://schemas.openxmlformats.org/drawingml/2006/main" xmlns:r="http://schemas.openxmlformats.org/officeDocument/2006/relationships" xmlns:p="http://schemas.openxmlformats.org/presentationml/2006/main">
  <p:tag name="GENSWF_SLIDE_UID" val="{9D17F037-0360-4C81-A30A-7B8D74E59C74}:715"/>
</p:tagLst>
</file>

<file path=ppt/tags/tag36.xml><?xml version="1.0" encoding="utf-8"?>
<p:tagLst xmlns:a="http://schemas.openxmlformats.org/drawingml/2006/main" xmlns:r="http://schemas.openxmlformats.org/officeDocument/2006/relationships" xmlns:p="http://schemas.openxmlformats.org/presentationml/2006/main">
  <p:tag name="GENSWF_SLIDE_UID" val="{70856313-45AF-4B68-941F-5955C903AB0A}:716"/>
</p:tagLst>
</file>

<file path=ppt/tags/tag37.xml><?xml version="1.0" encoding="utf-8"?>
<p:tagLst xmlns:a="http://schemas.openxmlformats.org/drawingml/2006/main" xmlns:r="http://schemas.openxmlformats.org/officeDocument/2006/relationships" xmlns:p="http://schemas.openxmlformats.org/presentationml/2006/main">
  <p:tag name="GENSWF_SLIDE_UID" val="{9C4D767C-41C6-4BB5-A489-F6BA40A853A9}:717"/>
</p:tagLst>
</file>

<file path=ppt/tags/tag38.xml><?xml version="1.0" encoding="utf-8"?>
<p:tagLst xmlns:a="http://schemas.openxmlformats.org/drawingml/2006/main" xmlns:r="http://schemas.openxmlformats.org/officeDocument/2006/relationships" xmlns:p="http://schemas.openxmlformats.org/presentationml/2006/main">
  <p:tag name="GENSWF_SLIDE_UID" val="{83593A13-8275-4653-B709-12062C578F06}:718"/>
</p:tagLst>
</file>

<file path=ppt/tags/tag39.xml><?xml version="1.0" encoding="utf-8"?>
<p:tagLst xmlns:a="http://schemas.openxmlformats.org/drawingml/2006/main" xmlns:r="http://schemas.openxmlformats.org/officeDocument/2006/relationships" xmlns:p="http://schemas.openxmlformats.org/presentationml/2006/main">
  <p:tag name="GENSWF_SLIDE_UID" val="{DD672CDE-4070-48D3-81CE-6B4685A20D67}:719"/>
</p:tagLst>
</file>

<file path=ppt/tags/tag4.xml><?xml version="1.0" encoding="utf-8"?>
<p:tagLst xmlns:a="http://schemas.openxmlformats.org/drawingml/2006/main" xmlns:r="http://schemas.openxmlformats.org/officeDocument/2006/relationships" xmlns:p="http://schemas.openxmlformats.org/presentationml/2006/main">
  <p:tag name="GENSWF_SLIDE_UID" val="{82179E58-9160-47EB-9503-B6FA1F203A5D}:340"/>
</p:tagLst>
</file>

<file path=ppt/tags/tag40.xml><?xml version="1.0" encoding="utf-8"?>
<p:tagLst xmlns:a="http://schemas.openxmlformats.org/drawingml/2006/main" xmlns:r="http://schemas.openxmlformats.org/officeDocument/2006/relationships" xmlns:p="http://schemas.openxmlformats.org/presentationml/2006/main">
  <p:tag name="GENSWF_SLIDE_UID" val="{D5BDE441-D085-4711-8F4B-60DD2002F00B}:720"/>
</p:tagLst>
</file>

<file path=ppt/tags/tag41.xml><?xml version="1.0" encoding="utf-8"?>
<p:tagLst xmlns:a="http://schemas.openxmlformats.org/drawingml/2006/main" xmlns:r="http://schemas.openxmlformats.org/officeDocument/2006/relationships" xmlns:p="http://schemas.openxmlformats.org/presentationml/2006/main">
  <p:tag name="GENSWF_SLIDE_UID" val="{AE798FB7-240D-4D38-AE9C-0BC0B2909B54}:721"/>
</p:tagLst>
</file>

<file path=ppt/tags/tag42.xml><?xml version="1.0" encoding="utf-8"?>
<p:tagLst xmlns:a="http://schemas.openxmlformats.org/drawingml/2006/main" xmlns:r="http://schemas.openxmlformats.org/officeDocument/2006/relationships" xmlns:p="http://schemas.openxmlformats.org/presentationml/2006/main">
  <p:tag name="GENSWF_SLIDE_UID" val="{424F2ECE-C456-4185-A8ED-2FBADFC46442}:722"/>
</p:tagLst>
</file>

<file path=ppt/tags/tag43.xml><?xml version="1.0" encoding="utf-8"?>
<p:tagLst xmlns:a="http://schemas.openxmlformats.org/drawingml/2006/main" xmlns:r="http://schemas.openxmlformats.org/officeDocument/2006/relationships" xmlns:p="http://schemas.openxmlformats.org/presentationml/2006/main">
  <p:tag name="GENSWF_SLIDE_UID" val="{4B624F15-7324-495C-B2B2-8C06F8C60658}:723"/>
</p:tagLst>
</file>

<file path=ppt/tags/tag44.xml><?xml version="1.0" encoding="utf-8"?>
<p:tagLst xmlns:a="http://schemas.openxmlformats.org/drawingml/2006/main" xmlns:r="http://schemas.openxmlformats.org/officeDocument/2006/relationships" xmlns:p="http://schemas.openxmlformats.org/presentationml/2006/main">
  <p:tag name="GENSWF_SLIDE_UID" val="{4C901ED3-4D7A-4556-BFD8-1F7D251638F2}:724"/>
</p:tagLst>
</file>

<file path=ppt/tags/tag45.xml><?xml version="1.0" encoding="utf-8"?>
<p:tagLst xmlns:a="http://schemas.openxmlformats.org/drawingml/2006/main" xmlns:r="http://schemas.openxmlformats.org/officeDocument/2006/relationships" xmlns:p="http://schemas.openxmlformats.org/presentationml/2006/main">
  <p:tag name="GENSWF_SLIDE_UID" val="{9C7A5EF9-CC35-414A-9ED7-AA6E38FF65C3}:707"/>
</p:tagLst>
</file>

<file path=ppt/tags/tag46.xml><?xml version="1.0" encoding="utf-8"?>
<p:tagLst xmlns:a="http://schemas.openxmlformats.org/drawingml/2006/main" xmlns:r="http://schemas.openxmlformats.org/officeDocument/2006/relationships" xmlns:p="http://schemas.openxmlformats.org/presentationml/2006/main">
  <p:tag name="GENSWF_SLIDE_UID" val="{C264B080-92A9-4235-A24D-77C00E5A38A9}:697"/>
</p:tagLst>
</file>

<file path=ppt/tags/tag47.xml><?xml version="1.0" encoding="utf-8"?>
<p:tagLst xmlns:a="http://schemas.openxmlformats.org/drawingml/2006/main" xmlns:r="http://schemas.openxmlformats.org/officeDocument/2006/relationships" xmlns:p="http://schemas.openxmlformats.org/presentationml/2006/main">
  <p:tag name="GENSWF_SLIDE_UID" val="{011C45CD-8B2A-4A54-9516-D08AA9348B02}:698"/>
</p:tagLst>
</file>

<file path=ppt/tags/tag48.xml><?xml version="1.0" encoding="utf-8"?>
<p:tagLst xmlns:a="http://schemas.openxmlformats.org/drawingml/2006/main" xmlns:r="http://schemas.openxmlformats.org/officeDocument/2006/relationships" xmlns:p="http://schemas.openxmlformats.org/presentationml/2006/main">
  <p:tag name="GENSWF_SLIDE_UID" val="{F88F5861-2E37-46F7-9AC3-3C0E705EDD7C}:699"/>
</p:tagLst>
</file>

<file path=ppt/tags/tag49.xml><?xml version="1.0" encoding="utf-8"?>
<p:tagLst xmlns:a="http://schemas.openxmlformats.org/drawingml/2006/main" xmlns:r="http://schemas.openxmlformats.org/officeDocument/2006/relationships" xmlns:p="http://schemas.openxmlformats.org/presentationml/2006/main">
  <p:tag name="GENSWF_SLIDE_UID" val="{317047EB-F3C2-4BD9-8EDB-0F09F81147B6}:700"/>
</p:tagLst>
</file>

<file path=ppt/tags/tag5.xml><?xml version="1.0" encoding="utf-8"?>
<p:tagLst xmlns:a="http://schemas.openxmlformats.org/drawingml/2006/main" xmlns:r="http://schemas.openxmlformats.org/officeDocument/2006/relationships" xmlns:p="http://schemas.openxmlformats.org/presentationml/2006/main">
  <p:tag name="GENSWF_SLIDE_UID" val="{8E3F2B50-FAD1-41C5-864F-4421878CBCC4}:523"/>
</p:tagLst>
</file>

<file path=ppt/tags/tag50.xml><?xml version="1.0" encoding="utf-8"?>
<p:tagLst xmlns:a="http://schemas.openxmlformats.org/drawingml/2006/main" xmlns:r="http://schemas.openxmlformats.org/officeDocument/2006/relationships" xmlns:p="http://schemas.openxmlformats.org/presentationml/2006/main">
  <p:tag name="GENSWF_SLIDE_UID" val="{C4ED78CE-B63D-444C-AFEA-958F421847AD}:701"/>
</p:tagLst>
</file>

<file path=ppt/tags/tag51.xml><?xml version="1.0" encoding="utf-8"?>
<p:tagLst xmlns:a="http://schemas.openxmlformats.org/drawingml/2006/main" xmlns:r="http://schemas.openxmlformats.org/officeDocument/2006/relationships" xmlns:p="http://schemas.openxmlformats.org/presentationml/2006/main">
  <p:tag name="GENSWF_SLIDE_UID" val="{B17CC45F-89BC-4F7F-A2F8-793691B0CCB8}:702"/>
</p:tagLst>
</file>

<file path=ppt/tags/tag52.xml><?xml version="1.0" encoding="utf-8"?>
<p:tagLst xmlns:a="http://schemas.openxmlformats.org/drawingml/2006/main" xmlns:r="http://schemas.openxmlformats.org/officeDocument/2006/relationships" xmlns:p="http://schemas.openxmlformats.org/presentationml/2006/main">
  <p:tag name="GENSWF_SLIDE_UID" val="{E697316F-F83A-4A67-AB44-D4A31AD16DD8}:703"/>
</p:tagLst>
</file>

<file path=ppt/tags/tag53.xml><?xml version="1.0" encoding="utf-8"?>
<p:tagLst xmlns:a="http://schemas.openxmlformats.org/drawingml/2006/main" xmlns:r="http://schemas.openxmlformats.org/officeDocument/2006/relationships" xmlns:p="http://schemas.openxmlformats.org/presentationml/2006/main">
  <p:tag name="GENSWF_SLIDE_UID" val="{961411A5-D992-4DAC-AAF4-0998AA8D4E02}:725"/>
</p:tagLst>
</file>

<file path=ppt/tags/tag54.xml><?xml version="1.0" encoding="utf-8"?>
<p:tagLst xmlns:a="http://schemas.openxmlformats.org/drawingml/2006/main" xmlns:r="http://schemas.openxmlformats.org/officeDocument/2006/relationships" xmlns:p="http://schemas.openxmlformats.org/presentationml/2006/main">
  <p:tag name="GENSWF_SLIDE_UID" val="{4D177EE5-3C0E-4818-8A4B-C39F52740D9C}:732"/>
</p:tagLst>
</file>

<file path=ppt/tags/tag55.xml><?xml version="1.0" encoding="utf-8"?>
<p:tagLst xmlns:a="http://schemas.openxmlformats.org/drawingml/2006/main" xmlns:r="http://schemas.openxmlformats.org/officeDocument/2006/relationships" xmlns:p="http://schemas.openxmlformats.org/presentationml/2006/main">
  <p:tag name="GENSWF_SLIDE_UID" val="{92CC8804-2CCF-4D69-9B61-FD65F5BCEC90}:731"/>
</p:tagLst>
</file>

<file path=ppt/tags/tag56.xml><?xml version="1.0" encoding="utf-8"?>
<p:tagLst xmlns:a="http://schemas.openxmlformats.org/drawingml/2006/main" xmlns:r="http://schemas.openxmlformats.org/officeDocument/2006/relationships" xmlns:p="http://schemas.openxmlformats.org/presentationml/2006/main">
  <p:tag name="GENSWF_SLIDE_UID" val="{13AB535F-39CF-4E68-B36A-D39231D6D81B}:735"/>
</p:tagLst>
</file>

<file path=ppt/tags/tag57.xml><?xml version="1.0" encoding="utf-8"?>
<p:tagLst xmlns:a="http://schemas.openxmlformats.org/drawingml/2006/main" xmlns:r="http://schemas.openxmlformats.org/officeDocument/2006/relationships" xmlns:p="http://schemas.openxmlformats.org/presentationml/2006/main">
  <p:tag name="GENSWF_SLIDE_UID" val="{338B419C-B66A-4DB7-A78D-5744F4F5D9BC}:726"/>
</p:tagLst>
</file>

<file path=ppt/tags/tag58.xml><?xml version="1.0" encoding="utf-8"?>
<p:tagLst xmlns:a="http://schemas.openxmlformats.org/drawingml/2006/main" xmlns:r="http://schemas.openxmlformats.org/officeDocument/2006/relationships" xmlns:p="http://schemas.openxmlformats.org/presentationml/2006/main">
  <p:tag name="GENSWF_SLIDE_UID" val="{4815327A-12CB-4F81-916D-461590C7D325}:727"/>
</p:tagLst>
</file>

<file path=ppt/tags/tag59.xml><?xml version="1.0" encoding="utf-8"?>
<p:tagLst xmlns:a="http://schemas.openxmlformats.org/drawingml/2006/main" xmlns:r="http://schemas.openxmlformats.org/officeDocument/2006/relationships" xmlns:p="http://schemas.openxmlformats.org/presentationml/2006/main">
  <p:tag name="GENSWF_SLIDE_UID" val="{4927C11F-D128-4C95-89F2-794C9A16E910}:728"/>
</p:tagLst>
</file>

<file path=ppt/tags/tag6.xml><?xml version="1.0" encoding="utf-8"?>
<p:tagLst xmlns:a="http://schemas.openxmlformats.org/drawingml/2006/main" xmlns:r="http://schemas.openxmlformats.org/officeDocument/2006/relationships" xmlns:p="http://schemas.openxmlformats.org/presentationml/2006/main">
  <p:tag name="GENSWF_SLIDE_UID" val="{7F02275F-13BD-42C4-BF11-06C5BA87D722}:834"/>
</p:tagLst>
</file>

<file path=ppt/tags/tag60.xml><?xml version="1.0" encoding="utf-8"?>
<p:tagLst xmlns:a="http://schemas.openxmlformats.org/drawingml/2006/main" xmlns:r="http://schemas.openxmlformats.org/officeDocument/2006/relationships" xmlns:p="http://schemas.openxmlformats.org/presentationml/2006/main">
  <p:tag name="GENSWF_SLIDE_UID" val="{C9AAE1B9-6BB8-404A-9A1C-D5120DE33AF9}:729"/>
</p:tagLst>
</file>

<file path=ppt/tags/tag61.xml><?xml version="1.0" encoding="utf-8"?>
<p:tagLst xmlns:a="http://schemas.openxmlformats.org/drawingml/2006/main" xmlns:r="http://schemas.openxmlformats.org/officeDocument/2006/relationships" xmlns:p="http://schemas.openxmlformats.org/presentationml/2006/main">
  <p:tag name="GENSWF_SLIDE_UID" val="{86D5BCED-E7E3-4ED8-AA9D-858C27F0F9B1}:730"/>
</p:tagLst>
</file>

<file path=ppt/tags/tag62.xml><?xml version="1.0" encoding="utf-8"?>
<p:tagLst xmlns:a="http://schemas.openxmlformats.org/drawingml/2006/main" xmlns:r="http://schemas.openxmlformats.org/officeDocument/2006/relationships" xmlns:p="http://schemas.openxmlformats.org/presentationml/2006/main">
  <p:tag name="GENSWF_SLIDE_UID" val="{6A21DDFB-282C-4007-8F34-CA93248939DC}:849"/>
</p:tagLst>
</file>

<file path=ppt/tags/tag63.xml><?xml version="1.0" encoding="utf-8"?>
<p:tagLst xmlns:a="http://schemas.openxmlformats.org/drawingml/2006/main" xmlns:r="http://schemas.openxmlformats.org/officeDocument/2006/relationships" xmlns:p="http://schemas.openxmlformats.org/presentationml/2006/main">
  <p:tag name="GENSWF_SLIDE_UID" val="{E1B6C22C-262F-4A46-8DE8-0FA1894A4D11}:853"/>
</p:tagLst>
</file>

<file path=ppt/tags/tag64.xml><?xml version="1.0" encoding="utf-8"?>
<p:tagLst xmlns:a="http://schemas.openxmlformats.org/drawingml/2006/main" xmlns:r="http://schemas.openxmlformats.org/officeDocument/2006/relationships" xmlns:p="http://schemas.openxmlformats.org/presentationml/2006/main">
  <p:tag name="GENSWF_SLIDE_UID" val="{A714A3D8-176F-457C-B5E9-99D85AE3F472}:851"/>
</p:tagLst>
</file>

<file path=ppt/tags/tag65.xml><?xml version="1.0" encoding="utf-8"?>
<p:tagLst xmlns:a="http://schemas.openxmlformats.org/drawingml/2006/main" xmlns:r="http://schemas.openxmlformats.org/officeDocument/2006/relationships" xmlns:p="http://schemas.openxmlformats.org/presentationml/2006/main">
  <p:tag name="GENSWF_SLIDE_UID" val="{58B78909-0C16-453A-98F1-23457D68147A}:840"/>
</p:tagLst>
</file>

<file path=ppt/tags/tag66.xml><?xml version="1.0" encoding="utf-8"?>
<p:tagLst xmlns:a="http://schemas.openxmlformats.org/drawingml/2006/main" xmlns:r="http://schemas.openxmlformats.org/officeDocument/2006/relationships" xmlns:p="http://schemas.openxmlformats.org/presentationml/2006/main">
  <p:tag name="GENSWF_SLIDE_UID" val="{DE039CAD-ED9B-47C8-8167-F8FF4F5B5EA5}:841"/>
</p:tagLst>
</file>

<file path=ppt/tags/tag67.xml><?xml version="1.0" encoding="utf-8"?>
<p:tagLst xmlns:a="http://schemas.openxmlformats.org/drawingml/2006/main" xmlns:r="http://schemas.openxmlformats.org/officeDocument/2006/relationships" xmlns:p="http://schemas.openxmlformats.org/presentationml/2006/main">
  <p:tag name="GENSWF_SLIDE_UID" val="{BD7CCB20-1B49-47A9-A30C-290C69D7AB09}:842"/>
</p:tagLst>
</file>

<file path=ppt/tags/tag68.xml><?xml version="1.0" encoding="utf-8"?>
<p:tagLst xmlns:a="http://schemas.openxmlformats.org/drawingml/2006/main" xmlns:r="http://schemas.openxmlformats.org/officeDocument/2006/relationships" xmlns:p="http://schemas.openxmlformats.org/presentationml/2006/main">
  <p:tag name="GENSWF_SLIDE_UID" val="{52B40D66-E0C5-4814-84E0-861D1D7AC344}:843"/>
</p:tagLst>
</file>

<file path=ppt/tags/tag69.xml><?xml version="1.0" encoding="utf-8"?>
<p:tagLst xmlns:a="http://schemas.openxmlformats.org/drawingml/2006/main" xmlns:r="http://schemas.openxmlformats.org/officeDocument/2006/relationships" xmlns:p="http://schemas.openxmlformats.org/presentationml/2006/main">
  <p:tag name="GENSWF_SLIDE_UID" val="{566D94EB-240A-4FEE-A322-C3C97B4E421E}:689"/>
</p:tagLst>
</file>

<file path=ppt/tags/tag7.xml><?xml version="1.0" encoding="utf-8"?>
<p:tagLst xmlns:a="http://schemas.openxmlformats.org/drawingml/2006/main" xmlns:r="http://schemas.openxmlformats.org/officeDocument/2006/relationships" xmlns:p="http://schemas.openxmlformats.org/presentationml/2006/main">
  <p:tag name="GENSWF_SLIDE_UID" val="{3842C778-2ABD-43DC-A5D4-E90F4D65C631}:836"/>
</p:tagLst>
</file>

<file path=ppt/tags/tag70.xml><?xml version="1.0" encoding="utf-8"?>
<p:tagLst xmlns:a="http://schemas.openxmlformats.org/drawingml/2006/main" xmlns:r="http://schemas.openxmlformats.org/officeDocument/2006/relationships" xmlns:p="http://schemas.openxmlformats.org/presentationml/2006/main">
  <p:tag name="GENSWF_SLIDE_UID" val="{9309BD18-F844-48EB-B216-57FEEE1B7319}:581"/>
</p:tagLst>
</file>

<file path=ppt/tags/tag71.xml><?xml version="1.0" encoding="utf-8"?>
<p:tagLst xmlns:a="http://schemas.openxmlformats.org/drawingml/2006/main" xmlns:r="http://schemas.openxmlformats.org/officeDocument/2006/relationships" xmlns:p="http://schemas.openxmlformats.org/presentationml/2006/main">
  <p:tag name="GENSWF_SLIDE_UID" val="{5C77A035-129C-4EDD-BF53-8DB80AD574C4}:582"/>
</p:tagLst>
</file>

<file path=ppt/tags/tag72.xml><?xml version="1.0" encoding="utf-8"?>
<p:tagLst xmlns:a="http://schemas.openxmlformats.org/drawingml/2006/main" xmlns:r="http://schemas.openxmlformats.org/officeDocument/2006/relationships" xmlns:p="http://schemas.openxmlformats.org/presentationml/2006/main">
  <p:tag name="GENSWF_SLIDE_UID" val="{AD98AAA1-FE69-4E6E-9114-CB2CD107AE30}:583"/>
</p:tagLst>
</file>

<file path=ppt/tags/tag73.xml><?xml version="1.0" encoding="utf-8"?>
<p:tagLst xmlns:a="http://schemas.openxmlformats.org/drawingml/2006/main" xmlns:r="http://schemas.openxmlformats.org/officeDocument/2006/relationships" xmlns:p="http://schemas.openxmlformats.org/presentationml/2006/main">
  <p:tag name="GENSWF_SLIDE_UID" val="{276F01EC-AEA9-4501-802B-00FD7DB1ADE1}:824"/>
</p:tagLst>
</file>

<file path=ppt/tags/tag74.xml><?xml version="1.0" encoding="utf-8"?>
<p:tagLst xmlns:a="http://schemas.openxmlformats.org/drawingml/2006/main" xmlns:r="http://schemas.openxmlformats.org/officeDocument/2006/relationships" xmlns:p="http://schemas.openxmlformats.org/presentationml/2006/main">
  <p:tag name="GENSWF_SLIDE_UID" val="{63505C52-4585-4BE7-9BB5-A5D4DC0BBE66}:585"/>
</p:tagLst>
</file>

<file path=ppt/tags/tag75.xml><?xml version="1.0" encoding="utf-8"?>
<p:tagLst xmlns:a="http://schemas.openxmlformats.org/drawingml/2006/main" xmlns:r="http://schemas.openxmlformats.org/officeDocument/2006/relationships" xmlns:p="http://schemas.openxmlformats.org/presentationml/2006/main">
  <p:tag name="GENSWF_SLIDE_UID" val="{F0A046DC-D4D8-4892-BF9F-8E1807340867}:586"/>
</p:tagLst>
</file>

<file path=ppt/tags/tag76.xml><?xml version="1.0" encoding="utf-8"?>
<p:tagLst xmlns:a="http://schemas.openxmlformats.org/drawingml/2006/main" xmlns:r="http://schemas.openxmlformats.org/officeDocument/2006/relationships" xmlns:p="http://schemas.openxmlformats.org/presentationml/2006/main">
  <p:tag name="GENSWF_SLIDE_UID" val="{CA7C788A-00D4-4FDD-8356-BEAA6D8E38E8}:638"/>
</p:tagLst>
</file>

<file path=ppt/tags/tag77.xml><?xml version="1.0" encoding="utf-8"?>
<p:tagLst xmlns:a="http://schemas.openxmlformats.org/drawingml/2006/main" xmlns:r="http://schemas.openxmlformats.org/officeDocument/2006/relationships" xmlns:p="http://schemas.openxmlformats.org/presentationml/2006/main">
  <p:tag name="GENSWF_SLIDE_UID" val="{73FF37F6-3D93-436A-9C91-45A418F73BBB}:877"/>
</p:tagLst>
</file>

<file path=ppt/tags/tag78.xml><?xml version="1.0" encoding="utf-8"?>
<p:tagLst xmlns:a="http://schemas.openxmlformats.org/drawingml/2006/main" xmlns:r="http://schemas.openxmlformats.org/officeDocument/2006/relationships" xmlns:p="http://schemas.openxmlformats.org/presentationml/2006/main">
  <p:tag name="GENSWF_SLIDE_UID" val="{9D80D820-9C63-4920-9E6E-438D0B7B48DE}:878"/>
</p:tagLst>
</file>

<file path=ppt/tags/tag79.xml><?xml version="1.0" encoding="utf-8"?>
<p:tagLst xmlns:a="http://schemas.openxmlformats.org/drawingml/2006/main" xmlns:r="http://schemas.openxmlformats.org/officeDocument/2006/relationships" xmlns:p="http://schemas.openxmlformats.org/presentationml/2006/main">
  <p:tag name="GENSWF_SLIDE_UID" val="{02E9F09A-8EAD-453E-97AE-5DF06254FCB5}:634"/>
</p:tagLst>
</file>

<file path=ppt/tags/tag8.xml><?xml version="1.0" encoding="utf-8"?>
<p:tagLst xmlns:a="http://schemas.openxmlformats.org/drawingml/2006/main" xmlns:r="http://schemas.openxmlformats.org/officeDocument/2006/relationships" xmlns:p="http://schemas.openxmlformats.org/presentationml/2006/main">
  <p:tag name="GENSWF_SLIDE_UID" val="{ACAEF5EE-B036-4583-9637-18E5B8A1ECBA}:837"/>
</p:tagLst>
</file>

<file path=ppt/tags/tag80.xml><?xml version="1.0" encoding="utf-8"?>
<p:tagLst xmlns:a="http://schemas.openxmlformats.org/drawingml/2006/main" xmlns:r="http://schemas.openxmlformats.org/officeDocument/2006/relationships" xmlns:p="http://schemas.openxmlformats.org/presentationml/2006/main">
  <p:tag name="GENSWF_SLIDE_UID" val="{0376D3CA-5334-48BD-8D7D-0130BA56BC5E}:635"/>
</p:tagLst>
</file>

<file path=ppt/tags/tag81.xml><?xml version="1.0" encoding="utf-8"?>
<p:tagLst xmlns:a="http://schemas.openxmlformats.org/drawingml/2006/main" xmlns:r="http://schemas.openxmlformats.org/officeDocument/2006/relationships" xmlns:p="http://schemas.openxmlformats.org/presentationml/2006/main">
  <p:tag name="GENSWF_SLIDE_UID" val="{A8AB980B-DFE6-4319-97FB-5A5E5A360941}:636"/>
</p:tagLst>
</file>

<file path=ppt/tags/tag82.xml><?xml version="1.0" encoding="utf-8"?>
<p:tagLst xmlns:a="http://schemas.openxmlformats.org/drawingml/2006/main" xmlns:r="http://schemas.openxmlformats.org/officeDocument/2006/relationships" xmlns:p="http://schemas.openxmlformats.org/presentationml/2006/main">
  <p:tag name="GENSWF_SLIDE_UID" val="{742233BE-5E45-4222-8D7E-2CCC4004A5D6}:633"/>
</p:tagLst>
</file>

<file path=ppt/tags/tag83.xml><?xml version="1.0" encoding="utf-8"?>
<p:tagLst xmlns:a="http://schemas.openxmlformats.org/drawingml/2006/main" xmlns:r="http://schemas.openxmlformats.org/officeDocument/2006/relationships" xmlns:p="http://schemas.openxmlformats.org/presentationml/2006/main">
  <p:tag name="GENSWF_SLIDE_UID" val="{1FC1B84D-C45A-4E07-B4D1-B37C2E35A5DA}:522"/>
</p:tagLst>
</file>

<file path=ppt/tags/tag84.xml><?xml version="1.0" encoding="utf-8"?>
<p:tagLst xmlns:a="http://schemas.openxmlformats.org/drawingml/2006/main" xmlns:r="http://schemas.openxmlformats.org/officeDocument/2006/relationships" xmlns:p="http://schemas.openxmlformats.org/presentationml/2006/main">
  <p:tag name="GENSWF_SLIDE_UID" val="{18D783D6-7394-4866-BF5B-420697BE90BE}:524"/>
</p:tagLst>
</file>

<file path=ppt/tags/tag85.xml><?xml version="1.0" encoding="utf-8"?>
<p:tagLst xmlns:a="http://schemas.openxmlformats.org/drawingml/2006/main" xmlns:r="http://schemas.openxmlformats.org/officeDocument/2006/relationships" xmlns:p="http://schemas.openxmlformats.org/presentationml/2006/main">
  <p:tag name="GENSWF_SLIDE_UID" val="{08C04F64-9B4E-4D84-8637-53C1D8234230}:525"/>
</p:tagLst>
</file>

<file path=ppt/tags/tag86.xml><?xml version="1.0" encoding="utf-8"?>
<p:tagLst xmlns:a="http://schemas.openxmlformats.org/drawingml/2006/main" xmlns:r="http://schemas.openxmlformats.org/officeDocument/2006/relationships" xmlns:p="http://schemas.openxmlformats.org/presentationml/2006/main">
  <p:tag name="GENSWF_SLIDE_UID" val="{52010A99-43A4-4160-B784-3D82BBF2CF40}:528"/>
</p:tagLst>
</file>

<file path=ppt/tags/tag87.xml><?xml version="1.0" encoding="utf-8"?>
<p:tagLst xmlns:a="http://schemas.openxmlformats.org/drawingml/2006/main" xmlns:r="http://schemas.openxmlformats.org/officeDocument/2006/relationships" xmlns:p="http://schemas.openxmlformats.org/presentationml/2006/main">
  <p:tag name="GENSWF_SLIDE_UID" val="{BC38F70F-C154-49DC-9FB2-DF016B982740}:529"/>
</p:tagLst>
</file>

<file path=ppt/tags/tag88.xml><?xml version="1.0" encoding="utf-8"?>
<p:tagLst xmlns:a="http://schemas.openxmlformats.org/drawingml/2006/main" xmlns:r="http://schemas.openxmlformats.org/officeDocument/2006/relationships" xmlns:p="http://schemas.openxmlformats.org/presentationml/2006/main">
  <p:tag name="GENSWF_SLIDE_UID" val="{E2423C9E-2B69-44F0-9DDE-84C615A4CA82}:531"/>
</p:tagLst>
</file>

<file path=ppt/tags/tag89.xml><?xml version="1.0" encoding="utf-8"?>
<p:tagLst xmlns:a="http://schemas.openxmlformats.org/drawingml/2006/main" xmlns:r="http://schemas.openxmlformats.org/officeDocument/2006/relationships" xmlns:p="http://schemas.openxmlformats.org/presentationml/2006/main">
  <p:tag name="GENSWF_SLIDE_UID" val="{7D54D1A2-3EED-40DC-9D1A-FEB1EEEB0483}:532"/>
</p:tagLst>
</file>

<file path=ppt/tags/tag9.xml><?xml version="1.0" encoding="utf-8"?>
<p:tagLst xmlns:a="http://schemas.openxmlformats.org/drawingml/2006/main" xmlns:r="http://schemas.openxmlformats.org/officeDocument/2006/relationships" xmlns:p="http://schemas.openxmlformats.org/presentationml/2006/main">
  <p:tag name="GENSWF_SLIDE_UID" val="{FAB2838B-DA8A-4D8A-9FF3-72C1F64DE4E5}:838"/>
</p:tagLst>
</file>

<file path=ppt/tags/tag90.xml><?xml version="1.0" encoding="utf-8"?>
<p:tagLst xmlns:a="http://schemas.openxmlformats.org/drawingml/2006/main" xmlns:r="http://schemas.openxmlformats.org/officeDocument/2006/relationships" xmlns:p="http://schemas.openxmlformats.org/presentationml/2006/main">
  <p:tag name="GENSWF_SLIDE_UID" val="{791C1FC2-0437-41D6-815A-251FE25215A4}:534"/>
</p:tagLst>
</file>

<file path=ppt/tags/tag91.xml><?xml version="1.0" encoding="utf-8"?>
<p:tagLst xmlns:a="http://schemas.openxmlformats.org/drawingml/2006/main" xmlns:r="http://schemas.openxmlformats.org/officeDocument/2006/relationships" xmlns:p="http://schemas.openxmlformats.org/presentationml/2006/main">
  <p:tag name="GENSWF_SLIDE_UID" val="{E58A7A13-434F-4CD3-A27D-BDD6E350E527}:535"/>
</p:tagLst>
</file>

<file path=ppt/tags/tag92.xml><?xml version="1.0" encoding="utf-8"?>
<p:tagLst xmlns:a="http://schemas.openxmlformats.org/drawingml/2006/main" xmlns:r="http://schemas.openxmlformats.org/officeDocument/2006/relationships" xmlns:p="http://schemas.openxmlformats.org/presentationml/2006/main">
  <p:tag name="GENSWF_SLIDE_UID" val="{83B1DF44-8068-409A-9D7B-8A7791854000}:536"/>
</p:tagLst>
</file>

<file path=ppt/tags/tag93.xml><?xml version="1.0" encoding="utf-8"?>
<p:tagLst xmlns:a="http://schemas.openxmlformats.org/drawingml/2006/main" xmlns:r="http://schemas.openxmlformats.org/officeDocument/2006/relationships" xmlns:p="http://schemas.openxmlformats.org/presentationml/2006/main">
  <p:tag name="GENSWF_SLIDE_UID" val="{20FEC2A5-B7A0-430F-AD9A-0C2A343E3D0D}:537"/>
</p:tagLst>
</file>

<file path=ppt/tags/tag94.xml><?xml version="1.0" encoding="utf-8"?>
<p:tagLst xmlns:a="http://schemas.openxmlformats.org/drawingml/2006/main" xmlns:r="http://schemas.openxmlformats.org/officeDocument/2006/relationships" xmlns:p="http://schemas.openxmlformats.org/presentationml/2006/main">
  <p:tag name="GENSWF_SLIDE_UID" val="{76549E08-DC35-4C19-B49F-FB52214F4CCD}:538"/>
</p:tagLst>
</file>

<file path=ppt/tags/tag95.xml><?xml version="1.0" encoding="utf-8"?>
<p:tagLst xmlns:a="http://schemas.openxmlformats.org/drawingml/2006/main" xmlns:r="http://schemas.openxmlformats.org/officeDocument/2006/relationships" xmlns:p="http://schemas.openxmlformats.org/presentationml/2006/main">
  <p:tag name="GENSWF_SLIDE_UID" val="{AF70BE24-F540-4054-8F62-D65EB2EAF4AB}:539"/>
</p:tagLst>
</file>

<file path=ppt/tags/tag96.xml><?xml version="1.0" encoding="utf-8"?>
<p:tagLst xmlns:a="http://schemas.openxmlformats.org/drawingml/2006/main" xmlns:r="http://schemas.openxmlformats.org/officeDocument/2006/relationships" xmlns:p="http://schemas.openxmlformats.org/presentationml/2006/main">
  <p:tag name="GENSWF_SLIDE_UID" val="{BC0906D1-812B-423A-BD84-62E71DE3562F}:540"/>
</p:tagLst>
</file>

<file path=ppt/tags/tag97.xml><?xml version="1.0" encoding="utf-8"?>
<p:tagLst xmlns:a="http://schemas.openxmlformats.org/drawingml/2006/main" xmlns:r="http://schemas.openxmlformats.org/officeDocument/2006/relationships" xmlns:p="http://schemas.openxmlformats.org/presentationml/2006/main">
  <p:tag name="GENSWF_SLIDE_UID" val="{2101D45E-6093-4C33-AF96-A35F5B5B0654}:541"/>
</p:tagLst>
</file>

<file path=ppt/tags/tag98.xml><?xml version="1.0" encoding="utf-8"?>
<p:tagLst xmlns:a="http://schemas.openxmlformats.org/drawingml/2006/main" xmlns:r="http://schemas.openxmlformats.org/officeDocument/2006/relationships" xmlns:p="http://schemas.openxmlformats.org/presentationml/2006/main">
  <p:tag name="GENSWF_SLIDE_UID" val="{E74C9397-BD47-46D5-B9D3-9A1549773F97}:542"/>
</p:tagLst>
</file>

<file path=ppt/tags/tag99.xml><?xml version="1.0" encoding="utf-8"?>
<p:tagLst xmlns:a="http://schemas.openxmlformats.org/drawingml/2006/main" xmlns:r="http://schemas.openxmlformats.org/officeDocument/2006/relationships" xmlns:p="http://schemas.openxmlformats.org/presentationml/2006/main">
  <p:tag name="GENSWF_SLIDE_UID" val="{0A6DA7F6-A98A-4A6E-9773-5DE93C2F74B5}:5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42649</TotalTime>
  <Words>44881</Words>
  <Application>Microsoft Office PowerPoint</Application>
  <PresentationFormat>On-screen Show (4:3)</PresentationFormat>
  <Paragraphs>2083</Paragraphs>
  <Slides>290</Slides>
  <Notes>290</Notes>
  <HiddenSlides>0</HiddenSlides>
  <MMClips>253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290</vt:i4>
      </vt:variant>
    </vt:vector>
  </HeadingPairs>
  <TitlesOfParts>
    <vt:vector size="297" baseType="lpstr">
      <vt:lpstr>Arial</vt:lpstr>
      <vt:lpstr>Calibri</vt:lpstr>
      <vt:lpstr>Times New Roman</vt:lpstr>
      <vt:lpstr>Courier New</vt:lpstr>
      <vt:lpstr>Wingdings</vt:lpstr>
      <vt:lpstr>Office Theme</vt:lpstr>
      <vt:lpstr>Equation</vt:lpstr>
      <vt:lpstr>Histone Structure</vt:lpstr>
      <vt:lpstr>Most of the virtual structure files in this project were created in Maestro, a component of the Schrödinger Suite, which was kindly made available by Schrödinger, Inc. (www.schrodinger.com).  Most of the graphics were created from pdb files via DS Visualizer, a product of Accelrys (www.accelrys.com), which, incredibly, is freeware. </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Preview of structure (without explanation of its origin)</vt:lpstr>
      <vt:lpstr>Steps in the creation of N-terminal -strands that bind DNA</vt:lpstr>
      <vt:lpstr>PowerPoint Presentation</vt:lpstr>
      <vt:lpstr>PowerPoint Presentation</vt:lpstr>
      <vt:lpstr>PowerPoint Presentation</vt:lpstr>
      <vt:lpstr>PowerPoint Presentation</vt:lpstr>
      <vt:lpstr>PowerPoint Presentation</vt:lpstr>
      <vt:lpstr>PowerPoint Presentation</vt:lpstr>
      <vt:lpstr>How does the new histone structure differ from the currently-accepted model?</vt:lpstr>
      <vt:lpstr>PowerPoint Presentation</vt:lpstr>
      <vt:lpstr>PowerPoint Presentation</vt:lpstr>
      <vt:lpstr>PowerPoint Presentation</vt:lpstr>
      <vt:lpstr>PowerPoint Presentation</vt:lpstr>
      <vt:lpstr>PowerPoint Presentation</vt:lpstr>
      <vt:lpstr>H3[e] atomic model – rotation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Whole octamer rotating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Octamers  (Acelrys Discovery Studio 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Octamers  (Schrödinger view)</vt:lpstr>
      <vt:lpstr>PowerPoint Presentation</vt:lpstr>
      <vt:lpstr>PowerPoint Presentation</vt:lpstr>
      <vt:lpstr>PowerPoint Presentation</vt:lpstr>
      <vt:lpstr>PowerPoint Presentation</vt:lpstr>
      <vt:lpstr>How the new histone structure was derived (introduction)</vt:lpstr>
      <vt:lpstr>PowerPoint Presentation</vt:lpstr>
      <vt:lpstr>PowerPoint Presentation</vt:lpstr>
      <vt:lpstr>PowerPoint Presentation</vt:lpstr>
      <vt:lpstr>PowerPoint Presentation</vt:lpstr>
      <vt:lpstr>PowerPoint Presentation</vt:lpstr>
      <vt:lpstr>PowerPoint Presentation</vt:lpstr>
      <vt:lpstr>Limitations/problems with the present modeling endeavor</vt:lpstr>
      <vt:lpstr>PowerPoint Presentation</vt:lpstr>
      <vt:lpstr>PowerPoint Presentation</vt:lpstr>
      <vt:lpstr>PowerPoint Presentation</vt:lpstr>
      <vt:lpstr>PowerPoint Presentation</vt:lpstr>
      <vt:lpstr>PowerPoint Presentation</vt:lpstr>
      <vt:lpstr>PowerPoint Presentation</vt:lpstr>
      <vt:lpstr>Review of protamine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Jean-Luc Jestin (Pasteur Institute)  Anti-parallel protamine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of protamine-DNA model characteristics to a new histone-DNA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Determination of the rotational state of protein and DNA in the new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A likely model for N-terminal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Histone equatorial plane 1. Tetramer 2-fold axis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chance observation of the existence of the histone octamer “equatorial plane” was one of the two observations which made possible a solution to the mystery of how DNA might bind to the basic-residue-rich N-termini of the eight octamer subunits (the other being the 15 Å spacing between Helix I helices)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Discovery of the key 15 Å spacing in the histone octamer</vt:lpstr>
      <vt:lpstr>PowerPoint Presentation</vt:lpstr>
      <vt:lpstr>PowerPoint Presentation</vt:lpstr>
      <vt:lpstr>PowerPoint Presentation</vt:lpstr>
      <vt:lpstr>PowerPoint Presentation</vt:lpstr>
      <vt:lpstr>PowerPoint Presentation</vt:lpstr>
      <vt:lpstr>PowerPoint Presentation</vt:lpstr>
      <vt:lpstr>“Up” vs. “down” orientations of Helix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Stoichiometry</vt:lpstr>
      <vt:lpstr>PowerPoint Presentation</vt:lpstr>
      <vt:lpstr>PowerPoint Presentation</vt:lpstr>
      <vt:lpstr>PowerPoint Presentation</vt:lpstr>
      <vt:lpstr>PowerPoint Presentation</vt:lpstr>
      <vt:lpstr>PowerPoint Presentation</vt:lpstr>
      <vt:lpstr>Volume of the structure</vt:lpstr>
      <vt:lpstr>PowerPoint Presentation</vt:lpstr>
      <vt:lpstr>PowerPoint Presentation</vt:lpstr>
      <vt:lpstr>What madness causes people to believe that a helical twist is necessary, if DNA is to fit into the available nuclear space  ?</vt:lpstr>
      <vt:lpstr>PowerPoint Presentation</vt:lpstr>
      <vt:lpstr>The 30 nm fiber</vt:lpstr>
      <vt:lpstr>PowerPoint Presentation</vt:lpstr>
      <vt:lpstr>PowerPoint Presentation</vt:lpstr>
      <vt:lpstr>PowerPoint Presentation</vt:lpstr>
      <vt:lpstr>PowerPoint Presentation</vt:lpstr>
      <vt:lpstr>If we are going to construct a 30-nm fiber from our new nucleosome model, we shall need to define exactly, or at least approximately, how adjacent 10-nm nucleosome strands associate with one another to build up larger structures.  I must tell you up front that the model, in its current form, does not lead to a single, logically-compelling  structure for the 30-nm fiber, but rather a set of competing structures between which we must adjudicate.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identities of the DNA strands in the histone octamer?</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Steps in the creation of N-terminal -strands that bind DNA: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000-histone structure-KB_2022</dc:title>
  <dc:creator>kb</dc:creator>
  <cp:lastModifiedBy>Ken Biegeleisen</cp:lastModifiedBy>
  <cp:revision>3125</cp:revision>
  <dcterms:created xsi:type="dcterms:W3CDTF">2013-06-30T12:01:13Z</dcterms:created>
  <dcterms:modified xsi:type="dcterms:W3CDTF">2022-02-10T13:15:46Z</dcterms:modified>
</cp:coreProperties>
</file>